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charts/chart5.xml" ContentType="application/vnd.openxmlformats-officedocument.drawingml.chart+xml"/>
  <Override PartName="/ppt/drawings/drawing2.xml" ContentType="application/vnd.openxmlformats-officedocument.drawingml.chartshapes+xml"/>
  <Override PartName="/ppt/notesSlides/notesSlide9.xml" ContentType="application/vnd.openxmlformats-officedocument.presentationml.notesSlide+xml"/>
  <Override PartName="/ppt/charts/chart6.xml" ContentType="application/vnd.openxmlformats-officedocument.drawingml.chart+xml"/>
  <Override PartName="/ppt/drawings/drawing3.xml" ContentType="application/vnd.openxmlformats-officedocument.drawingml.chartshapes+xml"/>
  <Override PartName="/ppt/notesSlides/notesSlide10.xml" ContentType="application/vnd.openxmlformats-officedocument.presentationml.notesSlide+xml"/>
  <Override PartName="/ppt/charts/chart7.xml" ContentType="application/vnd.openxmlformats-officedocument.drawingml.chart+xml"/>
  <Override PartName="/ppt/drawings/drawing4.xml" ContentType="application/vnd.openxmlformats-officedocument.drawingml.chartshapes+xml"/>
  <Override PartName="/ppt/notesSlides/notesSlide11.xml" ContentType="application/vnd.openxmlformats-officedocument.presentationml.notesSlide+xml"/>
  <Override PartName="/ppt/charts/chart8.xml" ContentType="application/vnd.openxmlformats-officedocument.drawingml.chart+xml"/>
  <Override PartName="/ppt/drawings/drawing5.xml" ContentType="application/vnd.openxmlformats-officedocument.drawingml.chartshapes+xml"/>
  <Override PartName="/ppt/notesSlides/notesSlide12.xml" ContentType="application/vnd.openxmlformats-officedocument.presentationml.notesSlide+xml"/>
  <Override PartName="/ppt/charts/chart9.xml" ContentType="application/vnd.openxmlformats-officedocument.drawingml.chart+xml"/>
  <Override PartName="/ppt/drawings/drawing6.xml" ContentType="application/vnd.openxmlformats-officedocument.drawingml.chartshapes+xml"/>
  <Override PartName="/ppt/notesSlides/notesSlide13.xml" ContentType="application/vnd.openxmlformats-officedocument.presentationml.notesSlide+xml"/>
  <Override PartName="/ppt/charts/chart10.xml" ContentType="application/vnd.openxmlformats-officedocument.drawingml.chart+xml"/>
  <Override PartName="/ppt/drawings/drawing7.xml" ContentType="application/vnd.openxmlformats-officedocument.drawingml.chartshapes+xml"/>
  <Override PartName="/ppt/notesSlides/notesSlide14.xml" ContentType="application/vnd.openxmlformats-officedocument.presentationml.notesSlide+xml"/>
  <Override PartName="/ppt/charts/chart11.xml" ContentType="application/vnd.openxmlformats-officedocument.drawingml.chart+xml"/>
  <Override PartName="/ppt/notesSlides/notesSlide15.xml" ContentType="application/vnd.openxmlformats-officedocument.presentationml.notesSlide+xml"/>
  <Override PartName="/ppt/charts/chart12.xml" ContentType="application/vnd.openxmlformats-officedocument.drawingml.chart+xml"/>
  <Override PartName="/ppt/notesSlides/notesSlide16.xml" ContentType="application/vnd.openxmlformats-officedocument.presentationml.notesSlide+xml"/>
  <Override PartName="/ppt/charts/chart13.xml" ContentType="application/vnd.openxmlformats-officedocument.drawingml.chart+xml"/>
  <Override PartName="/ppt/drawings/drawing8.xml" ContentType="application/vnd.openxmlformats-officedocument.drawingml.chartshapes+xml"/>
  <Override PartName="/ppt/notesSlides/notesSlide17.xml" ContentType="application/vnd.openxmlformats-officedocument.presentationml.notesSlide+xml"/>
  <Override PartName="/ppt/charts/chart14.xml" ContentType="application/vnd.openxmlformats-officedocument.drawingml.chart+xml"/>
  <Override PartName="/ppt/drawings/drawing9.xml" ContentType="application/vnd.openxmlformats-officedocument.drawingml.chartshapes+xml"/>
  <Override PartName="/ppt/notesSlides/notesSlide18.xml" ContentType="application/vnd.openxmlformats-officedocument.presentationml.notesSlide+xml"/>
  <Override PartName="/ppt/charts/chart15.xml" ContentType="application/vnd.openxmlformats-officedocument.drawingml.chart+xml"/>
  <Override PartName="/ppt/notesSlides/notesSlide19.xml" ContentType="application/vnd.openxmlformats-officedocument.presentationml.notesSlide+xml"/>
  <Override PartName="/ppt/charts/chart16.xml" ContentType="application/vnd.openxmlformats-officedocument.drawingml.chart+xml"/>
  <Override PartName="/ppt/notesSlides/notesSlide20.xml" ContentType="application/vnd.openxmlformats-officedocument.presentationml.notesSlide+xml"/>
  <Override PartName="/ppt/charts/chart17.xml" ContentType="application/vnd.openxmlformats-officedocument.drawingml.chart+xml"/>
  <Override PartName="/ppt/notesSlides/notesSlide21.xml" ContentType="application/vnd.openxmlformats-officedocument.presentationml.notesSlide+xml"/>
  <Override PartName="/ppt/charts/chart18.xml" ContentType="application/vnd.openxmlformats-officedocument.drawingml.chart+xml"/>
  <Override PartName="/ppt/notesSlides/notesSlide22.xml" ContentType="application/vnd.openxmlformats-officedocument.presentationml.notesSlide+xml"/>
  <Override PartName="/ppt/charts/chart19.xml" ContentType="application/vnd.openxmlformats-officedocument.drawingml.chart+xml"/>
  <Override PartName="/ppt/notesSlides/notesSlide23.xml" ContentType="application/vnd.openxmlformats-officedocument.presentationml.notesSlide+xml"/>
  <Override PartName="/ppt/charts/chart20.xml" ContentType="application/vnd.openxmlformats-officedocument.drawingml.chart+xml"/>
  <Override PartName="/ppt/notesSlides/notesSlide24.xml" ContentType="application/vnd.openxmlformats-officedocument.presentationml.notesSlide+xml"/>
  <Override PartName="/ppt/charts/chart21.xml" ContentType="application/vnd.openxmlformats-officedocument.drawingml.chart+xml"/>
  <Override PartName="/ppt/notesSlides/notesSlide25.xml" ContentType="application/vnd.openxmlformats-officedocument.presentationml.notesSlide+xml"/>
  <Override PartName="/ppt/charts/chart22.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23.xml" ContentType="application/vnd.openxmlformats-officedocument.drawingml.chart+xml"/>
  <Override PartName="/ppt/notesSlides/notesSlide29.xml" ContentType="application/vnd.openxmlformats-officedocument.presentationml.notesSlide+xml"/>
  <Override PartName="/ppt/charts/chart24.xml" ContentType="application/vnd.openxmlformats-officedocument.drawingml.chart+xml"/>
  <Override PartName="/ppt/notesSlides/notesSlide30.xml" ContentType="application/vnd.openxmlformats-officedocument.presentationml.notesSlide+xml"/>
  <Override PartName="/ppt/charts/chart25.xml" ContentType="application/vnd.openxmlformats-officedocument.drawingml.chart+xml"/>
  <Override PartName="/ppt/theme/themeOverride2.xml" ContentType="application/vnd.openxmlformats-officedocument.themeOverride+xml"/>
  <Override PartName="/ppt/notesSlides/notesSlide31.xml" ContentType="application/vnd.openxmlformats-officedocument.presentationml.notesSlide+xml"/>
  <Override PartName="/ppt/charts/chart26.xml" ContentType="application/vnd.openxmlformats-officedocument.drawingml.chart+xml"/>
  <Override PartName="/ppt/notesSlides/notesSlide32.xml" ContentType="application/vnd.openxmlformats-officedocument.presentationml.notesSlide+xml"/>
  <Override PartName="/ppt/charts/chart27.xml" ContentType="application/vnd.openxmlformats-officedocument.drawingml.chart+xml"/>
  <Override PartName="/ppt/theme/themeOverride3.xml" ContentType="application/vnd.openxmlformats-officedocument.themeOverride+xml"/>
  <Override PartName="/ppt/notesSlides/notesSlide33.xml" ContentType="application/vnd.openxmlformats-officedocument.presentationml.notesSlide+xml"/>
  <Override PartName="/ppt/charts/chart28.xml" ContentType="application/vnd.openxmlformats-officedocument.drawingml.chart+xml"/>
  <Override PartName="/ppt/notesSlides/notesSlide34.xml" ContentType="application/vnd.openxmlformats-officedocument.presentationml.notesSlide+xml"/>
  <Override PartName="/ppt/charts/chart29.xml" ContentType="application/vnd.openxmlformats-officedocument.drawingml.chart+xml"/>
  <Override PartName="/ppt/notesSlides/notesSlide35.xml" ContentType="application/vnd.openxmlformats-officedocument.presentationml.notesSlide+xml"/>
  <Override PartName="/ppt/charts/chart30.xml" ContentType="application/vnd.openxmlformats-officedocument.drawingml.chart+xml"/>
  <Override PartName="/ppt/notesSlides/notesSlide36.xml" ContentType="application/vnd.openxmlformats-officedocument.presentationml.notesSlide+xml"/>
  <Override PartName="/ppt/charts/chart31.xml" ContentType="application/vnd.openxmlformats-officedocument.drawingml.chart+xml"/>
  <Override PartName="/ppt/theme/themeOverride4.xml" ContentType="application/vnd.openxmlformats-officedocument.themeOverride+xml"/>
  <Override PartName="/ppt/charts/chart32.xml" ContentType="application/vnd.openxmlformats-officedocument.drawingml.chart+xml"/>
  <Override PartName="/ppt/theme/themeOverride5.xml" ContentType="application/vnd.openxmlformats-officedocument.themeOverride+xml"/>
  <Override PartName="/ppt/notesSlides/notesSlide37.xml" ContentType="application/vnd.openxmlformats-officedocument.presentationml.notesSlide+xml"/>
  <Override PartName="/ppt/charts/chart33.xml" ContentType="application/vnd.openxmlformats-officedocument.drawingml.chart+xml"/>
  <Override PartName="/ppt/notesSlides/notesSlide38.xml" ContentType="application/vnd.openxmlformats-officedocument.presentationml.notesSlide+xml"/>
  <Override PartName="/ppt/charts/chart34.xml" ContentType="application/vnd.openxmlformats-officedocument.drawingml.chart+xml"/>
  <Override PartName="/ppt/notesSlides/notesSlide39.xml" ContentType="application/vnd.openxmlformats-officedocument.presentationml.notesSlide+xml"/>
  <Override PartName="/ppt/charts/chart35.xml" ContentType="application/vnd.openxmlformats-officedocument.drawingml.chart+xml"/>
  <Override PartName="/ppt/theme/themeOverride6.xml" ContentType="application/vnd.openxmlformats-officedocument.themeOverride+xml"/>
  <Override PartName="/ppt/notesSlides/notesSlide40.xml" ContentType="application/vnd.openxmlformats-officedocument.presentationml.notesSlide+xml"/>
  <Override PartName="/ppt/charts/chart36.xml" ContentType="application/vnd.openxmlformats-officedocument.drawingml.chart+xml"/>
  <Override PartName="/ppt/theme/themeOverride7.xml" ContentType="application/vnd.openxmlformats-officedocument.themeOverride+xml"/>
  <Override PartName="/ppt/notesSlides/notesSlide41.xml" ContentType="application/vnd.openxmlformats-officedocument.presentationml.notesSlide+xml"/>
  <Override PartName="/ppt/charts/chart37.xml" ContentType="application/vnd.openxmlformats-officedocument.drawingml.chart+xml"/>
  <Override PartName="/ppt/theme/themeOverride8.xml" ContentType="application/vnd.openxmlformats-officedocument.themeOverride+xml"/>
  <Override PartName="/ppt/notesSlides/notesSlide42.xml" ContentType="application/vnd.openxmlformats-officedocument.presentationml.notesSlide+xml"/>
  <Override PartName="/ppt/charts/chart38.xml" ContentType="application/vnd.openxmlformats-officedocument.drawingml.chart+xml"/>
  <Override PartName="/ppt/notesSlides/notesSlide43.xml" ContentType="application/vnd.openxmlformats-officedocument.presentationml.notesSlide+xml"/>
  <Override PartName="/ppt/charts/chart39.xml" ContentType="application/vnd.openxmlformats-officedocument.drawingml.chart+xml"/>
  <Override PartName="/ppt/theme/themeOverride9.xml" ContentType="application/vnd.openxmlformats-officedocument.themeOverride+xml"/>
  <Override PartName="/ppt/notesSlides/notesSlide44.xml" ContentType="application/vnd.openxmlformats-officedocument.presentationml.notesSlide+xml"/>
  <Override PartName="/ppt/charts/chart40.xml" ContentType="application/vnd.openxmlformats-officedocument.drawingml.chart+xml"/>
  <Override PartName="/ppt/theme/themeOverride10.xml" ContentType="application/vnd.openxmlformats-officedocument.themeOverride+xml"/>
  <Override PartName="/ppt/notesSlides/notesSlide45.xml" ContentType="application/vnd.openxmlformats-officedocument.presentationml.notesSlide+xml"/>
  <Override PartName="/ppt/charts/chart41.xml" ContentType="application/vnd.openxmlformats-officedocument.drawingml.chart+xml"/>
  <Override PartName="/ppt/theme/themeOverride11.xml" ContentType="application/vnd.openxmlformats-officedocument.themeOverride+xml"/>
  <Override PartName="/ppt/notesSlides/notesSlide46.xml" ContentType="application/vnd.openxmlformats-officedocument.presentationml.notesSlide+xml"/>
  <Override PartName="/ppt/charts/chart42.xml" ContentType="application/vnd.openxmlformats-officedocument.drawingml.chart+xml"/>
  <Override PartName="/ppt/notesSlides/notesSlide47.xml" ContentType="application/vnd.openxmlformats-officedocument.presentationml.notesSlide+xml"/>
  <Override PartName="/ppt/charts/chart43.xml" ContentType="application/vnd.openxmlformats-officedocument.drawingml.chart+xml"/>
  <Override PartName="/ppt/notesSlides/notesSlide48.xml" ContentType="application/vnd.openxmlformats-officedocument.presentationml.notesSlide+xml"/>
  <Override PartName="/ppt/charts/chart44.xml" ContentType="application/vnd.openxmlformats-officedocument.drawingml.chart+xml"/>
  <Override PartName="/ppt/theme/themeOverride12.xml" ContentType="application/vnd.openxmlformats-officedocument.themeOverride+xml"/>
  <Override PartName="/ppt/notesSlides/notesSlide49.xml" ContentType="application/vnd.openxmlformats-officedocument.presentationml.notesSlide+xml"/>
  <Override PartName="/ppt/charts/chart45.xml" ContentType="application/vnd.openxmlformats-officedocument.drawingml.chart+xml"/>
  <Override PartName="/ppt/theme/themeOverride13.xml" ContentType="application/vnd.openxmlformats-officedocument.themeOverride+xml"/>
  <Override PartName="/ppt/notesSlides/notesSlide50.xml" ContentType="application/vnd.openxmlformats-officedocument.presentationml.notesSlide+xml"/>
  <Override PartName="/ppt/charts/chart46.xml" ContentType="application/vnd.openxmlformats-officedocument.drawingml.chart+xml"/>
  <Override PartName="/ppt/theme/themeOverride14.xml" ContentType="application/vnd.openxmlformats-officedocument.themeOverride+xml"/>
  <Override PartName="/ppt/notesSlides/notesSlide51.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notesSlides/notesSlide52.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notesSlides/notesSlide53.xml" ContentType="application/vnd.openxmlformats-officedocument.presentationml.notesSlide+xml"/>
  <Override PartName="/ppt/charts/chart53.xml" ContentType="application/vnd.openxmlformats-officedocument.drawingml.chart+xml"/>
  <Override PartName="/ppt/notesSlides/notesSlide54.xml" ContentType="application/vnd.openxmlformats-officedocument.presentationml.notesSlide+xml"/>
  <Override PartName="/ppt/charts/chart54.xml" ContentType="application/vnd.openxmlformats-officedocument.drawingml.chart+xml"/>
  <Override PartName="/ppt/notesSlides/notesSlide55.xml" ContentType="application/vnd.openxmlformats-officedocument.presentationml.notesSlide+xml"/>
  <Override PartName="/ppt/charts/chart55.xml" ContentType="application/vnd.openxmlformats-officedocument.drawingml.chart+xml"/>
  <Override PartName="/ppt/notesSlides/notesSlide56.xml" ContentType="application/vnd.openxmlformats-officedocument.presentationml.notesSlide+xml"/>
  <Override PartName="/ppt/charts/chart56.xml" ContentType="application/vnd.openxmlformats-officedocument.drawingml.chart+xml"/>
  <Override PartName="/ppt/notesSlides/notesSlide57.xml" ContentType="application/vnd.openxmlformats-officedocument.presentationml.notesSlide+xml"/>
  <Override PartName="/ppt/charts/chart57.xml" ContentType="application/vnd.openxmlformats-officedocument.drawingml.chart+xml"/>
  <Override PartName="/ppt/notesSlides/notesSlide58.xml" ContentType="application/vnd.openxmlformats-officedocument.presentationml.notesSlide+xml"/>
  <Override PartName="/ppt/charts/chart58.xml" ContentType="application/vnd.openxmlformats-officedocument.drawingml.chart+xml"/>
  <Override PartName="/ppt/notesSlides/notesSlide59.xml" ContentType="application/vnd.openxmlformats-officedocument.presentationml.notesSlide+xml"/>
  <Override PartName="/ppt/charts/chart59.xml" ContentType="application/vnd.openxmlformats-officedocument.drawingml.chart+xml"/>
  <Override PartName="/ppt/notesSlides/notesSlide60.xml" ContentType="application/vnd.openxmlformats-officedocument.presentationml.notesSlide+xml"/>
  <Override PartName="/ppt/charts/chart60.xml" ContentType="application/vnd.openxmlformats-officedocument.drawingml.chart+xml"/>
  <Override PartName="/ppt/notesSlides/notesSlide61.xml" ContentType="application/vnd.openxmlformats-officedocument.presentationml.notesSlide+xml"/>
  <Override PartName="/ppt/charts/chart61.xml" ContentType="application/vnd.openxmlformats-officedocument.drawingml.chart+xml"/>
  <Override PartName="/ppt/notesSlides/notesSlide62.xml" ContentType="application/vnd.openxmlformats-officedocument.presentationml.notesSlide+xml"/>
  <Override PartName="/ppt/charts/chart62.xml" ContentType="application/vnd.openxmlformats-officedocument.drawingml.chart+xml"/>
  <Override PartName="/ppt/notesSlides/notesSlide63.xml" ContentType="application/vnd.openxmlformats-officedocument.presentationml.notesSlide+xml"/>
  <Override PartName="/ppt/charts/chart63.xml" ContentType="application/vnd.openxmlformats-officedocument.drawingml.chart+xml"/>
  <Override PartName="/ppt/notesSlides/notesSlide64.xml" ContentType="application/vnd.openxmlformats-officedocument.presentationml.notesSlide+xml"/>
  <Override PartName="/ppt/charts/chart64.xml" ContentType="application/vnd.openxmlformats-officedocument.drawingml.chart+xml"/>
  <Override PartName="/ppt/notesSlides/notesSlide65.xml" ContentType="application/vnd.openxmlformats-officedocument.presentationml.notesSlide+xml"/>
  <Override PartName="/ppt/charts/chart65.xml" ContentType="application/vnd.openxmlformats-officedocument.drawingml.chart+xml"/>
  <Override PartName="/ppt/notesSlides/notesSlide66.xml" ContentType="application/vnd.openxmlformats-officedocument.presentationml.notesSlide+xml"/>
  <Override PartName="/ppt/charts/chart66.xml" ContentType="application/vnd.openxmlformats-officedocument.drawingml.chart+xml"/>
  <Override PartName="/ppt/notesSlides/notesSlide67.xml" ContentType="application/vnd.openxmlformats-officedocument.presentationml.notesSlide+xml"/>
  <Override PartName="/ppt/charts/chart67.xml" ContentType="application/vnd.openxmlformats-officedocument.drawingml.chart+xml"/>
  <Override PartName="/ppt/notesSlides/notesSlide68.xml" ContentType="application/vnd.openxmlformats-officedocument.presentationml.notesSlide+xml"/>
  <Override PartName="/ppt/charts/chart68.xml" ContentType="application/vnd.openxmlformats-officedocument.drawingml.chart+xml"/>
  <Override PartName="/ppt/notesSlides/notesSlide69.xml" ContentType="application/vnd.openxmlformats-officedocument.presentationml.notesSlide+xml"/>
  <Override PartName="/ppt/charts/chart69.xml" ContentType="application/vnd.openxmlformats-officedocument.drawingml.chart+xml"/>
  <Override PartName="/ppt/notesSlides/notesSlide70.xml" ContentType="application/vnd.openxmlformats-officedocument.presentationml.notesSlide+xml"/>
  <Override PartName="/ppt/charts/chart70.xml" ContentType="application/vnd.openxmlformats-officedocument.drawingml.chart+xml"/>
  <Override PartName="/ppt/notesSlides/notesSlide71.xml" ContentType="application/vnd.openxmlformats-officedocument.presentationml.notesSlide+xml"/>
  <Override PartName="/ppt/charts/chart71.xml" ContentType="application/vnd.openxmlformats-officedocument.drawingml.chart+xml"/>
  <Override PartName="/ppt/notesSlides/notesSlide72.xml" ContentType="application/vnd.openxmlformats-officedocument.presentationml.notesSlide+xml"/>
  <Override PartName="/ppt/charts/chart72.xml" ContentType="application/vnd.openxmlformats-officedocument.drawingml.chart+xml"/>
  <Override PartName="/ppt/notesSlides/notesSlide73.xml" ContentType="application/vnd.openxmlformats-officedocument.presentationml.notesSlide+xml"/>
  <Override PartName="/ppt/charts/chart73.xml" ContentType="application/vnd.openxmlformats-officedocument.drawingml.chart+xml"/>
  <Override PartName="/ppt/notesSlides/notesSlide74.xml" ContentType="application/vnd.openxmlformats-officedocument.presentationml.notesSlide+xml"/>
  <Override PartName="/ppt/charts/chart74.xml" ContentType="application/vnd.openxmlformats-officedocument.drawingml.chart+xml"/>
  <Override PartName="/ppt/notesSlides/notesSlide75.xml" ContentType="application/vnd.openxmlformats-officedocument.presentationml.notesSlide+xml"/>
  <Override PartName="/ppt/charts/chart75.xml" ContentType="application/vnd.openxmlformats-officedocument.drawingml.chart+xml"/>
  <Override PartName="/ppt/notesSlides/notesSlide76.xml" ContentType="application/vnd.openxmlformats-officedocument.presentationml.notesSlide+xml"/>
  <Override PartName="/ppt/charts/chart76.xml" ContentType="application/vnd.openxmlformats-officedocument.drawingml.chart+xml"/>
  <Override PartName="/ppt/notesSlides/notesSlide77.xml" ContentType="application/vnd.openxmlformats-officedocument.presentationml.notesSlide+xml"/>
  <Override PartName="/ppt/charts/chart77.xml" ContentType="application/vnd.openxmlformats-officedocument.drawingml.chart+xml"/>
  <Override PartName="/ppt/notesSlides/notesSlide78.xml" ContentType="application/vnd.openxmlformats-officedocument.presentationml.notesSlide+xml"/>
  <Override PartName="/ppt/charts/chart78.xml" ContentType="application/vnd.openxmlformats-officedocument.drawingml.chart+xml"/>
  <Override PartName="/ppt/theme/themeOverride15.xml" ContentType="application/vnd.openxmlformats-officedocument.themeOverride+xml"/>
  <Override PartName="/ppt/notesSlides/notesSlide79.xml" ContentType="application/vnd.openxmlformats-officedocument.presentationml.notesSlide+xml"/>
  <Override PartName="/ppt/charts/chart79.xml" ContentType="application/vnd.openxmlformats-officedocument.drawingml.chart+xml"/>
  <Override PartName="/ppt/notesSlides/notesSlide80.xml" ContentType="application/vnd.openxmlformats-officedocument.presentationml.notesSlide+xml"/>
  <Override PartName="/ppt/charts/chart80.xml" ContentType="application/vnd.openxmlformats-officedocument.drawingml.chart+xml"/>
  <Override PartName="/ppt/notesSlides/notesSlide81.xml" ContentType="application/vnd.openxmlformats-officedocument.presentationml.notesSlide+xml"/>
  <Override PartName="/ppt/charts/chart81.xml" ContentType="application/vnd.openxmlformats-officedocument.drawingml.chart+xml"/>
  <Override PartName="/ppt/notesSlides/notesSlide82.xml" ContentType="application/vnd.openxmlformats-officedocument.presentationml.notesSlide+xml"/>
  <Override PartName="/ppt/charts/chart82.xml" ContentType="application/vnd.openxmlformats-officedocument.drawingml.chart+xml"/>
  <Override PartName="/ppt/notesSlides/notesSlide83.xml" ContentType="application/vnd.openxmlformats-officedocument.presentationml.notesSlide+xml"/>
  <Override PartName="/ppt/charts/chart83.xml" ContentType="application/vnd.openxmlformats-officedocument.drawingml.chart+xml"/>
  <Override PartName="/ppt/charts/chart84.xml" ContentType="application/vnd.openxmlformats-officedocument.drawingml.chart+xml"/>
  <Override PartName="/ppt/notesSlides/notesSlide84.xml" ContentType="application/vnd.openxmlformats-officedocument.presentationml.notesSlide+xml"/>
  <Override PartName="/ppt/charts/chart8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01"/>
  </p:notesMasterIdLst>
  <p:sldIdLst>
    <p:sldId id="256" r:id="rId2"/>
    <p:sldId id="257" r:id="rId3"/>
    <p:sldId id="258" r:id="rId4"/>
    <p:sldId id="750" r:id="rId5"/>
    <p:sldId id="751" r:id="rId6"/>
    <p:sldId id="259" r:id="rId7"/>
    <p:sldId id="541" r:id="rId8"/>
    <p:sldId id="752" r:id="rId9"/>
    <p:sldId id="609" r:id="rId10"/>
    <p:sldId id="817" r:id="rId11"/>
    <p:sldId id="542" r:id="rId12"/>
    <p:sldId id="543" r:id="rId13"/>
    <p:sldId id="463" r:id="rId14"/>
    <p:sldId id="677" r:id="rId15"/>
    <p:sldId id="678" r:id="rId16"/>
    <p:sldId id="679" r:id="rId17"/>
    <p:sldId id="795" r:id="rId18"/>
    <p:sldId id="827" r:id="rId19"/>
    <p:sldId id="482" r:id="rId20"/>
    <p:sldId id="465" r:id="rId21"/>
    <p:sldId id="680" r:id="rId22"/>
    <p:sldId id="829" r:id="rId23"/>
    <p:sldId id="830" r:id="rId24"/>
    <p:sldId id="831" r:id="rId25"/>
    <p:sldId id="832" r:id="rId26"/>
    <p:sldId id="785" r:id="rId27"/>
    <p:sldId id="682" r:id="rId28"/>
    <p:sldId id="828" r:id="rId29"/>
    <p:sldId id="684" r:id="rId30"/>
    <p:sldId id="690" r:id="rId31"/>
    <p:sldId id="685" r:id="rId32"/>
    <p:sldId id="691" r:id="rId33"/>
    <p:sldId id="692" r:id="rId34"/>
    <p:sldId id="693" r:id="rId35"/>
    <p:sldId id="800" r:id="rId36"/>
    <p:sldId id="688" r:id="rId37"/>
    <p:sldId id="802" r:id="rId38"/>
    <p:sldId id="764" r:id="rId39"/>
    <p:sldId id="787" r:id="rId40"/>
    <p:sldId id="493" r:id="rId41"/>
    <p:sldId id="580" r:id="rId42"/>
    <p:sldId id="803" r:id="rId43"/>
    <p:sldId id="820" r:id="rId44"/>
    <p:sldId id="804" r:id="rId45"/>
    <p:sldId id="805" r:id="rId46"/>
    <p:sldId id="808" r:id="rId47"/>
    <p:sldId id="807" r:id="rId48"/>
    <p:sldId id="821" r:id="rId49"/>
    <p:sldId id="838" r:id="rId50"/>
    <p:sldId id="822" r:id="rId51"/>
    <p:sldId id="823" r:id="rId52"/>
    <p:sldId id="843" r:id="rId53"/>
    <p:sldId id="839" r:id="rId54"/>
    <p:sldId id="844" r:id="rId55"/>
    <p:sldId id="840" r:id="rId56"/>
    <p:sldId id="841" r:id="rId57"/>
    <p:sldId id="842" r:id="rId58"/>
    <p:sldId id="619" r:id="rId59"/>
    <p:sldId id="845" r:id="rId60"/>
    <p:sldId id="846" r:id="rId61"/>
    <p:sldId id="637" r:id="rId62"/>
    <p:sldId id="847" r:id="rId63"/>
    <p:sldId id="848" r:id="rId64"/>
    <p:sldId id="706" r:id="rId65"/>
    <p:sldId id="707" r:id="rId66"/>
    <p:sldId id="789" r:id="rId67"/>
    <p:sldId id="767" r:id="rId68"/>
    <p:sldId id="818" r:id="rId69"/>
    <p:sldId id="849" r:id="rId70"/>
    <p:sldId id="769" r:id="rId71"/>
    <p:sldId id="770" r:id="rId72"/>
    <p:sldId id="771" r:id="rId73"/>
    <p:sldId id="772" r:id="rId74"/>
    <p:sldId id="773" r:id="rId75"/>
    <p:sldId id="774" r:id="rId76"/>
    <p:sldId id="775" r:id="rId77"/>
    <p:sldId id="776" r:id="rId78"/>
    <p:sldId id="777" r:id="rId79"/>
    <p:sldId id="778" r:id="rId80"/>
    <p:sldId id="779" r:id="rId81"/>
    <p:sldId id="780" r:id="rId82"/>
    <p:sldId id="790" r:id="rId83"/>
    <p:sldId id="781" r:id="rId84"/>
    <p:sldId id="782" r:id="rId85"/>
    <p:sldId id="783" r:id="rId86"/>
    <p:sldId id="784" r:id="rId87"/>
    <p:sldId id="810" r:id="rId88"/>
    <p:sldId id="792" r:id="rId89"/>
    <p:sldId id="729" r:id="rId90"/>
    <p:sldId id="731" r:id="rId91"/>
    <p:sldId id="824" r:id="rId92"/>
    <p:sldId id="825" r:id="rId93"/>
    <p:sldId id="793" r:id="rId94"/>
    <p:sldId id="737" r:id="rId95"/>
    <p:sldId id="809" r:id="rId96"/>
    <p:sldId id="738" r:id="rId97"/>
    <p:sldId id="739" r:id="rId98"/>
    <p:sldId id="740" r:id="rId99"/>
    <p:sldId id="814" r:id="rId10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evin E. Adams" initials="NEA" lastIdx="79" clrIdx="0"/>
  <p:cmAuthor id="1" name="Doug Kincaid" initials="DK"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33CC33"/>
    <a:srgbClr val="008000"/>
    <a:srgbClr val="336699"/>
    <a:srgbClr val="006600"/>
    <a:srgbClr val="003300"/>
    <a:srgbClr val="FFCC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82" autoAdjust="0"/>
    <p:restoredTop sz="95170" autoAdjust="0"/>
  </p:normalViewPr>
  <p:slideViewPr>
    <p:cSldViewPr snapToGrid="0">
      <p:cViewPr>
        <p:scale>
          <a:sx n="80" d="100"/>
          <a:sy n="80" d="100"/>
        </p:scale>
        <p:origin x="-756" y="-600"/>
      </p:cViewPr>
      <p:guideLst>
        <p:guide orient="horz" pos="2160"/>
        <p:guide pos="2880"/>
      </p:guideLst>
    </p:cSldViewPr>
  </p:slideViewPr>
  <p:notesTextViewPr>
    <p:cViewPr>
      <p:scale>
        <a:sx n="1" d="1"/>
        <a:sy n="1" d="1"/>
      </p:scale>
      <p:origin x="0" y="0"/>
    </p:cViewPr>
  </p:notesTextViewPr>
  <p:sorterViewPr>
    <p:cViewPr>
      <p:scale>
        <a:sx n="100" d="100"/>
        <a:sy n="100" d="100"/>
      </p:scale>
      <p:origin x="0" y="11682"/>
    </p:cViewPr>
  </p:sorterViewPr>
  <p:notesViewPr>
    <p:cSldViewPr snapToGrid="0">
      <p:cViewPr varScale="1">
        <p:scale>
          <a:sx n="55" d="100"/>
          <a:sy n="55" d="100"/>
        </p:scale>
        <p:origin x="-2832"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xml"/></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3.xml"/></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4.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5.xml"/></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6.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7.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8.xml"/></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themeOverride" Target="../theme/themeOverride9.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1.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10.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themeOverride" Target="../theme/themeOverride11.xml"/></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themeOverride" Target="../theme/themeOverride12.xml"/></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13.xml"/></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14.xml"/></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6.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7.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themeOverride" Target="../theme/themeOverride15.xml"/></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8.xlsx"/></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percentStacked"/>
        <c:varyColors val="0"/>
        <c:ser>
          <c:idx val="0"/>
          <c:order val="0"/>
          <c:tx>
            <c:strRef>
              <c:f>Sheet1!$B$1</c:f>
              <c:strCache>
                <c:ptCount val="1"/>
                <c:pt idx="0">
                  <c:v>Very Confident</c:v>
                </c:pt>
              </c:strCache>
            </c:strRef>
          </c:tx>
          <c:spPr>
            <a:solidFill>
              <a:schemeClr val="accent1">
                <a:lumMod val="50000"/>
              </a:schemeClr>
            </a:solidFill>
            <a:ln>
              <a:solidFill>
                <a:schemeClr val="accent1">
                  <a:lumMod val="50000"/>
                </a:schemeClr>
              </a:solidFill>
            </a:ln>
          </c:spPr>
          <c:cat>
            <c:numRef>
              <c:f>Sheet1!$A$2:$A$25</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Sheet1!$B$2:$B$25</c:f>
              <c:numCache>
                <c:formatCode>0%</c:formatCode>
                <c:ptCount val="24"/>
                <c:pt idx="0">
                  <c:v>0.18</c:v>
                </c:pt>
                <c:pt idx="1">
                  <c:v>0.2</c:v>
                </c:pt>
                <c:pt idx="2">
                  <c:v>0.21</c:v>
                </c:pt>
                <c:pt idx="3">
                  <c:v>0.19</c:v>
                </c:pt>
                <c:pt idx="4">
                  <c:v>0.24</c:v>
                </c:pt>
                <c:pt idx="5">
                  <c:v>0.22</c:v>
                </c:pt>
                <c:pt idx="6">
                  <c:v>0.22</c:v>
                </c:pt>
                <c:pt idx="7">
                  <c:v>0.25</c:v>
                </c:pt>
                <c:pt idx="8">
                  <c:v>0.22</c:v>
                </c:pt>
                <c:pt idx="9">
                  <c:v>0.23</c:v>
                </c:pt>
                <c:pt idx="10">
                  <c:v>0.21</c:v>
                </c:pt>
                <c:pt idx="11">
                  <c:v>0.24</c:v>
                </c:pt>
                <c:pt idx="12">
                  <c:v>0.25</c:v>
                </c:pt>
                <c:pt idx="13">
                  <c:v>0.24</c:v>
                </c:pt>
                <c:pt idx="14">
                  <c:v>0.27</c:v>
                </c:pt>
                <c:pt idx="15">
                  <c:v>0.18</c:v>
                </c:pt>
                <c:pt idx="16">
                  <c:v>0.13</c:v>
                </c:pt>
                <c:pt idx="17">
                  <c:v>0.16</c:v>
                </c:pt>
                <c:pt idx="18">
                  <c:v>0.13</c:v>
                </c:pt>
                <c:pt idx="19">
                  <c:v>0.14000000000000001</c:v>
                </c:pt>
                <c:pt idx="20">
                  <c:v>0.13</c:v>
                </c:pt>
                <c:pt idx="21">
                  <c:v>0.18</c:v>
                </c:pt>
                <c:pt idx="22">
                  <c:v>0.22</c:v>
                </c:pt>
                <c:pt idx="23">
                  <c:v>0.21</c:v>
                </c:pt>
              </c:numCache>
            </c:numRef>
          </c:val>
        </c:ser>
        <c:ser>
          <c:idx val="1"/>
          <c:order val="1"/>
          <c:tx>
            <c:strRef>
              <c:f>Sheet1!$C$1</c:f>
              <c:strCache>
                <c:ptCount val="1"/>
                <c:pt idx="0">
                  <c:v>Somewhat Confident</c:v>
                </c:pt>
              </c:strCache>
            </c:strRef>
          </c:tx>
          <c:spPr>
            <a:solidFill>
              <a:schemeClr val="accent1">
                <a:lumMod val="75000"/>
              </a:schemeClr>
            </a:solidFill>
            <a:ln>
              <a:solidFill>
                <a:schemeClr val="accent1">
                  <a:lumMod val="75000"/>
                </a:schemeClr>
              </a:solidFill>
            </a:ln>
          </c:spPr>
          <c:cat>
            <c:numRef>
              <c:f>Sheet1!$A$2:$A$25</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Sheet1!$C$2:$C$25</c:f>
              <c:numCache>
                <c:formatCode>0%</c:formatCode>
                <c:ptCount val="24"/>
                <c:pt idx="0">
                  <c:v>0.55000000000000004</c:v>
                </c:pt>
                <c:pt idx="1">
                  <c:v>0.45</c:v>
                </c:pt>
                <c:pt idx="2">
                  <c:v>0.51</c:v>
                </c:pt>
                <c:pt idx="3">
                  <c:v>0.41</c:v>
                </c:pt>
                <c:pt idx="4">
                  <c:v>0.41</c:v>
                </c:pt>
                <c:pt idx="5">
                  <c:v>0.45</c:v>
                </c:pt>
                <c:pt idx="6">
                  <c:v>0.47</c:v>
                </c:pt>
                <c:pt idx="7">
                  <c:v>0.47</c:v>
                </c:pt>
                <c:pt idx="8">
                  <c:v>0.41</c:v>
                </c:pt>
                <c:pt idx="9">
                  <c:v>0.47</c:v>
                </c:pt>
                <c:pt idx="10">
                  <c:v>0.45</c:v>
                </c:pt>
                <c:pt idx="11">
                  <c:v>0.44</c:v>
                </c:pt>
                <c:pt idx="12">
                  <c:v>0.4</c:v>
                </c:pt>
                <c:pt idx="13">
                  <c:v>0.44</c:v>
                </c:pt>
                <c:pt idx="14">
                  <c:v>0.43</c:v>
                </c:pt>
                <c:pt idx="15">
                  <c:v>0.43</c:v>
                </c:pt>
                <c:pt idx="16">
                  <c:v>0.41</c:v>
                </c:pt>
                <c:pt idx="17">
                  <c:v>0.38</c:v>
                </c:pt>
                <c:pt idx="18">
                  <c:v>0.36</c:v>
                </c:pt>
                <c:pt idx="19">
                  <c:v>0.38</c:v>
                </c:pt>
                <c:pt idx="20">
                  <c:v>0.38</c:v>
                </c:pt>
                <c:pt idx="21">
                  <c:v>0.37</c:v>
                </c:pt>
                <c:pt idx="22">
                  <c:v>0.36</c:v>
                </c:pt>
                <c:pt idx="23">
                  <c:v>0.42</c:v>
                </c:pt>
              </c:numCache>
            </c:numRef>
          </c:val>
        </c:ser>
        <c:ser>
          <c:idx val="2"/>
          <c:order val="2"/>
          <c:tx>
            <c:strRef>
              <c:f>Sheet1!$D$1</c:f>
              <c:strCache>
                <c:ptCount val="1"/>
                <c:pt idx="0">
                  <c:v>Not Too Confident</c:v>
                </c:pt>
              </c:strCache>
            </c:strRef>
          </c:tx>
          <c:spPr>
            <a:solidFill>
              <a:schemeClr val="accent1">
                <a:lumMod val="60000"/>
                <a:lumOff val="40000"/>
              </a:schemeClr>
            </a:solidFill>
            <a:ln>
              <a:solidFill>
                <a:schemeClr val="accent1">
                  <a:lumMod val="60000"/>
                  <a:lumOff val="40000"/>
                </a:schemeClr>
              </a:solidFill>
            </a:ln>
          </c:spPr>
          <c:cat>
            <c:numRef>
              <c:f>Sheet1!$A$2:$A$25</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Sheet1!$D$2:$D$25</c:f>
              <c:numCache>
                <c:formatCode>0%</c:formatCode>
                <c:ptCount val="24"/>
                <c:pt idx="0">
                  <c:v>0.19</c:v>
                </c:pt>
                <c:pt idx="1">
                  <c:v>0.17</c:v>
                </c:pt>
                <c:pt idx="2">
                  <c:v>0.19</c:v>
                </c:pt>
                <c:pt idx="3">
                  <c:v>0.23</c:v>
                </c:pt>
                <c:pt idx="4">
                  <c:v>0.19</c:v>
                </c:pt>
                <c:pt idx="5">
                  <c:v>0.18</c:v>
                </c:pt>
                <c:pt idx="6">
                  <c:v>0.21</c:v>
                </c:pt>
                <c:pt idx="7">
                  <c:v>0.18</c:v>
                </c:pt>
                <c:pt idx="8">
                  <c:v>0.18</c:v>
                </c:pt>
                <c:pt idx="9">
                  <c:v>0.19</c:v>
                </c:pt>
                <c:pt idx="10">
                  <c:v>0.17</c:v>
                </c:pt>
                <c:pt idx="11">
                  <c:v>0.18</c:v>
                </c:pt>
                <c:pt idx="12">
                  <c:v>0.17</c:v>
                </c:pt>
                <c:pt idx="13">
                  <c:v>0.17</c:v>
                </c:pt>
                <c:pt idx="14">
                  <c:v>0.19</c:v>
                </c:pt>
                <c:pt idx="15">
                  <c:v>0.21</c:v>
                </c:pt>
                <c:pt idx="16">
                  <c:v>0.22</c:v>
                </c:pt>
                <c:pt idx="17">
                  <c:v>0.24</c:v>
                </c:pt>
                <c:pt idx="18">
                  <c:v>0.23</c:v>
                </c:pt>
                <c:pt idx="19">
                  <c:v>0.24</c:v>
                </c:pt>
                <c:pt idx="20">
                  <c:v>0.21</c:v>
                </c:pt>
                <c:pt idx="21">
                  <c:v>0.19</c:v>
                </c:pt>
                <c:pt idx="22">
                  <c:v>0.17</c:v>
                </c:pt>
                <c:pt idx="23">
                  <c:v>0.16</c:v>
                </c:pt>
              </c:numCache>
            </c:numRef>
          </c:val>
        </c:ser>
        <c:ser>
          <c:idx val="3"/>
          <c:order val="3"/>
          <c:tx>
            <c:strRef>
              <c:f>Sheet1!$E$1</c:f>
              <c:strCache>
                <c:ptCount val="1"/>
                <c:pt idx="0">
                  <c:v>Not At All Confident</c:v>
                </c:pt>
              </c:strCache>
            </c:strRef>
          </c:tx>
          <c:spPr>
            <a:solidFill>
              <a:schemeClr val="accent1">
                <a:lumMod val="40000"/>
                <a:lumOff val="60000"/>
              </a:schemeClr>
            </a:solidFill>
            <a:ln>
              <a:solidFill>
                <a:schemeClr val="accent1">
                  <a:lumMod val="40000"/>
                  <a:lumOff val="60000"/>
                </a:schemeClr>
              </a:solidFill>
            </a:ln>
          </c:spPr>
          <c:cat>
            <c:numRef>
              <c:f>Sheet1!$A$2:$A$25</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Sheet1!$E$2:$E$25</c:f>
              <c:numCache>
                <c:formatCode>0%</c:formatCode>
                <c:ptCount val="24"/>
                <c:pt idx="0">
                  <c:v>0.06</c:v>
                </c:pt>
                <c:pt idx="1">
                  <c:v>0.17</c:v>
                </c:pt>
                <c:pt idx="2">
                  <c:v>0.08</c:v>
                </c:pt>
                <c:pt idx="3">
                  <c:v>0.16</c:v>
                </c:pt>
                <c:pt idx="4">
                  <c:v>0.15</c:v>
                </c:pt>
                <c:pt idx="5">
                  <c:v>0.13</c:v>
                </c:pt>
                <c:pt idx="6">
                  <c:v>0.09</c:v>
                </c:pt>
                <c:pt idx="7">
                  <c:v>0.1</c:v>
                </c:pt>
                <c:pt idx="8">
                  <c:v>0.17</c:v>
                </c:pt>
                <c:pt idx="9">
                  <c:v>0.1</c:v>
                </c:pt>
                <c:pt idx="10">
                  <c:v>0.16</c:v>
                </c:pt>
                <c:pt idx="11">
                  <c:v>0.13</c:v>
                </c:pt>
                <c:pt idx="12">
                  <c:v>0.17</c:v>
                </c:pt>
                <c:pt idx="13">
                  <c:v>0.14000000000000001</c:v>
                </c:pt>
                <c:pt idx="14">
                  <c:v>0.1</c:v>
                </c:pt>
                <c:pt idx="15">
                  <c:v>0.16</c:v>
                </c:pt>
                <c:pt idx="16">
                  <c:v>0.22</c:v>
                </c:pt>
                <c:pt idx="17">
                  <c:v>0.22</c:v>
                </c:pt>
                <c:pt idx="18">
                  <c:v>0.27</c:v>
                </c:pt>
                <c:pt idx="19">
                  <c:v>0.23</c:v>
                </c:pt>
                <c:pt idx="20">
                  <c:v>0.28000000000000003</c:v>
                </c:pt>
                <c:pt idx="21">
                  <c:v>0.24</c:v>
                </c:pt>
                <c:pt idx="22">
                  <c:v>0.24</c:v>
                </c:pt>
                <c:pt idx="23">
                  <c:v>0.19</c:v>
                </c:pt>
              </c:numCache>
            </c:numRef>
          </c:val>
        </c:ser>
        <c:ser>
          <c:idx val="4"/>
          <c:order val="4"/>
          <c:tx>
            <c:strRef>
              <c:f>Sheet1!$F$1</c:f>
              <c:strCache>
                <c:ptCount val="1"/>
                <c:pt idx="0">
                  <c:v>Don't Know/Refused</c:v>
                </c:pt>
              </c:strCache>
            </c:strRef>
          </c:tx>
          <c:spPr>
            <a:solidFill>
              <a:schemeClr val="bg1">
                <a:lumMod val="50000"/>
              </a:schemeClr>
            </a:solidFill>
            <a:ln>
              <a:solidFill>
                <a:schemeClr val="bg1">
                  <a:lumMod val="50000"/>
                </a:schemeClr>
              </a:solidFill>
            </a:ln>
          </c:spPr>
          <c:cat>
            <c:numRef>
              <c:f>Sheet1!$A$2:$A$25</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Sheet1!$F$2:$F$25</c:f>
              <c:numCache>
                <c:formatCode>0%</c:formatCode>
                <c:ptCount val="24"/>
                <c:pt idx="0">
                  <c:v>0.02</c:v>
                </c:pt>
                <c:pt idx="1">
                  <c:v>0.01</c:v>
                </c:pt>
                <c:pt idx="2">
                  <c:v>0.01</c:v>
                </c:pt>
                <c:pt idx="3">
                  <c:v>0.01</c:v>
                </c:pt>
                <c:pt idx="4">
                  <c:v>0.02</c:v>
                </c:pt>
                <c:pt idx="5">
                  <c:v>0.01</c:v>
                </c:pt>
                <c:pt idx="6">
                  <c:v>0.01</c:v>
                </c:pt>
                <c:pt idx="7">
                  <c:v>4.0000000000000001E-3</c:v>
                </c:pt>
                <c:pt idx="8">
                  <c:v>0.02</c:v>
                </c:pt>
                <c:pt idx="9">
                  <c:v>4.0000000000000001E-3</c:v>
                </c:pt>
                <c:pt idx="10">
                  <c:v>0</c:v>
                </c:pt>
                <c:pt idx="11">
                  <c:v>0.01</c:v>
                </c:pt>
                <c:pt idx="12">
                  <c:v>0.01</c:v>
                </c:pt>
                <c:pt idx="13">
                  <c:v>0.01</c:v>
                </c:pt>
                <c:pt idx="14">
                  <c:v>0.01</c:v>
                </c:pt>
                <c:pt idx="15">
                  <c:v>0.02</c:v>
                </c:pt>
                <c:pt idx="16">
                  <c:v>0.01</c:v>
                </c:pt>
                <c:pt idx="17">
                  <c:v>4.0000000000000001E-3</c:v>
                </c:pt>
                <c:pt idx="18">
                  <c:v>0</c:v>
                </c:pt>
                <c:pt idx="19">
                  <c:v>0.02</c:v>
                </c:pt>
                <c:pt idx="20">
                  <c:v>0.01</c:v>
                </c:pt>
                <c:pt idx="21">
                  <c:v>0.01</c:v>
                </c:pt>
                <c:pt idx="22">
                  <c:v>0.01</c:v>
                </c:pt>
                <c:pt idx="23">
                  <c:v>0.01</c:v>
                </c:pt>
              </c:numCache>
            </c:numRef>
          </c:val>
        </c:ser>
        <c:dLbls>
          <c:showLegendKey val="0"/>
          <c:showVal val="0"/>
          <c:showCatName val="0"/>
          <c:showSerName val="0"/>
          <c:showPercent val="0"/>
          <c:showBubbleSize val="0"/>
        </c:dLbls>
        <c:axId val="159333760"/>
        <c:axId val="159343744"/>
      </c:areaChart>
      <c:barChart>
        <c:barDir val="col"/>
        <c:grouping val="stacked"/>
        <c:varyColors val="0"/>
        <c:ser>
          <c:idx val="5"/>
          <c:order val="5"/>
          <c:tx>
            <c:strRef>
              <c:f>Sheet1!$G$1</c:f>
              <c:strCache>
                <c:ptCount val="1"/>
                <c:pt idx="0">
                  <c:v>Column4</c:v>
                </c:pt>
              </c:strCache>
            </c:strRef>
          </c:tx>
          <c:spPr>
            <a:solidFill>
              <a:srgbClr val="00B050"/>
            </a:solidFill>
            <a:ln w="25400">
              <a:noFill/>
            </a:ln>
          </c:spPr>
          <c:invertIfNegative val="0"/>
          <c:dPt>
            <c:idx val="1"/>
            <c:invertIfNegative val="0"/>
            <c:bubble3D val="0"/>
            <c:spPr>
              <a:solidFill>
                <a:srgbClr val="00B050"/>
              </a:solidFill>
              <a:ln w="25400">
                <a:noFill/>
              </a:ln>
            </c:spPr>
          </c:dPt>
          <c:dPt>
            <c:idx val="2"/>
            <c:invertIfNegative val="0"/>
            <c:bubble3D val="0"/>
            <c:spPr>
              <a:solidFill>
                <a:srgbClr val="00B050"/>
              </a:solidFill>
              <a:ln w="25400">
                <a:noFill/>
              </a:ln>
            </c:spPr>
          </c:dPt>
          <c:dPt>
            <c:idx val="3"/>
            <c:invertIfNegative val="0"/>
            <c:bubble3D val="0"/>
            <c:spPr>
              <a:solidFill>
                <a:srgbClr val="FF0000"/>
              </a:solidFill>
              <a:ln w="25400">
                <a:noFill/>
              </a:ln>
            </c:spPr>
          </c:dPt>
          <c:dPt>
            <c:idx val="4"/>
            <c:invertIfNegative val="0"/>
            <c:bubble3D val="0"/>
            <c:spPr>
              <a:solidFill>
                <a:srgbClr val="00B050"/>
              </a:solidFill>
              <a:ln w="25400">
                <a:noFill/>
              </a:ln>
            </c:spPr>
          </c:dPt>
          <c:dPt>
            <c:idx val="5"/>
            <c:invertIfNegative val="0"/>
            <c:bubble3D val="0"/>
            <c:spPr>
              <a:solidFill>
                <a:srgbClr val="FF0000"/>
              </a:solidFill>
              <a:ln w="25400">
                <a:noFill/>
              </a:ln>
            </c:spPr>
          </c:dPt>
          <c:dPt>
            <c:idx val="6"/>
            <c:invertIfNegative val="0"/>
            <c:bubble3D val="0"/>
            <c:spPr>
              <a:solidFill>
                <a:srgbClr val="00B050"/>
              </a:solidFill>
              <a:ln w="25400">
                <a:noFill/>
              </a:ln>
            </c:spPr>
          </c:dPt>
          <c:dPt>
            <c:idx val="7"/>
            <c:invertIfNegative val="0"/>
            <c:bubble3D val="0"/>
            <c:spPr>
              <a:solidFill>
                <a:srgbClr val="00B050"/>
              </a:solidFill>
              <a:ln w="25400">
                <a:noFill/>
              </a:ln>
            </c:spPr>
          </c:dPt>
          <c:dPt>
            <c:idx val="8"/>
            <c:invertIfNegative val="0"/>
            <c:bubble3D val="0"/>
            <c:spPr>
              <a:solidFill>
                <a:srgbClr val="FF0000"/>
              </a:solidFill>
              <a:ln w="25400">
                <a:noFill/>
              </a:ln>
            </c:spPr>
          </c:dPt>
          <c:dPt>
            <c:idx val="9"/>
            <c:invertIfNegative val="0"/>
            <c:bubble3D val="0"/>
            <c:spPr>
              <a:solidFill>
                <a:srgbClr val="00B050"/>
              </a:solidFill>
              <a:ln w="25400">
                <a:noFill/>
              </a:ln>
            </c:spPr>
          </c:dPt>
          <c:dPt>
            <c:idx val="10"/>
            <c:invertIfNegative val="0"/>
            <c:bubble3D val="0"/>
            <c:spPr>
              <a:solidFill>
                <a:srgbClr val="FF0000"/>
              </a:solidFill>
              <a:ln w="25400">
                <a:noFill/>
              </a:ln>
            </c:spPr>
          </c:dPt>
          <c:dPt>
            <c:idx val="11"/>
            <c:invertIfNegative val="0"/>
            <c:bubble3D val="0"/>
            <c:spPr>
              <a:solidFill>
                <a:srgbClr val="00B050"/>
              </a:solidFill>
              <a:ln w="25400">
                <a:noFill/>
              </a:ln>
            </c:spPr>
          </c:dPt>
          <c:dPt>
            <c:idx val="12"/>
            <c:invertIfNegative val="0"/>
            <c:bubble3D val="0"/>
            <c:spPr>
              <a:solidFill>
                <a:srgbClr val="00B050"/>
              </a:solidFill>
              <a:ln w="25400">
                <a:noFill/>
              </a:ln>
            </c:spPr>
          </c:dPt>
          <c:dPt>
            <c:idx val="13"/>
            <c:invertIfNegative val="0"/>
            <c:bubble3D val="0"/>
            <c:spPr>
              <a:solidFill>
                <a:srgbClr val="FF0000"/>
              </a:solidFill>
              <a:ln w="25400">
                <a:noFill/>
              </a:ln>
            </c:spPr>
          </c:dPt>
          <c:dPt>
            <c:idx val="14"/>
            <c:invertIfNegative val="0"/>
            <c:bubble3D val="0"/>
            <c:spPr>
              <a:solidFill>
                <a:srgbClr val="00B050"/>
              </a:solidFill>
              <a:ln w="25400">
                <a:noFill/>
              </a:ln>
            </c:spPr>
          </c:dPt>
          <c:dPt>
            <c:idx val="15"/>
            <c:invertIfNegative val="0"/>
            <c:bubble3D val="0"/>
            <c:spPr>
              <a:solidFill>
                <a:srgbClr val="FF0000"/>
              </a:solidFill>
              <a:ln w="25400">
                <a:noFill/>
              </a:ln>
            </c:spPr>
          </c:dPt>
          <c:dPt>
            <c:idx val="16"/>
            <c:invertIfNegative val="0"/>
            <c:bubble3D val="0"/>
            <c:spPr>
              <a:solidFill>
                <a:srgbClr val="FF0000"/>
              </a:solidFill>
              <a:ln w="25400">
                <a:noFill/>
              </a:ln>
            </c:spPr>
          </c:dPt>
          <c:dPt>
            <c:idx val="18"/>
            <c:invertIfNegative val="0"/>
            <c:bubble3D val="0"/>
            <c:spPr>
              <a:solidFill>
                <a:srgbClr val="FF0000"/>
              </a:solidFill>
              <a:ln w="25400">
                <a:noFill/>
              </a:ln>
            </c:spPr>
          </c:dPt>
          <c:dPt>
            <c:idx val="19"/>
            <c:invertIfNegative val="0"/>
            <c:bubble3D val="0"/>
            <c:spPr>
              <a:solidFill>
                <a:srgbClr val="00B050"/>
              </a:solidFill>
              <a:ln w="25400">
                <a:noFill/>
              </a:ln>
            </c:spPr>
          </c:dPt>
          <c:dPt>
            <c:idx val="20"/>
            <c:invertIfNegative val="0"/>
            <c:bubble3D val="0"/>
            <c:spPr>
              <a:solidFill>
                <a:srgbClr val="FF0000"/>
              </a:solidFill>
              <a:ln w="25400">
                <a:noFill/>
              </a:ln>
            </c:spPr>
          </c:dPt>
          <c:dPt>
            <c:idx val="21"/>
            <c:invertIfNegative val="0"/>
            <c:bubble3D val="0"/>
            <c:spPr>
              <a:solidFill>
                <a:srgbClr val="00B050"/>
              </a:solidFill>
              <a:ln w="25400">
                <a:noFill/>
              </a:ln>
            </c:spPr>
          </c:dPt>
          <c:dPt>
            <c:idx val="23"/>
            <c:invertIfNegative val="0"/>
            <c:bubble3D val="0"/>
            <c:spPr>
              <a:solidFill>
                <a:srgbClr val="FF0000"/>
              </a:solidFill>
              <a:ln w="25400">
                <a:noFill/>
              </a:ln>
            </c:spPr>
          </c:dPt>
          <c:cat>
            <c:numRef>
              <c:f>Sheet1!$A$2:$A$25</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Sheet1!$G$2:$G$25</c:f>
              <c:numCache>
                <c:formatCode>0%</c:formatCode>
                <c:ptCount val="24"/>
                <c:pt idx="0" formatCode="General">
                  <c:v>0</c:v>
                </c:pt>
                <c:pt idx="1">
                  <c:v>2.0000000000000018E-3</c:v>
                </c:pt>
                <c:pt idx="2">
                  <c:v>9.9999999999999807E-4</c:v>
                </c:pt>
                <c:pt idx="3">
                  <c:v>-1.9999999999999992E-3</c:v>
                </c:pt>
                <c:pt idx="4">
                  <c:v>4.9999999999999992E-3</c:v>
                </c:pt>
                <c:pt idx="5">
                  <c:v>-1.9999999999999992E-3</c:v>
                </c:pt>
                <c:pt idx="6">
                  <c:v>0</c:v>
                </c:pt>
                <c:pt idx="7">
                  <c:v>3.0000000000000001E-3</c:v>
                </c:pt>
                <c:pt idx="8">
                  <c:v>-3.0000000000000001E-3</c:v>
                </c:pt>
                <c:pt idx="9">
                  <c:v>1.0000000000000009E-3</c:v>
                </c:pt>
                <c:pt idx="10">
                  <c:v>-2.0000000000000018E-3</c:v>
                </c:pt>
                <c:pt idx="11">
                  <c:v>3.0000000000000001E-3</c:v>
                </c:pt>
                <c:pt idx="12">
                  <c:v>1.0000000000000009E-3</c:v>
                </c:pt>
                <c:pt idx="13">
                  <c:v>-1.0000000000000009E-3</c:v>
                </c:pt>
                <c:pt idx="14">
                  <c:v>3.0000000000000027E-3</c:v>
                </c:pt>
                <c:pt idx="15">
                  <c:v>-9.0000000000000028E-3</c:v>
                </c:pt>
                <c:pt idx="16">
                  <c:v>-4.9999999999999992E-3</c:v>
                </c:pt>
                <c:pt idx="17">
                  <c:v>3.0000000000000001E-3</c:v>
                </c:pt>
                <c:pt idx="18">
                  <c:v>-3.0000000000000001E-3</c:v>
                </c:pt>
                <c:pt idx="19">
                  <c:v>1.0000000000000009E-3</c:v>
                </c:pt>
                <c:pt idx="20">
                  <c:v>-1.0000000000000009E-3</c:v>
                </c:pt>
                <c:pt idx="21">
                  <c:v>4.9999999999999992E-3</c:v>
                </c:pt>
                <c:pt idx="22">
                  <c:v>4.000000000000001E-3</c:v>
                </c:pt>
                <c:pt idx="23">
                  <c:v>-1.0000000000000009E-3</c:v>
                </c:pt>
              </c:numCache>
            </c:numRef>
          </c:val>
        </c:ser>
        <c:ser>
          <c:idx val="6"/>
          <c:order val="6"/>
          <c:tx>
            <c:strRef>
              <c:f>Sheet1!$H$1</c:f>
              <c:strCache>
                <c:ptCount val="1"/>
                <c:pt idx="0">
                  <c:v>Column5</c:v>
                </c:pt>
              </c:strCache>
            </c:strRef>
          </c:tx>
          <c:spPr>
            <a:noFill/>
          </c:spPr>
          <c:invertIfNegative val="0"/>
          <c:dLbls>
            <c:dLbl>
              <c:idx val="0"/>
              <c:delete val="1"/>
            </c:dLbl>
            <c:txPr>
              <a:bodyPr/>
              <a:lstStyle/>
              <a:p>
                <a:pPr>
                  <a:defRPr sz="1000"/>
                </a:pPr>
                <a:endParaRPr lang="en-US"/>
              </a:p>
            </c:txPr>
            <c:dLblPos val="inBase"/>
            <c:showLegendKey val="0"/>
            <c:showVal val="1"/>
            <c:showCatName val="0"/>
            <c:showSerName val="0"/>
            <c:showPercent val="0"/>
            <c:showBubbleSize val="0"/>
            <c:showLeaderLines val="0"/>
          </c:dLbls>
          <c:cat>
            <c:numRef>
              <c:f>Sheet1!$A$2:$A$25</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Sheet1!$H$2:$H$25</c:f>
              <c:numCache>
                <c:formatCode>0%</c:formatCode>
                <c:ptCount val="24"/>
                <c:pt idx="0" formatCode="General">
                  <c:v>0</c:v>
                </c:pt>
                <c:pt idx="1">
                  <c:v>2.0000000000000018E-2</c:v>
                </c:pt>
                <c:pt idx="2">
                  <c:v>9.9999999999999811E-3</c:v>
                </c:pt>
                <c:pt idx="3">
                  <c:v>-1.999999999999999E-2</c:v>
                </c:pt>
                <c:pt idx="4">
                  <c:v>4.9999999999999989E-2</c:v>
                </c:pt>
                <c:pt idx="5">
                  <c:v>-1.999999999999999E-2</c:v>
                </c:pt>
                <c:pt idx="6">
                  <c:v>0</c:v>
                </c:pt>
                <c:pt idx="7">
                  <c:v>0.03</c:v>
                </c:pt>
                <c:pt idx="8">
                  <c:v>-0.03</c:v>
                </c:pt>
                <c:pt idx="9">
                  <c:v>1.0000000000000009E-2</c:v>
                </c:pt>
                <c:pt idx="10">
                  <c:v>-2.0000000000000018E-2</c:v>
                </c:pt>
                <c:pt idx="11">
                  <c:v>0.03</c:v>
                </c:pt>
                <c:pt idx="12">
                  <c:v>1.0000000000000009E-2</c:v>
                </c:pt>
                <c:pt idx="13">
                  <c:v>-1.0000000000000009E-2</c:v>
                </c:pt>
                <c:pt idx="14">
                  <c:v>3.0000000000000027E-2</c:v>
                </c:pt>
                <c:pt idx="15">
                  <c:v>-9.0000000000000024E-2</c:v>
                </c:pt>
                <c:pt idx="16">
                  <c:v>-4.9999999999999989E-2</c:v>
                </c:pt>
                <c:pt idx="17">
                  <c:v>0.03</c:v>
                </c:pt>
                <c:pt idx="18">
                  <c:v>-0.03</c:v>
                </c:pt>
                <c:pt idx="19">
                  <c:v>1.0000000000000009E-2</c:v>
                </c:pt>
                <c:pt idx="20">
                  <c:v>-1.0000000000000009E-2</c:v>
                </c:pt>
                <c:pt idx="21">
                  <c:v>4.9999999999999989E-2</c:v>
                </c:pt>
                <c:pt idx="22">
                  <c:v>4.0000000000000008E-2</c:v>
                </c:pt>
                <c:pt idx="23">
                  <c:v>-1.0000000000000009E-2</c:v>
                </c:pt>
              </c:numCache>
            </c:numRef>
          </c:val>
        </c:ser>
        <c:dLbls>
          <c:showLegendKey val="0"/>
          <c:showVal val="0"/>
          <c:showCatName val="0"/>
          <c:showSerName val="0"/>
          <c:showPercent val="0"/>
          <c:showBubbleSize val="0"/>
        </c:dLbls>
        <c:gapWidth val="150"/>
        <c:overlap val="100"/>
        <c:axId val="159355264"/>
        <c:axId val="159345280"/>
      </c:barChart>
      <c:catAx>
        <c:axId val="159333760"/>
        <c:scaling>
          <c:orientation val="minMax"/>
        </c:scaling>
        <c:delete val="0"/>
        <c:axPos val="b"/>
        <c:numFmt formatCode="General" sourceLinked="1"/>
        <c:majorTickMark val="none"/>
        <c:minorTickMark val="none"/>
        <c:tickLblPos val="nextTo"/>
        <c:spPr>
          <a:ln>
            <a:noFill/>
          </a:ln>
        </c:spPr>
        <c:txPr>
          <a:bodyPr/>
          <a:lstStyle/>
          <a:p>
            <a:pPr>
              <a:defRPr sz="1000"/>
            </a:pPr>
            <a:endParaRPr lang="en-US"/>
          </a:p>
        </c:txPr>
        <c:crossAx val="159343744"/>
        <c:crosses val="autoZero"/>
        <c:auto val="1"/>
        <c:lblAlgn val="ctr"/>
        <c:lblOffset val="100"/>
        <c:noMultiLvlLbl val="0"/>
      </c:catAx>
      <c:valAx>
        <c:axId val="159343744"/>
        <c:scaling>
          <c:orientation val="minMax"/>
          <c:max val="1"/>
          <c:min val="-0.65"/>
        </c:scaling>
        <c:delete val="0"/>
        <c:axPos val="l"/>
        <c:numFmt formatCode="0%" sourceLinked="1"/>
        <c:majorTickMark val="none"/>
        <c:minorTickMark val="none"/>
        <c:tickLblPos val="nextTo"/>
        <c:spPr>
          <a:noFill/>
          <a:ln>
            <a:noFill/>
          </a:ln>
        </c:spPr>
        <c:txPr>
          <a:bodyPr/>
          <a:lstStyle/>
          <a:p>
            <a:pPr>
              <a:defRPr sz="800">
                <a:solidFill>
                  <a:schemeClr val="bg1"/>
                </a:solidFill>
              </a:defRPr>
            </a:pPr>
            <a:endParaRPr lang="en-US"/>
          </a:p>
        </c:txPr>
        <c:crossAx val="159333760"/>
        <c:crosses val="autoZero"/>
        <c:crossBetween val="between"/>
        <c:majorUnit val="0.05"/>
      </c:valAx>
      <c:valAx>
        <c:axId val="159345280"/>
        <c:scaling>
          <c:orientation val="minMax"/>
          <c:max val="0.1"/>
          <c:min val="-0.03"/>
        </c:scaling>
        <c:delete val="0"/>
        <c:axPos val="r"/>
        <c:majorGridlines>
          <c:spPr>
            <a:ln>
              <a:noFill/>
            </a:ln>
          </c:spPr>
        </c:majorGridlines>
        <c:numFmt formatCode="General" sourceLinked="1"/>
        <c:majorTickMark val="none"/>
        <c:minorTickMark val="none"/>
        <c:tickLblPos val="nextTo"/>
        <c:spPr>
          <a:ln>
            <a:noFill/>
          </a:ln>
        </c:spPr>
        <c:txPr>
          <a:bodyPr/>
          <a:lstStyle/>
          <a:p>
            <a:pPr>
              <a:defRPr sz="800">
                <a:solidFill>
                  <a:schemeClr val="bg1"/>
                </a:solidFill>
              </a:defRPr>
            </a:pPr>
            <a:endParaRPr lang="en-US"/>
          </a:p>
        </c:txPr>
        <c:crossAx val="159355264"/>
        <c:crosses val="max"/>
        <c:crossBetween val="between"/>
      </c:valAx>
      <c:catAx>
        <c:axId val="159355264"/>
        <c:scaling>
          <c:orientation val="minMax"/>
        </c:scaling>
        <c:delete val="0"/>
        <c:axPos val="b"/>
        <c:numFmt formatCode="General" sourceLinked="1"/>
        <c:majorTickMark val="none"/>
        <c:minorTickMark val="none"/>
        <c:tickLblPos val="none"/>
        <c:crossAx val="159345280"/>
        <c:crosses val="autoZero"/>
        <c:auto val="1"/>
        <c:lblAlgn val="ctr"/>
        <c:lblOffset val="100"/>
        <c:noMultiLvlLbl val="0"/>
      </c:catAx>
      <c:spPr>
        <a:noFill/>
        <a:ln w="25400">
          <a:noFill/>
        </a:ln>
      </c:spPr>
    </c:plotArea>
    <c:legend>
      <c:legendPos val="t"/>
      <c:legendEntry>
        <c:idx val="5"/>
        <c:delete val="1"/>
      </c:legendEntry>
      <c:legendEntry>
        <c:idx val="6"/>
        <c:delete val="1"/>
      </c:legendEntry>
      <c:layout>
        <c:manualLayout>
          <c:xMode val="edge"/>
          <c:yMode val="edge"/>
          <c:x val="6.5085301837270307E-2"/>
          <c:y val="1.5523932729624801E-2"/>
          <c:w val="0.86844050743657097"/>
          <c:h val="4.9924112008638E-2"/>
        </c:manualLayout>
      </c:layout>
      <c:overlay val="0"/>
      <c:spPr>
        <a:ln w="3175">
          <a:solidFill>
            <a:schemeClr val="tx1">
              <a:lumMod val="50000"/>
              <a:lumOff val="50000"/>
            </a:schemeClr>
          </a:solidFill>
        </a:ln>
      </c:spPr>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percentStacked"/>
        <c:varyColors val="0"/>
        <c:ser>
          <c:idx val="0"/>
          <c:order val="0"/>
          <c:tx>
            <c:strRef>
              <c:f>Sheet1!$B$1</c:f>
              <c:strCache>
                <c:ptCount val="1"/>
                <c:pt idx="0">
                  <c:v>Very Confident</c:v>
                </c:pt>
              </c:strCache>
            </c:strRef>
          </c:tx>
          <c:spPr>
            <a:solidFill>
              <a:schemeClr val="accent1">
                <a:lumMod val="50000"/>
              </a:schemeClr>
            </a:solidFill>
            <a:ln>
              <a:solidFill>
                <a:schemeClr val="accent1">
                  <a:lumMod val="50000"/>
                </a:schemeClr>
              </a:solidFill>
            </a:ln>
          </c:spPr>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Sheet1!$B$2:$B$18</c:f>
              <c:numCache>
                <c:formatCode>0%</c:formatCode>
                <c:ptCount val="17"/>
                <c:pt idx="0">
                  <c:v>0.19</c:v>
                </c:pt>
                <c:pt idx="1">
                  <c:v>0.26</c:v>
                </c:pt>
                <c:pt idx="2">
                  <c:v>0.22</c:v>
                </c:pt>
                <c:pt idx="3">
                  <c:v>0.21</c:v>
                </c:pt>
                <c:pt idx="4">
                  <c:v>0.3</c:v>
                </c:pt>
                <c:pt idx="5">
                  <c:v>0.23</c:v>
                </c:pt>
                <c:pt idx="6">
                  <c:v>0.22</c:v>
                </c:pt>
                <c:pt idx="7">
                  <c:v>0.27</c:v>
                </c:pt>
                <c:pt idx="8">
                  <c:v>0.24</c:v>
                </c:pt>
                <c:pt idx="9">
                  <c:v>0.15</c:v>
                </c:pt>
                <c:pt idx="10">
                  <c:v>0.13</c:v>
                </c:pt>
                <c:pt idx="11">
                  <c:v>0.16</c:v>
                </c:pt>
                <c:pt idx="12">
                  <c:v>0.18</c:v>
                </c:pt>
                <c:pt idx="13">
                  <c:v>0.16</c:v>
                </c:pt>
                <c:pt idx="14">
                  <c:v>0.2</c:v>
                </c:pt>
                <c:pt idx="15">
                  <c:v>0.25</c:v>
                </c:pt>
                <c:pt idx="16">
                  <c:v>0.26</c:v>
                </c:pt>
              </c:numCache>
            </c:numRef>
          </c:val>
        </c:ser>
        <c:ser>
          <c:idx val="1"/>
          <c:order val="1"/>
          <c:tx>
            <c:strRef>
              <c:f>Sheet1!$C$1</c:f>
              <c:strCache>
                <c:ptCount val="1"/>
                <c:pt idx="0">
                  <c:v>Somewhat Confident</c:v>
                </c:pt>
              </c:strCache>
            </c:strRef>
          </c:tx>
          <c:spPr>
            <a:solidFill>
              <a:schemeClr val="accent1">
                <a:lumMod val="75000"/>
              </a:schemeClr>
            </a:solidFill>
            <a:ln>
              <a:solidFill>
                <a:schemeClr val="accent1">
                  <a:lumMod val="75000"/>
                </a:schemeClr>
              </a:solidFill>
            </a:ln>
          </c:spPr>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Sheet1!$C$2:$C$18</c:f>
              <c:numCache>
                <c:formatCode>0%</c:formatCode>
                <c:ptCount val="17"/>
                <c:pt idx="0">
                  <c:v>0.28999999999999998</c:v>
                </c:pt>
                <c:pt idx="1">
                  <c:v>0.27</c:v>
                </c:pt>
                <c:pt idx="2">
                  <c:v>0.3</c:v>
                </c:pt>
                <c:pt idx="3">
                  <c:v>0.31</c:v>
                </c:pt>
                <c:pt idx="4">
                  <c:v>0.23</c:v>
                </c:pt>
                <c:pt idx="5">
                  <c:v>0.3</c:v>
                </c:pt>
                <c:pt idx="6">
                  <c:v>0.33</c:v>
                </c:pt>
                <c:pt idx="7">
                  <c:v>0.33</c:v>
                </c:pt>
                <c:pt idx="8">
                  <c:v>0.24</c:v>
                </c:pt>
                <c:pt idx="9">
                  <c:v>0.28999999999999998</c:v>
                </c:pt>
                <c:pt idx="10">
                  <c:v>0.3</c:v>
                </c:pt>
                <c:pt idx="11">
                  <c:v>0.33</c:v>
                </c:pt>
                <c:pt idx="12">
                  <c:v>0.3</c:v>
                </c:pt>
                <c:pt idx="13">
                  <c:v>0.28000000000000003</c:v>
                </c:pt>
                <c:pt idx="14">
                  <c:v>0.31</c:v>
                </c:pt>
                <c:pt idx="15">
                  <c:v>0.34</c:v>
                </c:pt>
                <c:pt idx="16">
                  <c:v>0.35</c:v>
                </c:pt>
              </c:numCache>
            </c:numRef>
          </c:val>
        </c:ser>
        <c:ser>
          <c:idx val="2"/>
          <c:order val="2"/>
          <c:tx>
            <c:strRef>
              <c:f>Sheet1!$D$1</c:f>
              <c:strCache>
                <c:ptCount val="1"/>
                <c:pt idx="0">
                  <c:v>Not Too Confident</c:v>
                </c:pt>
              </c:strCache>
            </c:strRef>
          </c:tx>
          <c:spPr>
            <a:solidFill>
              <a:schemeClr val="accent1">
                <a:lumMod val="60000"/>
                <a:lumOff val="40000"/>
              </a:schemeClr>
            </a:solidFill>
            <a:ln>
              <a:solidFill>
                <a:schemeClr val="accent1">
                  <a:lumMod val="60000"/>
                  <a:lumOff val="40000"/>
                </a:schemeClr>
              </a:solidFill>
            </a:ln>
          </c:spPr>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Sheet1!$D$2:$D$18</c:f>
              <c:numCache>
                <c:formatCode>0%</c:formatCode>
                <c:ptCount val="17"/>
                <c:pt idx="0">
                  <c:v>0.24</c:v>
                </c:pt>
                <c:pt idx="1">
                  <c:v>0.18</c:v>
                </c:pt>
                <c:pt idx="2">
                  <c:v>0.23</c:v>
                </c:pt>
                <c:pt idx="3">
                  <c:v>0.17</c:v>
                </c:pt>
                <c:pt idx="4">
                  <c:v>0.18</c:v>
                </c:pt>
                <c:pt idx="5">
                  <c:v>0.19</c:v>
                </c:pt>
                <c:pt idx="6">
                  <c:v>0.25</c:v>
                </c:pt>
                <c:pt idx="7">
                  <c:v>0.15</c:v>
                </c:pt>
                <c:pt idx="8">
                  <c:v>0.22</c:v>
                </c:pt>
                <c:pt idx="9">
                  <c:v>0.17</c:v>
                </c:pt>
                <c:pt idx="10">
                  <c:v>0.24</c:v>
                </c:pt>
                <c:pt idx="11">
                  <c:v>0.19</c:v>
                </c:pt>
                <c:pt idx="12">
                  <c:v>0.21</c:v>
                </c:pt>
                <c:pt idx="13">
                  <c:v>0.19</c:v>
                </c:pt>
                <c:pt idx="14">
                  <c:v>0.17</c:v>
                </c:pt>
                <c:pt idx="15">
                  <c:v>0.15</c:v>
                </c:pt>
                <c:pt idx="16">
                  <c:v>0.14000000000000001</c:v>
                </c:pt>
              </c:numCache>
            </c:numRef>
          </c:val>
        </c:ser>
        <c:ser>
          <c:idx val="3"/>
          <c:order val="3"/>
          <c:tx>
            <c:strRef>
              <c:f>Sheet1!$E$1</c:f>
              <c:strCache>
                <c:ptCount val="1"/>
                <c:pt idx="0">
                  <c:v>Not At All Confident</c:v>
                </c:pt>
              </c:strCache>
            </c:strRef>
          </c:tx>
          <c:spPr>
            <a:solidFill>
              <a:schemeClr val="accent1">
                <a:lumMod val="40000"/>
                <a:lumOff val="60000"/>
              </a:schemeClr>
            </a:solidFill>
            <a:ln>
              <a:solidFill>
                <a:schemeClr val="accent1">
                  <a:lumMod val="40000"/>
                  <a:lumOff val="60000"/>
                </a:schemeClr>
              </a:solidFill>
            </a:ln>
          </c:spPr>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Sheet1!$E$2:$E$18</c:f>
              <c:numCache>
                <c:formatCode>0%</c:formatCode>
                <c:ptCount val="17"/>
                <c:pt idx="0">
                  <c:v>0.26</c:v>
                </c:pt>
                <c:pt idx="1">
                  <c:v>0.26</c:v>
                </c:pt>
                <c:pt idx="2">
                  <c:v>0.24</c:v>
                </c:pt>
                <c:pt idx="3">
                  <c:v>0.27</c:v>
                </c:pt>
                <c:pt idx="4">
                  <c:v>0.27</c:v>
                </c:pt>
                <c:pt idx="5">
                  <c:v>0.24</c:v>
                </c:pt>
                <c:pt idx="6">
                  <c:v>0.16</c:v>
                </c:pt>
                <c:pt idx="7">
                  <c:v>0.24</c:v>
                </c:pt>
                <c:pt idx="8">
                  <c:v>0.28000000000000003</c:v>
                </c:pt>
                <c:pt idx="9">
                  <c:v>0.38</c:v>
                </c:pt>
                <c:pt idx="10">
                  <c:v>0.27</c:v>
                </c:pt>
                <c:pt idx="11">
                  <c:v>0.3</c:v>
                </c:pt>
                <c:pt idx="12">
                  <c:v>0.3</c:v>
                </c:pt>
                <c:pt idx="13">
                  <c:v>0.34</c:v>
                </c:pt>
                <c:pt idx="14">
                  <c:v>0.3</c:v>
                </c:pt>
                <c:pt idx="15">
                  <c:v>0.23</c:v>
                </c:pt>
                <c:pt idx="16">
                  <c:v>0.22</c:v>
                </c:pt>
              </c:numCache>
            </c:numRef>
          </c:val>
        </c:ser>
        <c:ser>
          <c:idx val="4"/>
          <c:order val="4"/>
          <c:tx>
            <c:strRef>
              <c:f>Sheet1!$F$1</c:f>
              <c:strCache>
                <c:ptCount val="1"/>
                <c:pt idx="0">
                  <c:v>Don't Know/Refused</c:v>
                </c:pt>
              </c:strCache>
            </c:strRef>
          </c:tx>
          <c:spPr>
            <a:solidFill>
              <a:schemeClr val="bg1">
                <a:lumMod val="50000"/>
              </a:schemeClr>
            </a:solidFill>
            <a:ln>
              <a:solidFill>
                <a:schemeClr val="bg1">
                  <a:lumMod val="50000"/>
                </a:schemeClr>
              </a:solidFill>
            </a:ln>
          </c:spPr>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Sheet1!$F$2:$F$18</c:f>
              <c:numCache>
                <c:formatCode>0%</c:formatCode>
                <c:ptCount val="17"/>
                <c:pt idx="0">
                  <c:v>0.02</c:v>
                </c:pt>
                <c:pt idx="1">
                  <c:v>0.02</c:v>
                </c:pt>
                <c:pt idx="2">
                  <c:v>0.01</c:v>
                </c:pt>
                <c:pt idx="3">
                  <c:v>0.04</c:v>
                </c:pt>
                <c:pt idx="4">
                  <c:v>0.02</c:v>
                </c:pt>
                <c:pt idx="5">
                  <c:v>0.04</c:v>
                </c:pt>
                <c:pt idx="6">
                  <c:v>0.04</c:v>
                </c:pt>
                <c:pt idx="7">
                  <c:v>0.01</c:v>
                </c:pt>
                <c:pt idx="8">
                  <c:v>0.03</c:v>
                </c:pt>
                <c:pt idx="9">
                  <c:v>0.02</c:v>
                </c:pt>
                <c:pt idx="10">
                  <c:v>0.06</c:v>
                </c:pt>
                <c:pt idx="11">
                  <c:v>0.02</c:v>
                </c:pt>
                <c:pt idx="12">
                  <c:v>0.02</c:v>
                </c:pt>
                <c:pt idx="13">
                  <c:v>0.03</c:v>
                </c:pt>
                <c:pt idx="14">
                  <c:v>0.03</c:v>
                </c:pt>
                <c:pt idx="15">
                  <c:v>0.03</c:v>
                </c:pt>
                <c:pt idx="16">
                  <c:v>0.01</c:v>
                </c:pt>
              </c:numCache>
            </c:numRef>
          </c:val>
        </c:ser>
        <c:dLbls>
          <c:showLegendKey val="0"/>
          <c:showVal val="0"/>
          <c:showCatName val="0"/>
          <c:showSerName val="0"/>
          <c:showPercent val="0"/>
          <c:showBubbleSize val="0"/>
        </c:dLbls>
        <c:axId val="166707584"/>
        <c:axId val="166709120"/>
      </c:areaChart>
      <c:barChart>
        <c:barDir val="col"/>
        <c:grouping val="stacked"/>
        <c:varyColors val="0"/>
        <c:ser>
          <c:idx val="5"/>
          <c:order val="5"/>
          <c:tx>
            <c:strRef>
              <c:f>Sheet1!$G$1</c:f>
              <c:strCache>
                <c:ptCount val="1"/>
                <c:pt idx="0">
                  <c:v>Column4</c:v>
                </c:pt>
              </c:strCache>
            </c:strRef>
          </c:tx>
          <c:spPr>
            <a:solidFill>
              <a:srgbClr val="00B050"/>
            </a:solidFill>
            <a:ln w="25400">
              <a:noFill/>
            </a:ln>
          </c:spPr>
          <c:invertIfNegative val="0"/>
          <c:dPt>
            <c:idx val="1"/>
            <c:invertIfNegative val="0"/>
            <c:bubble3D val="0"/>
            <c:spPr>
              <a:solidFill>
                <a:srgbClr val="00B050"/>
              </a:solidFill>
              <a:ln w="25400">
                <a:noFill/>
              </a:ln>
            </c:spPr>
          </c:dPt>
          <c:dPt>
            <c:idx val="2"/>
            <c:invertIfNegative val="0"/>
            <c:bubble3D val="0"/>
            <c:spPr>
              <a:solidFill>
                <a:srgbClr val="FF0000"/>
              </a:solidFill>
              <a:ln w="25400">
                <a:noFill/>
              </a:ln>
            </c:spPr>
          </c:dPt>
          <c:dPt>
            <c:idx val="3"/>
            <c:invertIfNegative val="0"/>
            <c:bubble3D val="0"/>
            <c:spPr>
              <a:solidFill>
                <a:srgbClr val="FF0000"/>
              </a:solidFill>
              <a:ln w="25400">
                <a:noFill/>
              </a:ln>
            </c:spPr>
          </c:dPt>
          <c:dPt>
            <c:idx val="4"/>
            <c:invertIfNegative val="0"/>
            <c:bubble3D val="0"/>
            <c:spPr>
              <a:solidFill>
                <a:srgbClr val="00B050"/>
              </a:solidFill>
              <a:ln w="25400">
                <a:noFill/>
              </a:ln>
            </c:spPr>
          </c:dPt>
          <c:dPt>
            <c:idx val="5"/>
            <c:invertIfNegative val="0"/>
            <c:bubble3D val="0"/>
            <c:spPr>
              <a:solidFill>
                <a:srgbClr val="FF0000"/>
              </a:solidFill>
              <a:ln w="25400">
                <a:noFill/>
              </a:ln>
            </c:spPr>
          </c:dPt>
          <c:dPt>
            <c:idx val="6"/>
            <c:invertIfNegative val="0"/>
            <c:bubble3D val="0"/>
            <c:spPr>
              <a:solidFill>
                <a:srgbClr val="FF0000"/>
              </a:solidFill>
              <a:ln w="25400">
                <a:noFill/>
              </a:ln>
            </c:spPr>
          </c:dPt>
          <c:dPt>
            <c:idx val="7"/>
            <c:invertIfNegative val="0"/>
            <c:bubble3D val="0"/>
            <c:spPr>
              <a:solidFill>
                <a:srgbClr val="00B050"/>
              </a:solidFill>
              <a:ln w="25400">
                <a:noFill/>
              </a:ln>
            </c:spPr>
          </c:dPt>
          <c:dPt>
            <c:idx val="8"/>
            <c:invertIfNegative val="0"/>
            <c:bubble3D val="0"/>
            <c:spPr>
              <a:solidFill>
                <a:srgbClr val="FF0000"/>
              </a:solidFill>
              <a:ln w="25400">
                <a:noFill/>
              </a:ln>
            </c:spPr>
          </c:dPt>
          <c:dPt>
            <c:idx val="9"/>
            <c:invertIfNegative val="0"/>
            <c:bubble3D val="0"/>
            <c:spPr>
              <a:solidFill>
                <a:srgbClr val="FF0000"/>
              </a:solidFill>
              <a:ln w="25400">
                <a:noFill/>
              </a:ln>
            </c:spPr>
          </c:dPt>
          <c:dPt>
            <c:idx val="10"/>
            <c:invertIfNegative val="0"/>
            <c:bubble3D val="0"/>
            <c:spPr>
              <a:solidFill>
                <a:srgbClr val="FF0000"/>
              </a:solidFill>
              <a:ln w="25400">
                <a:noFill/>
              </a:ln>
            </c:spPr>
          </c:dPt>
          <c:dPt>
            <c:idx val="11"/>
            <c:invertIfNegative val="0"/>
            <c:bubble3D val="0"/>
            <c:spPr>
              <a:solidFill>
                <a:srgbClr val="00B050"/>
              </a:solidFill>
              <a:ln w="25400">
                <a:noFill/>
              </a:ln>
            </c:spPr>
          </c:dPt>
          <c:dPt>
            <c:idx val="12"/>
            <c:invertIfNegative val="0"/>
            <c:bubble3D val="0"/>
            <c:spPr>
              <a:solidFill>
                <a:srgbClr val="00B050"/>
              </a:solidFill>
              <a:ln w="25400">
                <a:noFill/>
              </a:ln>
            </c:spPr>
          </c:dPt>
          <c:dPt>
            <c:idx val="13"/>
            <c:invertIfNegative val="0"/>
            <c:bubble3D val="0"/>
            <c:spPr>
              <a:solidFill>
                <a:srgbClr val="FF0000"/>
              </a:solidFill>
              <a:ln w="25400">
                <a:noFill/>
              </a:ln>
            </c:spPr>
          </c:dPt>
          <c:dPt>
            <c:idx val="14"/>
            <c:invertIfNegative val="0"/>
            <c:bubble3D val="0"/>
            <c:spPr>
              <a:solidFill>
                <a:srgbClr val="00B050"/>
              </a:solidFill>
              <a:ln w="25400">
                <a:noFill/>
              </a:ln>
            </c:spPr>
          </c:dPt>
          <c:dPt>
            <c:idx val="15"/>
            <c:invertIfNegative val="0"/>
            <c:bubble3D val="0"/>
            <c:spPr>
              <a:solidFill>
                <a:srgbClr val="00B050"/>
              </a:solidFill>
              <a:ln w="25400">
                <a:noFill/>
              </a:ln>
            </c:spPr>
          </c:dPt>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Sheet1!$G$2:$G$18</c:f>
              <c:numCache>
                <c:formatCode>0%</c:formatCode>
                <c:ptCount val="17"/>
                <c:pt idx="0">
                  <c:v>0</c:v>
                </c:pt>
                <c:pt idx="1">
                  <c:v>7.000000000000001E-3</c:v>
                </c:pt>
                <c:pt idx="2">
                  <c:v>-4.000000000000001E-3</c:v>
                </c:pt>
                <c:pt idx="3">
                  <c:v>-1.0000000000000009E-3</c:v>
                </c:pt>
                <c:pt idx="4">
                  <c:v>8.9999999999999993E-3</c:v>
                </c:pt>
                <c:pt idx="5">
                  <c:v>-6.9999999999999975E-3</c:v>
                </c:pt>
                <c:pt idx="6">
                  <c:v>-1.0000000000000009E-3</c:v>
                </c:pt>
                <c:pt idx="7">
                  <c:v>5.0000000000000018E-3</c:v>
                </c:pt>
                <c:pt idx="8">
                  <c:v>-3.0000000000000027E-3</c:v>
                </c:pt>
                <c:pt idx="9">
                  <c:v>-8.9999999999999993E-3</c:v>
                </c:pt>
                <c:pt idx="10">
                  <c:v>-1.9999999999999992E-3</c:v>
                </c:pt>
                <c:pt idx="11">
                  <c:v>3.0000000000000001E-3</c:v>
                </c:pt>
                <c:pt idx="12">
                  <c:v>1.9999999999999992E-3</c:v>
                </c:pt>
                <c:pt idx="13">
                  <c:v>-1.9999999999999992E-3</c:v>
                </c:pt>
                <c:pt idx="14">
                  <c:v>4.000000000000001E-3</c:v>
                </c:pt>
                <c:pt idx="15">
                  <c:v>4.9999999999999992E-3</c:v>
                </c:pt>
                <c:pt idx="16">
                  <c:v>1.0000000000000009E-3</c:v>
                </c:pt>
              </c:numCache>
            </c:numRef>
          </c:val>
        </c:ser>
        <c:ser>
          <c:idx val="6"/>
          <c:order val="6"/>
          <c:tx>
            <c:strRef>
              <c:f>Sheet1!$H$1</c:f>
              <c:strCache>
                <c:ptCount val="1"/>
                <c:pt idx="0">
                  <c:v>Column5</c:v>
                </c:pt>
              </c:strCache>
            </c:strRef>
          </c:tx>
          <c:spPr>
            <a:noFill/>
          </c:spPr>
          <c:invertIfNegative val="0"/>
          <c:dLbls>
            <c:dLbl>
              <c:idx val="0"/>
              <c:delete val="1"/>
            </c:dLbl>
            <c:dLbl>
              <c:idx val="4"/>
              <c:layout>
                <c:manualLayout>
                  <c:x val="1.38888888888889E-3"/>
                  <c:y val="0.28304326124822998"/>
                </c:manualLayout>
              </c:layout>
              <c:dLblPos val="ctr"/>
              <c:showLegendKey val="0"/>
              <c:showVal val="1"/>
              <c:showCatName val="0"/>
              <c:showSerName val="0"/>
              <c:showPercent val="0"/>
              <c:showBubbleSize val="0"/>
            </c:dLbl>
            <c:txPr>
              <a:bodyPr/>
              <a:lstStyle/>
              <a:p>
                <a:pPr>
                  <a:defRPr sz="1000"/>
                </a:pPr>
                <a:endParaRPr lang="en-US"/>
              </a:p>
            </c:txPr>
            <c:dLblPos val="inBase"/>
            <c:showLegendKey val="0"/>
            <c:showVal val="1"/>
            <c:showCatName val="0"/>
            <c:showSerName val="0"/>
            <c:showPercent val="0"/>
            <c:showBubbleSize val="0"/>
            <c:showLeaderLines val="0"/>
          </c:dLbls>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Sheet1!$H$2:$H$18</c:f>
              <c:numCache>
                <c:formatCode>0%</c:formatCode>
                <c:ptCount val="17"/>
                <c:pt idx="0">
                  <c:v>0</c:v>
                </c:pt>
                <c:pt idx="1">
                  <c:v>7.0000000000000007E-2</c:v>
                </c:pt>
                <c:pt idx="2">
                  <c:v>-4.0000000000000008E-2</c:v>
                </c:pt>
                <c:pt idx="3">
                  <c:v>-1.0000000000000009E-2</c:v>
                </c:pt>
                <c:pt idx="4">
                  <c:v>0.09</c:v>
                </c:pt>
                <c:pt idx="5">
                  <c:v>-6.9999999999999979E-2</c:v>
                </c:pt>
                <c:pt idx="6">
                  <c:v>-1.0000000000000009E-2</c:v>
                </c:pt>
                <c:pt idx="7">
                  <c:v>5.0000000000000017E-2</c:v>
                </c:pt>
                <c:pt idx="8">
                  <c:v>-3.0000000000000027E-2</c:v>
                </c:pt>
                <c:pt idx="9">
                  <c:v>-0.09</c:v>
                </c:pt>
                <c:pt idx="10">
                  <c:v>-1.999999999999999E-2</c:v>
                </c:pt>
                <c:pt idx="11">
                  <c:v>0.03</c:v>
                </c:pt>
                <c:pt idx="12">
                  <c:v>1.999999999999999E-2</c:v>
                </c:pt>
                <c:pt idx="13">
                  <c:v>-1.999999999999999E-2</c:v>
                </c:pt>
                <c:pt idx="14">
                  <c:v>4.0000000000000008E-2</c:v>
                </c:pt>
                <c:pt idx="15">
                  <c:v>4.9999999999999989E-2</c:v>
                </c:pt>
                <c:pt idx="16">
                  <c:v>1.0000000000000009E-2</c:v>
                </c:pt>
              </c:numCache>
            </c:numRef>
          </c:val>
        </c:ser>
        <c:dLbls>
          <c:showLegendKey val="0"/>
          <c:showVal val="0"/>
          <c:showCatName val="0"/>
          <c:showSerName val="0"/>
          <c:showPercent val="0"/>
          <c:showBubbleSize val="0"/>
        </c:dLbls>
        <c:gapWidth val="150"/>
        <c:overlap val="100"/>
        <c:axId val="166720640"/>
        <c:axId val="166710656"/>
      </c:barChart>
      <c:catAx>
        <c:axId val="166707584"/>
        <c:scaling>
          <c:orientation val="minMax"/>
        </c:scaling>
        <c:delete val="0"/>
        <c:axPos val="b"/>
        <c:numFmt formatCode="General" sourceLinked="1"/>
        <c:majorTickMark val="none"/>
        <c:minorTickMark val="none"/>
        <c:tickLblPos val="nextTo"/>
        <c:spPr>
          <a:ln>
            <a:noFill/>
          </a:ln>
        </c:spPr>
        <c:txPr>
          <a:bodyPr/>
          <a:lstStyle/>
          <a:p>
            <a:pPr>
              <a:defRPr sz="1000"/>
            </a:pPr>
            <a:endParaRPr lang="en-US"/>
          </a:p>
        </c:txPr>
        <c:crossAx val="166709120"/>
        <c:crosses val="autoZero"/>
        <c:auto val="1"/>
        <c:lblAlgn val="ctr"/>
        <c:lblOffset val="100"/>
        <c:noMultiLvlLbl val="0"/>
      </c:catAx>
      <c:valAx>
        <c:axId val="166709120"/>
        <c:scaling>
          <c:orientation val="minMax"/>
          <c:max val="1"/>
          <c:min val="-0.65"/>
        </c:scaling>
        <c:delete val="0"/>
        <c:axPos val="l"/>
        <c:numFmt formatCode="0%" sourceLinked="1"/>
        <c:majorTickMark val="none"/>
        <c:minorTickMark val="none"/>
        <c:tickLblPos val="nextTo"/>
        <c:spPr>
          <a:noFill/>
          <a:ln>
            <a:noFill/>
          </a:ln>
        </c:spPr>
        <c:txPr>
          <a:bodyPr/>
          <a:lstStyle/>
          <a:p>
            <a:pPr>
              <a:defRPr sz="800">
                <a:solidFill>
                  <a:schemeClr val="bg1"/>
                </a:solidFill>
              </a:defRPr>
            </a:pPr>
            <a:endParaRPr lang="en-US"/>
          </a:p>
        </c:txPr>
        <c:crossAx val="166707584"/>
        <c:crosses val="autoZero"/>
        <c:crossBetween val="between"/>
        <c:majorUnit val="0.05"/>
      </c:valAx>
      <c:valAx>
        <c:axId val="166710656"/>
        <c:scaling>
          <c:orientation val="minMax"/>
          <c:max val="0.1"/>
          <c:min val="-0.03"/>
        </c:scaling>
        <c:delete val="0"/>
        <c:axPos val="r"/>
        <c:majorGridlines>
          <c:spPr>
            <a:ln>
              <a:noFill/>
            </a:ln>
          </c:spPr>
        </c:majorGridlines>
        <c:numFmt formatCode="0%" sourceLinked="1"/>
        <c:majorTickMark val="none"/>
        <c:minorTickMark val="none"/>
        <c:tickLblPos val="nextTo"/>
        <c:spPr>
          <a:ln>
            <a:noFill/>
          </a:ln>
        </c:spPr>
        <c:txPr>
          <a:bodyPr/>
          <a:lstStyle/>
          <a:p>
            <a:pPr>
              <a:defRPr sz="800">
                <a:solidFill>
                  <a:schemeClr val="bg1"/>
                </a:solidFill>
              </a:defRPr>
            </a:pPr>
            <a:endParaRPr lang="en-US"/>
          </a:p>
        </c:txPr>
        <c:crossAx val="166720640"/>
        <c:crosses val="max"/>
        <c:crossBetween val="between"/>
      </c:valAx>
      <c:catAx>
        <c:axId val="166720640"/>
        <c:scaling>
          <c:orientation val="minMax"/>
        </c:scaling>
        <c:delete val="0"/>
        <c:axPos val="b"/>
        <c:numFmt formatCode="General" sourceLinked="1"/>
        <c:majorTickMark val="none"/>
        <c:minorTickMark val="none"/>
        <c:tickLblPos val="none"/>
        <c:crossAx val="166710656"/>
        <c:crosses val="autoZero"/>
        <c:auto val="1"/>
        <c:lblAlgn val="ctr"/>
        <c:lblOffset val="100"/>
        <c:noMultiLvlLbl val="0"/>
      </c:catAx>
      <c:spPr>
        <a:noFill/>
        <a:ln w="25400">
          <a:noFill/>
        </a:ln>
      </c:spPr>
    </c:plotArea>
    <c:legend>
      <c:legendPos val="t"/>
      <c:legendEntry>
        <c:idx val="5"/>
        <c:delete val="1"/>
      </c:legendEntry>
      <c:legendEntry>
        <c:idx val="6"/>
        <c:delete val="1"/>
      </c:legendEntry>
      <c:layout>
        <c:manualLayout>
          <c:xMode val="edge"/>
          <c:yMode val="edge"/>
          <c:x val="7.2029746281714796E-2"/>
          <c:y val="2.84605433376455E-2"/>
          <c:w val="0.85455161854768202"/>
          <c:h val="4.9924112008638E-2"/>
        </c:manualLayout>
      </c:layout>
      <c:overlay val="0"/>
      <c:spPr>
        <a:ln>
          <a:solidFill>
            <a:schemeClr val="tx1">
              <a:lumMod val="50000"/>
              <a:lumOff val="50000"/>
            </a:schemeClr>
          </a:solidFill>
        </a:ln>
      </c:spPr>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39312432136658604"/>
          <c:y val="0.13321899577003465"/>
          <c:w val="0.5259774579007952"/>
          <c:h val="0.84861477753405146"/>
        </c:manualLayout>
      </c:layout>
      <c:barChart>
        <c:barDir val="bar"/>
        <c:grouping val="stacked"/>
        <c:varyColors val="0"/>
        <c:ser>
          <c:idx val="0"/>
          <c:order val="0"/>
          <c:tx>
            <c:strRef>
              <c:f>Sheet1!$B$1</c:f>
              <c:strCache>
                <c:ptCount val="1"/>
                <c:pt idx="0">
                  <c:v>Very confident</c:v>
                </c:pt>
              </c:strCache>
            </c:strRef>
          </c:tx>
          <c:spPr>
            <a:solidFill>
              <a:schemeClr val="tx2">
                <a:lumMod val="50000"/>
              </a:schemeClr>
            </a:solidFill>
          </c:spPr>
          <c:invertIfNegative val="0"/>
          <c:dLbls>
            <c:txPr>
              <a:bodyPr/>
              <a:lstStyle/>
              <a:p>
                <a:pPr>
                  <a:defRPr sz="140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Planning for retirement</c:v>
                </c:pt>
                <c:pt idx="1">
                  <c:v>Choosing health insurance on your own, not through an employer</c:v>
                </c:pt>
                <c:pt idx="2">
                  <c:v>Deciding when to take Social Security retirement benefits</c:v>
                </c:pt>
                <c:pt idx="3">
                  <c:v>Preparing a budget</c:v>
                </c:pt>
              </c:strCache>
            </c:strRef>
          </c:cat>
          <c:val>
            <c:numRef>
              <c:f>Sheet1!$B$2:$B$5</c:f>
              <c:numCache>
                <c:formatCode>0%</c:formatCode>
                <c:ptCount val="4"/>
                <c:pt idx="0">
                  <c:v>0.3</c:v>
                </c:pt>
                <c:pt idx="1">
                  <c:v>0.39</c:v>
                </c:pt>
                <c:pt idx="2">
                  <c:v>0.4</c:v>
                </c:pt>
                <c:pt idx="3">
                  <c:v>0.63</c:v>
                </c:pt>
              </c:numCache>
            </c:numRef>
          </c:val>
        </c:ser>
        <c:ser>
          <c:idx val="1"/>
          <c:order val="1"/>
          <c:tx>
            <c:strRef>
              <c:f>Sheet1!$C$1</c:f>
              <c:strCache>
                <c:ptCount val="1"/>
                <c:pt idx="0">
                  <c:v>Somewhat confident</c:v>
                </c:pt>
              </c:strCache>
            </c:strRef>
          </c:tx>
          <c:spPr>
            <a:solidFill>
              <a:schemeClr val="accent1">
                <a:lumMod val="75000"/>
              </a:schemeClr>
            </a:solidFill>
          </c:spPr>
          <c:invertIfNegative val="0"/>
          <c:dLbls>
            <c:txPr>
              <a:bodyPr/>
              <a:lstStyle/>
              <a:p>
                <a:pPr>
                  <a:defRPr sz="1400">
                    <a:solidFill>
                      <a:srgbClr val="FFFFFF"/>
                    </a:solidFill>
                  </a:defRPr>
                </a:pPr>
                <a:endParaRPr lang="en-US"/>
              </a:p>
            </c:txPr>
            <c:showLegendKey val="0"/>
            <c:showVal val="1"/>
            <c:showCatName val="0"/>
            <c:showSerName val="0"/>
            <c:showPercent val="0"/>
            <c:showBubbleSize val="0"/>
            <c:showLeaderLines val="0"/>
          </c:dLbls>
          <c:cat>
            <c:strRef>
              <c:f>Sheet1!$A$2:$A$5</c:f>
              <c:strCache>
                <c:ptCount val="4"/>
                <c:pt idx="0">
                  <c:v>Planning for retirement</c:v>
                </c:pt>
                <c:pt idx="1">
                  <c:v>Choosing health insurance on your own, not through an employer</c:v>
                </c:pt>
                <c:pt idx="2">
                  <c:v>Deciding when to take Social Security retirement benefits</c:v>
                </c:pt>
                <c:pt idx="3">
                  <c:v>Preparing a budget</c:v>
                </c:pt>
              </c:strCache>
            </c:strRef>
          </c:cat>
          <c:val>
            <c:numRef>
              <c:f>Sheet1!$C$2:$C$5</c:f>
              <c:numCache>
                <c:formatCode>0%</c:formatCode>
                <c:ptCount val="4"/>
                <c:pt idx="0">
                  <c:v>0.42</c:v>
                </c:pt>
                <c:pt idx="1">
                  <c:v>0.32</c:v>
                </c:pt>
                <c:pt idx="2">
                  <c:v>0.33</c:v>
                </c:pt>
                <c:pt idx="3">
                  <c:v>0.28999999999999998</c:v>
                </c:pt>
              </c:numCache>
            </c:numRef>
          </c:val>
        </c:ser>
        <c:ser>
          <c:idx val="2"/>
          <c:order val="2"/>
          <c:tx>
            <c:strRef>
              <c:f>Sheet1!$D$1</c:f>
              <c:strCache>
                <c:ptCount val="1"/>
                <c:pt idx="0">
                  <c:v>Net</c:v>
                </c:pt>
              </c:strCache>
            </c:strRef>
          </c:tx>
          <c:spPr>
            <a:noFill/>
            <a:ln>
              <a:noFill/>
            </a:ln>
            <a:effectLst/>
          </c:spPr>
          <c:invertIfNegative val="0"/>
          <c:dLbls>
            <c:txPr>
              <a:bodyPr/>
              <a:lstStyle/>
              <a:p>
                <a:pPr>
                  <a:defRPr sz="1400"/>
                </a:pPr>
                <a:endParaRPr lang="en-US"/>
              </a:p>
            </c:txPr>
            <c:dLblPos val="inBase"/>
            <c:showLegendKey val="0"/>
            <c:showVal val="1"/>
            <c:showCatName val="0"/>
            <c:showSerName val="0"/>
            <c:showPercent val="0"/>
            <c:showBubbleSize val="0"/>
            <c:showLeaderLines val="0"/>
          </c:dLbls>
          <c:cat>
            <c:strRef>
              <c:f>Sheet1!$A$2:$A$5</c:f>
              <c:strCache>
                <c:ptCount val="4"/>
                <c:pt idx="0">
                  <c:v>Planning for retirement</c:v>
                </c:pt>
                <c:pt idx="1">
                  <c:v>Choosing health insurance on your own, not through an employer</c:v>
                </c:pt>
                <c:pt idx="2">
                  <c:v>Deciding when to take Social Security retirement benefits</c:v>
                </c:pt>
                <c:pt idx="3">
                  <c:v>Preparing a budget</c:v>
                </c:pt>
              </c:strCache>
            </c:strRef>
          </c:cat>
          <c:val>
            <c:numRef>
              <c:f>Sheet1!$D$2:$D$5</c:f>
              <c:numCache>
                <c:formatCode>0%</c:formatCode>
                <c:ptCount val="4"/>
                <c:pt idx="0">
                  <c:v>0.72</c:v>
                </c:pt>
                <c:pt idx="1">
                  <c:v>0.7</c:v>
                </c:pt>
                <c:pt idx="2">
                  <c:v>0.73</c:v>
                </c:pt>
                <c:pt idx="3">
                  <c:v>0.91</c:v>
                </c:pt>
              </c:numCache>
            </c:numRef>
          </c:val>
        </c:ser>
        <c:dLbls>
          <c:showLegendKey val="0"/>
          <c:showVal val="0"/>
          <c:showCatName val="0"/>
          <c:showSerName val="0"/>
          <c:showPercent val="0"/>
          <c:showBubbleSize val="0"/>
        </c:dLbls>
        <c:gapWidth val="100"/>
        <c:overlap val="100"/>
        <c:axId val="165810944"/>
        <c:axId val="165812480"/>
      </c:barChart>
      <c:catAx>
        <c:axId val="165810944"/>
        <c:scaling>
          <c:orientation val="minMax"/>
        </c:scaling>
        <c:delete val="0"/>
        <c:axPos val="l"/>
        <c:majorTickMark val="none"/>
        <c:minorTickMark val="none"/>
        <c:tickLblPos val="nextTo"/>
        <c:txPr>
          <a:bodyPr/>
          <a:lstStyle/>
          <a:p>
            <a:pPr algn="r">
              <a:defRPr sz="1600"/>
            </a:pPr>
            <a:endParaRPr lang="en-US"/>
          </a:p>
        </c:txPr>
        <c:crossAx val="165812480"/>
        <c:crosses val="autoZero"/>
        <c:auto val="1"/>
        <c:lblAlgn val="ctr"/>
        <c:lblOffset val="100"/>
        <c:noMultiLvlLbl val="0"/>
      </c:catAx>
      <c:valAx>
        <c:axId val="165812480"/>
        <c:scaling>
          <c:orientation val="minMax"/>
          <c:max val="1"/>
        </c:scaling>
        <c:delete val="1"/>
        <c:axPos val="b"/>
        <c:numFmt formatCode="0%" sourceLinked="1"/>
        <c:majorTickMark val="out"/>
        <c:minorTickMark val="none"/>
        <c:tickLblPos val="nextTo"/>
        <c:crossAx val="165810944"/>
        <c:crosses val="autoZero"/>
        <c:crossBetween val="between"/>
      </c:valAx>
    </c:plotArea>
    <c:legend>
      <c:legendPos val="t"/>
      <c:legendEntry>
        <c:idx val="2"/>
        <c:delete val="1"/>
      </c:legendEntry>
      <c:layout>
        <c:manualLayout>
          <c:xMode val="edge"/>
          <c:yMode val="edge"/>
          <c:x val="0.46505895147050835"/>
          <c:y val="3.3304748942508663E-2"/>
          <c:w val="0.36648618745810191"/>
          <c:h val="6.2078669297670308E-2"/>
        </c:manualLayout>
      </c:layout>
      <c:overlay val="0"/>
      <c:spPr>
        <a:ln>
          <a:solidFill>
            <a:schemeClr val="tx1"/>
          </a:solidFill>
        </a:ln>
      </c:spPr>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39312432136658604"/>
          <c:y val="0.13321899577003465"/>
          <c:w val="0.5259774579007952"/>
          <c:h val="0.84861477753405146"/>
        </c:manualLayout>
      </c:layout>
      <c:barChart>
        <c:barDir val="bar"/>
        <c:grouping val="stacked"/>
        <c:varyColors val="0"/>
        <c:ser>
          <c:idx val="0"/>
          <c:order val="0"/>
          <c:tx>
            <c:strRef>
              <c:f>Sheet1!$B$1</c:f>
              <c:strCache>
                <c:ptCount val="1"/>
                <c:pt idx="0">
                  <c:v>Very confident</c:v>
                </c:pt>
              </c:strCache>
            </c:strRef>
          </c:tx>
          <c:spPr>
            <a:solidFill>
              <a:schemeClr val="tx2">
                <a:lumMod val="50000"/>
              </a:schemeClr>
            </a:solidFill>
          </c:spPr>
          <c:invertIfNegative val="0"/>
          <c:dLbls>
            <c:txPr>
              <a:bodyPr/>
              <a:lstStyle/>
              <a:p>
                <a:pPr>
                  <a:defRPr sz="140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Planning for retirement</c:v>
                </c:pt>
                <c:pt idx="1">
                  <c:v>Choosing health insurance on your own, not through an employer</c:v>
                </c:pt>
                <c:pt idx="2">
                  <c:v>Preparing a budget</c:v>
                </c:pt>
                <c:pt idx="3">
                  <c:v>Deciding when to take Social Security retirement benefits</c:v>
                </c:pt>
              </c:strCache>
            </c:strRef>
          </c:cat>
          <c:val>
            <c:numRef>
              <c:f>Sheet1!$B$2:$B$5</c:f>
              <c:numCache>
                <c:formatCode>0%</c:formatCode>
                <c:ptCount val="4"/>
                <c:pt idx="0">
                  <c:v>0.54</c:v>
                </c:pt>
                <c:pt idx="1">
                  <c:v>0.55000000000000004</c:v>
                </c:pt>
                <c:pt idx="2">
                  <c:v>0.68</c:v>
                </c:pt>
                <c:pt idx="3">
                  <c:v>0.7</c:v>
                </c:pt>
              </c:numCache>
            </c:numRef>
          </c:val>
        </c:ser>
        <c:ser>
          <c:idx val="1"/>
          <c:order val="1"/>
          <c:tx>
            <c:strRef>
              <c:f>Sheet1!$C$1</c:f>
              <c:strCache>
                <c:ptCount val="1"/>
                <c:pt idx="0">
                  <c:v>Somewhat confident</c:v>
                </c:pt>
              </c:strCache>
            </c:strRef>
          </c:tx>
          <c:spPr>
            <a:solidFill>
              <a:schemeClr val="accent1">
                <a:lumMod val="75000"/>
              </a:schemeClr>
            </a:solidFill>
          </c:spPr>
          <c:invertIfNegative val="0"/>
          <c:dLbls>
            <c:txPr>
              <a:bodyPr/>
              <a:lstStyle/>
              <a:p>
                <a:pPr>
                  <a:defRPr sz="1400">
                    <a:solidFill>
                      <a:srgbClr val="FFFFFF"/>
                    </a:solidFill>
                  </a:defRPr>
                </a:pPr>
                <a:endParaRPr lang="en-US"/>
              </a:p>
            </c:txPr>
            <c:showLegendKey val="0"/>
            <c:showVal val="1"/>
            <c:showCatName val="0"/>
            <c:showSerName val="0"/>
            <c:showPercent val="0"/>
            <c:showBubbleSize val="0"/>
            <c:showLeaderLines val="0"/>
          </c:dLbls>
          <c:cat>
            <c:strRef>
              <c:f>Sheet1!$A$2:$A$5</c:f>
              <c:strCache>
                <c:ptCount val="4"/>
                <c:pt idx="0">
                  <c:v>Planning for retirement</c:v>
                </c:pt>
                <c:pt idx="1">
                  <c:v>Choosing health insurance on your own, not through an employer</c:v>
                </c:pt>
                <c:pt idx="2">
                  <c:v>Preparing a budget</c:v>
                </c:pt>
                <c:pt idx="3">
                  <c:v>Deciding when to take Social Security retirement benefits</c:v>
                </c:pt>
              </c:strCache>
            </c:strRef>
          </c:cat>
          <c:val>
            <c:numRef>
              <c:f>Sheet1!$C$2:$C$5</c:f>
              <c:numCache>
                <c:formatCode>0%</c:formatCode>
                <c:ptCount val="4"/>
                <c:pt idx="0">
                  <c:v>0.24</c:v>
                </c:pt>
                <c:pt idx="1">
                  <c:v>0.19</c:v>
                </c:pt>
                <c:pt idx="2">
                  <c:v>0.22</c:v>
                </c:pt>
                <c:pt idx="3">
                  <c:v>0.15</c:v>
                </c:pt>
              </c:numCache>
            </c:numRef>
          </c:val>
        </c:ser>
        <c:ser>
          <c:idx val="2"/>
          <c:order val="2"/>
          <c:tx>
            <c:strRef>
              <c:f>Sheet1!$D$1</c:f>
              <c:strCache>
                <c:ptCount val="1"/>
                <c:pt idx="0">
                  <c:v>Net</c:v>
                </c:pt>
              </c:strCache>
            </c:strRef>
          </c:tx>
          <c:spPr>
            <a:noFill/>
            <a:ln>
              <a:noFill/>
            </a:ln>
            <a:effectLst/>
          </c:spPr>
          <c:invertIfNegative val="0"/>
          <c:dLbls>
            <c:txPr>
              <a:bodyPr/>
              <a:lstStyle/>
              <a:p>
                <a:pPr>
                  <a:defRPr sz="1400"/>
                </a:pPr>
                <a:endParaRPr lang="en-US"/>
              </a:p>
            </c:txPr>
            <c:dLblPos val="inBase"/>
            <c:showLegendKey val="0"/>
            <c:showVal val="1"/>
            <c:showCatName val="0"/>
            <c:showSerName val="0"/>
            <c:showPercent val="0"/>
            <c:showBubbleSize val="0"/>
            <c:showLeaderLines val="0"/>
          </c:dLbls>
          <c:cat>
            <c:strRef>
              <c:f>Sheet1!$A$2:$A$5</c:f>
              <c:strCache>
                <c:ptCount val="4"/>
                <c:pt idx="0">
                  <c:v>Planning for retirement</c:v>
                </c:pt>
                <c:pt idx="1">
                  <c:v>Choosing health insurance on your own, not through an employer</c:v>
                </c:pt>
                <c:pt idx="2">
                  <c:v>Preparing a budget</c:v>
                </c:pt>
                <c:pt idx="3">
                  <c:v>Deciding when to take Social Security retirement benefits</c:v>
                </c:pt>
              </c:strCache>
            </c:strRef>
          </c:cat>
          <c:val>
            <c:numRef>
              <c:f>Sheet1!$D$2:$D$5</c:f>
              <c:numCache>
                <c:formatCode>0%</c:formatCode>
                <c:ptCount val="4"/>
                <c:pt idx="0">
                  <c:v>0.77</c:v>
                </c:pt>
                <c:pt idx="1">
                  <c:v>0.74</c:v>
                </c:pt>
                <c:pt idx="2">
                  <c:v>0.9</c:v>
                </c:pt>
                <c:pt idx="3">
                  <c:v>0.86</c:v>
                </c:pt>
              </c:numCache>
            </c:numRef>
          </c:val>
        </c:ser>
        <c:dLbls>
          <c:showLegendKey val="0"/>
          <c:showVal val="0"/>
          <c:showCatName val="0"/>
          <c:showSerName val="0"/>
          <c:showPercent val="0"/>
          <c:showBubbleSize val="0"/>
        </c:dLbls>
        <c:gapWidth val="100"/>
        <c:overlap val="100"/>
        <c:axId val="166474112"/>
        <c:axId val="166475648"/>
      </c:barChart>
      <c:catAx>
        <c:axId val="166474112"/>
        <c:scaling>
          <c:orientation val="minMax"/>
        </c:scaling>
        <c:delete val="0"/>
        <c:axPos val="l"/>
        <c:majorTickMark val="none"/>
        <c:minorTickMark val="none"/>
        <c:tickLblPos val="nextTo"/>
        <c:txPr>
          <a:bodyPr/>
          <a:lstStyle/>
          <a:p>
            <a:pPr algn="r">
              <a:defRPr sz="1600"/>
            </a:pPr>
            <a:endParaRPr lang="en-US"/>
          </a:p>
        </c:txPr>
        <c:crossAx val="166475648"/>
        <c:crosses val="autoZero"/>
        <c:auto val="1"/>
        <c:lblAlgn val="ctr"/>
        <c:lblOffset val="100"/>
        <c:noMultiLvlLbl val="0"/>
      </c:catAx>
      <c:valAx>
        <c:axId val="166475648"/>
        <c:scaling>
          <c:orientation val="minMax"/>
          <c:max val="1"/>
        </c:scaling>
        <c:delete val="1"/>
        <c:axPos val="b"/>
        <c:numFmt formatCode="0%" sourceLinked="1"/>
        <c:majorTickMark val="out"/>
        <c:minorTickMark val="none"/>
        <c:tickLblPos val="nextTo"/>
        <c:crossAx val="166474112"/>
        <c:crosses val="autoZero"/>
        <c:crossBetween val="between"/>
      </c:valAx>
    </c:plotArea>
    <c:legend>
      <c:legendPos val="t"/>
      <c:legendEntry>
        <c:idx val="2"/>
        <c:delete val="1"/>
      </c:legendEntry>
      <c:layout>
        <c:manualLayout>
          <c:xMode val="edge"/>
          <c:yMode val="edge"/>
          <c:x val="0.46505895147050835"/>
          <c:y val="3.3304748942508663E-2"/>
          <c:w val="0.36648618745810191"/>
          <c:h val="6.2078669297670308E-2"/>
        </c:manualLayout>
      </c:layout>
      <c:overlay val="0"/>
      <c:spPr>
        <a:ln>
          <a:solidFill>
            <a:schemeClr val="tx1"/>
          </a:solidFill>
        </a:ln>
      </c:spPr>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percentStacked"/>
        <c:varyColors val="0"/>
        <c:ser>
          <c:idx val="0"/>
          <c:order val="0"/>
          <c:tx>
            <c:strRef>
              <c:f>Sheet1!$B$1</c:f>
              <c:strCache>
                <c:ptCount val="1"/>
                <c:pt idx="0">
                  <c:v>Very Confident</c:v>
                </c:pt>
              </c:strCache>
            </c:strRef>
          </c:tx>
          <c:spPr>
            <a:solidFill>
              <a:schemeClr val="accent1">
                <a:lumMod val="50000"/>
              </a:schemeClr>
            </a:solidFill>
            <a:ln>
              <a:solidFill>
                <a:schemeClr val="accent1">
                  <a:lumMod val="50000"/>
                </a:schemeClr>
              </a:solidFill>
            </a:ln>
          </c:spPr>
          <c:cat>
            <c:numRef>
              <c:f>Sheet1!$A$2:$A$25</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Sheet1!$B$2:$B$25</c:f>
              <c:numCache>
                <c:formatCode>0%</c:formatCode>
                <c:ptCount val="24"/>
                <c:pt idx="0">
                  <c:v>0.21</c:v>
                </c:pt>
                <c:pt idx="1">
                  <c:v>0.22</c:v>
                </c:pt>
                <c:pt idx="2">
                  <c:v>0.25</c:v>
                </c:pt>
                <c:pt idx="3">
                  <c:v>0.26</c:v>
                </c:pt>
                <c:pt idx="4">
                  <c:v>0.31</c:v>
                </c:pt>
                <c:pt idx="5">
                  <c:v>0.23</c:v>
                </c:pt>
                <c:pt idx="6">
                  <c:v>0.23</c:v>
                </c:pt>
                <c:pt idx="7">
                  <c:v>0.28000000000000003</c:v>
                </c:pt>
                <c:pt idx="8">
                  <c:v>0.27</c:v>
                </c:pt>
                <c:pt idx="9">
                  <c:v>0.23</c:v>
                </c:pt>
                <c:pt idx="10">
                  <c:v>0.24</c:v>
                </c:pt>
                <c:pt idx="11">
                  <c:v>0.26</c:v>
                </c:pt>
                <c:pt idx="12">
                  <c:v>0.26</c:v>
                </c:pt>
                <c:pt idx="13">
                  <c:v>0.25</c:v>
                </c:pt>
                <c:pt idx="14">
                  <c:v>0.26</c:v>
                </c:pt>
                <c:pt idx="15">
                  <c:v>0.23</c:v>
                </c:pt>
                <c:pt idx="16">
                  <c:v>0.2</c:v>
                </c:pt>
                <c:pt idx="17">
                  <c:v>0.21</c:v>
                </c:pt>
                <c:pt idx="18">
                  <c:v>0.22</c:v>
                </c:pt>
                <c:pt idx="19">
                  <c:v>0.19</c:v>
                </c:pt>
                <c:pt idx="20">
                  <c:v>0.17</c:v>
                </c:pt>
                <c:pt idx="21">
                  <c:v>0.22</c:v>
                </c:pt>
                <c:pt idx="22">
                  <c:v>0.25</c:v>
                </c:pt>
                <c:pt idx="23">
                  <c:v>0.28000000000000003</c:v>
                </c:pt>
              </c:numCache>
            </c:numRef>
          </c:val>
        </c:ser>
        <c:ser>
          <c:idx val="1"/>
          <c:order val="1"/>
          <c:tx>
            <c:strRef>
              <c:f>Sheet1!$C$1</c:f>
              <c:strCache>
                <c:ptCount val="1"/>
                <c:pt idx="0">
                  <c:v>Somewhat Confident</c:v>
                </c:pt>
              </c:strCache>
            </c:strRef>
          </c:tx>
          <c:spPr>
            <a:solidFill>
              <a:schemeClr val="accent1">
                <a:lumMod val="75000"/>
              </a:schemeClr>
            </a:solidFill>
            <a:ln>
              <a:solidFill>
                <a:schemeClr val="accent1">
                  <a:lumMod val="75000"/>
                </a:schemeClr>
              </a:solidFill>
            </a:ln>
          </c:spPr>
          <c:cat>
            <c:numRef>
              <c:f>Sheet1!$A$2:$A$25</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Sheet1!$C$2:$C$25</c:f>
              <c:numCache>
                <c:formatCode>0%</c:formatCode>
                <c:ptCount val="24"/>
                <c:pt idx="0">
                  <c:v>0.47</c:v>
                </c:pt>
                <c:pt idx="1">
                  <c:v>0.42</c:v>
                </c:pt>
                <c:pt idx="2">
                  <c:v>0.47</c:v>
                </c:pt>
                <c:pt idx="3">
                  <c:v>0.46</c:v>
                </c:pt>
                <c:pt idx="4">
                  <c:v>0.43</c:v>
                </c:pt>
                <c:pt idx="5">
                  <c:v>0.47</c:v>
                </c:pt>
                <c:pt idx="6">
                  <c:v>0.5</c:v>
                </c:pt>
                <c:pt idx="7">
                  <c:v>0.49</c:v>
                </c:pt>
                <c:pt idx="8">
                  <c:v>0.43</c:v>
                </c:pt>
                <c:pt idx="9">
                  <c:v>0.49</c:v>
                </c:pt>
                <c:pt idx="10">
                  <c:v>0.45</c:v>
                </c:pt>
                <c:pt idx="11">
                  <c:v>0.47</c:v>
                </c:pt>
                <c:pt idx="12">
                  <c:v>0.46</c:v>
                </c:pt>
                <c:pt idx="13">
                  <c:v>0.5</c:v>
                </c:pt>
                <c:pt idx="14">
                  <c:v>0.45</c:v>
                </c:pt>
                <c:pt idx="15">
                  <c:v>0.48</c:v>
                </c:pt>
                <c:pt idx="16">
                  <c:v>0.49</c:v>
                </c:pt>
                <c:pt idx="17">
                  <c:v>0.43</c:v>
                </c:pt>
                <c:pt idx="18">
                  <c:v>0.41</c:v>
                </c:pt>
                <c:pt idx="19">
                  <c:v>0.45</c:v>
                </c:pt>
                <c:pt idx="20">
                  <c:v>0.47</c:v>
                </c:pt>
                <c:pt idx="21">
                  <c:v>0.44</c:v>
                </c:pt>
                <c:pt idx="22">
                  <c:v>0.43</c:v>
                </c:pt>
                <c:pt idx="23">
                  <c:v>0.43</c:v>
                </c:pt>
              </c:numCache>
            </c:numRef>
          </c:val>
        </c:ser>
        <c:ser>
          <c:idx val="2"/>
          <c:order val="2"/>
          <c:tx>
            <c:strRef>
              <c:f>Sheet1!$D$1</c:f>
              <c:strCache>
                <c:ptCount val="1"/>
                <c:pt idx="0">
                  <c:v>Not Too Confident</c:v>
                </c:pt>
              </c:strCache>
            </c:strRef>
          </c:tx>
          <c:spPr>
            <a:solidFill>
              <a:schemeClr val="accent1">
                <a:lumMod val="60000"/>
                <a:lumOff val="40000"/>
              </a:schemeClr>
            </a:solidFill>
            <a:ln>
              <a:solidFill>
                <a:schemeClr val="accent1">
                  <a:lumMod val="60000"/>
                  <a:lumOff val="40000"/>
                </a:schemeClr>
              </a:solidFill>
            </a:ln>
          </c:spPr>
          <c:cat>
            <c:numRef>
              <c:f>Sheet1!$A$2:$A$25</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Sheet1!$D$2:$D$25</c:f>
              <c:numCache>
                <c:formatCode>0%</c:formatCode>
                <c:ptCount val="24"/>
                <c:pt idx="0">
                  <c:v>0.18</c:v>
                </c:pt>
                <c:pt idx="1">
                  <c:v>0.2</c:v>
                </c:pt>
                <c:pt idx="2">
                  <c:v>0.18</c:v>
                </c:pt>
                <c:pt idx="3">
                  <c:v>0.17</c:v>
                </c:pt>
                <c:pt idx="4">
                  <c:v>0.14000000000000001</c:v>
                </c:pt>
                <c:pt idx="5">
                  <c:v>0.17</c:v>
                </c:pt>
                <c:pt idx="6">
                  <c:v>0.17</c:v>
                </c:pt>
                <c:pt idx="7">
                  <c:v>0.13</c:v>
                </c:pt>
                <c:pt idx="8">
                  <c:v>0.16</c:v>
                </c:pt>
                <c:pt idx="9">
                  <c:v>0.18</c:v>
                </c:pt>
                <c:pt idx="10">
                  <c:v>0.15</c:v>
                </c:pt>
                <c:pt idx="11">
                  <c:v>0.14000000000000001</c:v>
                </c:pt>
                <c:pt idx="12">
                  <c:v>0.12</c:v>
                </c:pt>
                <c:pt idx="13">
                  <c:v>0.14000000000000001</c:v>
                </c:pt>
                <c:pt idx="14">
                  <c:v>0.15</c:v>
                </c:pt>
                <c:pt idx="15">
                  <c:v>0.16</c:v>
                </c:pt>
                <c:pt idx="16">
                  <c:v>0.16</c:v>
                </c:pt>
                <c:pt idx="17">
                  <c:v>0.19</c:v>
                </c:pt>
                <c:pt idx="18">
                  <c:v>0.19</c:v>
                </c:pt>
                <c:pt idx="19">
                  <c:v>0.17</c:v>
                </c:pt>
                <c:pt idx="20">
                  <c:v>0.15</c:v>
                </c:pt>
                <c:pt idx="21">
                  <c:v>0.13</c:v>
                </c:pt>
                <c:pt idx="22">
                  <c:v>0.14000000000000001</c:v>
                </c:pt>
                <c:pt idx="23">
                  <c:v>0.12</c:v>
                </c:pt>
              </c:numCache>
            </c:numRef>
          </c:val>
        </c:ser>
        <c:ser>
          <c:idx val="3"/>
          <c:order val="3"/>
          <c:tx>
            <c:strRef>
              <c:f>Sheet1!$E$1</c:f>
              <c:strCache>
                <c:ptCount val="1"/>
                <c:pt idx="0">
                  <c:v>Not At All Confident</c:v>
                </c:pt>
              </c:strCache>
            </c:strRef>
          </c:tx>
          <c:spPr>
            <a:solidFill>
              <a:schemeClr val="accent1">
                <a:lumMod val="40000"/>
                <a:lumOff val="60000"/>
              </a:schemeClr>
            </a:solidFill>
            <a:ln>
              <a:solidFill>
                <a:schemeClr val="accent1">
                  <a:lumMod val="40000"/>
                  <a:lumOff val="60000"/>
                </a:schemeClr>
              </a:solidFill>
            </a:ln>
          </c:spPr>
          <c:cat>
            <c:numRef>
              <c:f>Sheet1!$A$2:$A$25</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Sheet1!$E$2:$E$25</c:f>
              <c:numCache>
                <c:formatCode>0%</c:formatCode>
                <c:ptCount val="24"/>
                <c:pt idx="0">
                  <c:v>0.12</c:v>
                </c:pt>
                <c:pt idx="1">
                  <c:v>0.15</c:v>
                </c:pt>
                <c:pt idx="2">
                  <c:v>0.1</c:v>
                </c:pt>
                <c:pt idx="3">
                  <c:v>0.1</c:v>
                </c:pt>
                <c:pt idx="4">
                  <c:v>0.11</c:v>
                </c:pt>
                <c:pt idx="5">
                  <c:v>0.12</c:v>
                </c:pt>
                <c:pt idx="6">
                  <c:v>0.09</c:v>
                </c:pt>
                <c:pt idx="7">
                  <c:v>0.1</c:v>
                </c:pt>
                <c:pt idx="8">
                  <c:v>0.13</c:v>
                </c:pt>
                <c:pt idx="9">
                  <c:v>0.1</c:v>
                </c:pt>
                <c:pt idx="10">
                  <c:v>0.14000000000000001</c:v>
                </c:pt>
                <c:pt idx="11">
                  <c:v>0.12</c:v>
                </c:pt>
                <c:pt idx="12">
                  <c:v>0.16</c:v>
                </c:pt>
                <c:pt idx="13">
                  <c:v>0.12</c:v>
                </c:pt>
                <c:pt idx="14">
                  <c:v>0.13</c:v>
                </c:pt>
                <c:pt idx="15">
                  <c:v>0.12</c:v>
                </c:pt>
                <c:pt idx="16">
                  <c:v>0.14000000000000001</c:v>
                </c:pt>
                <c:pt idx="17">
                  <c:v>0.16</c:v>
                </c:pt>
                <c:pt idx="18">
                  <c:v>0.17</c:v>
                </c:pt>
                <c:pt idx="19">
                  <c:v>0.19</c:v>
                </c:pt>
                <c:pt idx="20">
                  <c:v>0.21</c:v>
                </c:pt>
                <c:pt idx="21">
                  <c:v>0.2</c:v>
                </c:pt>
                <c:pt idx="22">
                  <c:v>0.18</c:v>
                </c:pt>
                <c:pt idx="23">
                  <c:v>0.16</c:v>
                </c:pt>
              </c:numCache>
            </c:numRef>
          </c:val>
        </c:ser>
        <c:ser>
          <c:idx val="4"/>
          <c:order val="4"/>
          <c:tx>
            <c:strRef>
              <c:f>Sheet1!$F$1</c:f>
              <c:strCache>
                <c:ptCount val="1"/>
                <c:pt idx="0">
                  <c:v>Don't Know/Refused</c:v>
                </c:pt>
              </c:strCache>
            </c:strRef>
          </c:tx>
          <c:spPr>
            <a:solidFill>
              <a:schemeClr val="bg1">
                <a:lumMod val="50000"/>
              </a:schemeClr>
            </a:solidFill>
            <a:ln>
              <a:solidFill>
                <a:schemeClr val="bg1">
                  <a:lumMod val="50000"/>
                </a:schemeClr>
              </a:solidFill>
            </a:ln>
          </c:spPr>
          <c:cat>
            <c:numRef>
              <c:f>Sheet1!$A$2:$A$25</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Sheet1!$F$2:$F$25</c:f>
              <c:numCache>
                <c:formatCode>0%</c:formatCode>
                <c:ptCount val="24"/>
                <c:pt idx="0">
                  <c:v>0.01</c:v>
                </c:pt>
                <c:pt idx="1">
                  <c:v>0.01</c:v>
                </c:pt>
                <c:pt idx="2">
                  <c:v>0.01</c:v>
                </c:pt>
                <c:pt idx="3">
                  <c:v>0.01</c:v>
                </c:pt>
                <c:pt idx="4">
                  <c:v>0.01</c:v>
                </c:pt>
                <c:pt idx="5">
                  <c:v>0</c:v>
                </c:pt>
                <c:pt idx="6">
                  <c:v>0</c:v>
                </c:pt>
                <c:pt idx="7">
                  <c:v>0</c:v>
                </c:pt>
                <c:pt idx="8">
                  <c:v>0.01</c:v>
                </c:pt>
                <c:pt idx="9">
                  <c:v>0</c:v>
                </c:pt>
                <c:pt idx="10">
                  <c:v>0.01</c:v>
                </c:pt>
                <c:pt idx="11">
                  <c:v>0.01</c:v>
                </c:pt>
                <c:pt idx="12">
                  <c:v>4.0000000000000001E-3</c:v>
                </c:pt>
                <c:pt idx="13">
                  <c:v>4.0000000000000001E-3</c:v>
                </c:pt>
                <c:pt idx="14">
                  <c:v>0.01</c:v>
                </c:pt>
                <c:pt idx="15" formatCode="0.00%">
                  <c:v>0.01</c:v>
                </c:pt>
                <c:pt idx="16">
                  <c:v>0.01</c:v>
                </c:pt>
                <c:pt idx="17">
                  <c:v>0.01</c:v>
                </c:pt>
                <c:pt idx="18">
                  <c:v>0</c:v>
                </c:pt>
                <c:pt idx="19">
                  <c:v>4.0000000000000001E-3</c:v>
                </c:pt>
                <c:pt idx="20">
                  <c:v>0.01</c:v>
                </c:pt>
                <c:pt idx="21">
                  <c:v>0.01</c:v>
                </c:pt>
                <c:pt idx="22">
                  <c:v>0.01</c:v>
                </c:pt>
                <c:pt idx="23">
                  <c:v>0</c:v>
                </c:pt>
              </c:numCache>
            </c:numRef>
          </c:val>
        </c:ser>
        <c:dLbls>
          <c:showLegendKey val="0"/>
          <c:showVal val="0"/>
          <c:showCatName val="0"/>
          <c:showSerName val="0"/>
          <c:showPercent val="0"/>
          <c:showBubbleSize val="0"/>
        </c:dLbls>
        <c:axId val="166627968"/>
        <c:axId val="166637952"/>
      </c:areaChart>
      <c:barChart>
        <c:barDir val="col"/>
        <c:grouping val="stacked"/>
        <c:varyColors val="0"/>
        <c:ser>
          <c:idx val="5"/>
          <c:order val="5"/>
          <c:tx>
            <c:strRef>
              <c:f>Sheet1!$G$1</c:f>
              <c:strCache>
                <c:ptCount val="1"/>
                <c:pt idx="0">
                  <c:v>Column4</c:v>
                </c:pt>
              </c:strCache>
            </c:strRef>
          </c:tx>
          <c:spPr>
            <a:solidFill>
              <a:srgbClr val="00B050"/>
            </a:solidFill>
            <a:ln w="25400">
              <a:noFill/>
            </a:ln>
          </c:spPr>
          <c:invertIfNegative val="0"/>
          <c:dPt>
            <c:idx val="1"/>
            <c:invertIfNegative val="0"/>
            <c:bubble3D val="0"/>
            <c:spPr>
              <a:solidFill>
                <a:srgbClr val="00B050"/>
              </a:solidFill>
              <a:ln w="25400">
                <a:noFill/>
              </a:ln>
            </c:spPr>
          </c:dPt>
          <c:dPt>
            <c:idx val="2"/>
            <c:invertIfNegative val="0"/>
            <c:bubble3D val="0"/>
            <c:spPr>
              <a:solidFill>
                <a:srgbClr val="00B050"/>
              </a:solidFill>
              <a:ln w="25400">
                <a:noFill/>
              </a:ln>
            </c:spPr>
          </c:dPt>
          <c:dPt>
            <c:idx val="3"/>
            <c:invertIfNegative val="0"/>
            <c:bubble3D val="0"/>
            <c:spPr>
              <a:solidFill>
                <a:srgbClr val="00B050"/>
              </a:solidFill>
              <a:ln w="25400">
                <a:noFill/>
              </a:ln>
            </c:spPr>
          </c:dPt>
          <c:dPt>
            <c:idx val="4"/>
            <c:invertIfNegative val="0"/>
            <c:bubble3D val="0"/>
            <c:spPr>
              <a:solidFill>
                <a:srgbClr val="00B050"/>
              </a:solidFill>
              <a:ln w="25400">
                <a:noFill/>
              </a:ln>
            </c:spPr>
          </c:dPt>
          <c:dPt>
            <c:idx val="5"/>
            <c:invertIfNegative val="0"/>
            <c:bubble3D val="0"/>
            <c:spPr>
              <a:solidFill>
                <a:srgbClr val="FF0000"/>
              </a:solidFill>
              <a:ln w="25400">
                <a:noFill/>
              </a:ln>
            </c:spPr>
          </c:dPt>
          <c:dPt>
            <c:idx val="6"/>
            <c:invertIfNegative val="0"/>
            <c:bubble3D val="0"/>
            <c:spPr>
              <a:solidFill>
                <a:srgbClr val="00B050"/>
              </a:solidFill>
              <a:ln w="25400">
                <a:noFill/>
              </a:ln>
            </c:spPr>
          </c:dPt>
          <c:dPt>
            <c:idx val="7"/>
            <c:invertIfNegative val="0"/>
            <c:bubble3D val="0"/>
            <c:spPr>
              <a:solidFill>
                <a:srgbClr val="00B050"/>
              </a:solidFill>
              <a:ln w="25400">
                <a:noFill/>
              </a:ln>
            </c:spPr>
          </c:dPt>
          <c:dPt>
            <c:idx val="8"/>
            <c:invertIfNegative val="0"/>
            <c:bubble3D val="0"/>
            <c:spPr>
              <a:solidFill>
                <a:srgbClr val="FF0000"/>
              </a:solidFill>
              <a:ln w="25400">
                <a:noFill/>
              </a:ln>
            </c:spPr>
          </c:dPt>
          <c:dPt>
            <c:idx val="9"/>
            <c:invertIfNegative val="0"/>
            <c:bubble3D val="0"/>
            <c:spPr>
              <a:solidFill>
                <a:srgbClr val="FF0000"/>
              </a:solidFill>
              <a:ln w="25400">
                <a:noFill/>
              </a:ln>
            </c:spPr>
          </c:dPt>
          <c:dPt>
            <c:idx val="10"/>
            <c:invertIfNegative val="0"/>
            <c:bubble3D val="0"/>
            <c:spPr>
              <a:solidFill>
                <a:srgbClr val="00B050"/>
              </a:solidFill>
              <a:ln w="25400">
                <a:noFill/>
              </a:ln>
            </c:spPr>
          </c:dPt>
          <c:dPt>
            <c:idx val="11"/>
            <c:invertIfNegative val="0"/>
            <c:bubble3D val="0"/>
            <c:spPr>
              <a:solidFill>
                <a:srgbClr val="00B050"/>
              </a:solidFill>
              <a:ln w="25400">
                <a:noFill/>
              </a:ln>
            </c:spPr>
          </c:dPt>
          <c:dPt>
            <c:idx val="12"/>
            <c:invertIfNegative val="0"/>
            <c:bubble3D val="0"/>
            <c:spPr>
              <a:solidFill>
                <a:srgbClr val="00B050"/>
              </a:solidFill>
              <a:ln w="25400">
                <a:noFill/>
              </a:ln>
            </c:spPr>
          </c:dPt>
          <c:dPt>
            <c:idx val="13"/>
            <c:invertIfNegative val="0"/>
            <c:bubble3D val="0"/>
            <c:spPr>
              <a:solidFill>
                <a:srgbClr val="FF0000"/>
              </a:solidFill>
              <a:ln w="25400">
                <a:noFill/>
              </a:ln>
            </c:spPr>
          </c:dPt>
          <c:dPt>
            <c:idx val="14"/>
            <c:invertIfNegative val="0"/>
            <c:bubble3D val="0"/>
            <c:spPr>
              <a:solidFill>
                <a:srgbClr val="00B050"/>
              </a:solidFill>
              <a:ln w="25400">
                <a:noFill/>
              </a:ln>
            </c:spPr>
          </c:dPt>
          <c:dPt>
            <c:idx val="15"/>
            <c:invertIfNegative val="0"/>
            <c:bubble3D val="0"/>
            <c:spPr>
              <a:solidFill>
                <a:srgbClr val="FF0000"/>
              </a:solidFill>
              <a:ln w="25400">
                <a:noFill/>
              </a:ln>
            </c:spPr>
          </c:dPt>
          <c:dPt>
            <c:idx val="16"/>
            <c:invertIfNegative val="0"/>
            <c:bubble3D val="0"/>
            <c:spPr>
              <a:solidFill>
                <a:srgbClr val="FF0000"/>
              </a:solidFill>
              <a:ln w="25400">
                <a:noFill/>
              </a:ln>
            </c:spPr>
          </c:dPt>
          <c:dPt>
            <c:idx val="17"/>
            <c:invertIfNegative val="0"/>
            <c:bubble3D val="0"/>
            <c:spPr>
              <a:solidFill>
                <a:srgbClr val="00B050"/>
              </a:solidFill>
              <a:ln w="25400">
                <a:noFill/>
              </a:ln>
            </c:spPr>
          </c:dPt>
          <c:dPt>
            <c:idx val="18"/>
            <c:invertIfNegative val="0"/>
            <c:bubble3D val="0"/>
            <c:spPr>
              <a:solidFill>
                <a:srgbClr val="00B050"/>
              </a:solidFill>
              <a:ln w="25400">
                <a:noFill/>
              </a:ln>
            </c:spPr>
          </c:dPt>
          <c:dPt>
            <c:idx val="19"/>
            <c:invertIfNegative val="0"/>
            <c:bubble3D val="0"/>
            <c:spPr>
              <a:solidFill>
                <a:srgbClr val="FF0000"/>
              </a:solidFill>
              <a:ln w="25400">
                <a:noFill/>
              </a:ln>
            </c:spPr>
          </c:dPt>
          <c:dPt>
            <c:idx val="20"/>
            <c:invertIfNegative val="0"/>
            <c:bubble3D val="0"/>
            <c:spPr>
              <a:solidFill>
                <a:srgbClr val="FF0000"/>
              </a:solidFill>
              <a:ln w="25400">
                <a:noFill/>
              </a:ln>
            </c:spPr>
          </c:dPt>
          <c:dPt>
            <c:idx val="21"/>
            <c:invertIfNegative val="0"/>
            <c:bubble3D val="0"/>
            <c:spPr>
              <a:solidFill>
                <a:srgbClr val="00B050"/>
              </a:solidFill>
              <a:ln w="25400">
                <a:noFill/>
              </a:ln>
            </c:spPr>
          </c:dPt>
          <c:dPt>
            <c:idx val="22"/>
            <c:invertIfNegative val="0"/>
            <c:bubble3D val="0"/>
            <c:spPr>
              <a:solidFill>
                <a:srgbClr val="00B050"/>
              </a:solidFill>
              <a:ln w="25400">
                <a:noFill/>
              </a:ln>
            </c:spPr>
          </c:dPt>
          <c:cat>
            <c:numRef>
              <c:f>Sheet1!$A$2:$A$25</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Sheet1!$G$2:$G$25</c:f>
              <c:numCache>
                <c:formatCode>0%</c:formatCode>
                <c:ptCount val="24"/>
                <c:pt idx="0" formatCode="General">
                  <c:v>0</c:v>
                </c:pt>
                <c:pt idx="1">
                  <c:v>1.0000000000000009E-3</c:v>
                </c:pt>
                <c:pt idx="2">
                  <c:v>3.0000000000000001E-3</c:v>
                </c:pt>
                <c:pt idx="3">
                  <c:v>1.0000000000000009E-3</c:v>
                </c:pt>
                <c:pt idx="4">
                  <c:v>4.9999999999999992E-3</c:v>
                </c:pt>
                <c:pt idx="5">
                  <c:v>-7.9999999999999984E-3</c:v>
                </c:pt>
                <c:pt idx="6">
                  <c:v>0</c:v>
                </c:pt>
                <c:pt idx="7">
                  <c:v>5.0000000000000018E-3</c:v>
                </c:pt>
                <c:pt idx="8">
                  <c:v>-1.0000000000000009E-3</c:v>
                </c:pt>
                <c:pt idx="9">
                  <c:v>-4.000000000000001E-3</c:v>
                </c:pt>
                <c:pt idx="10">
                  <c:v>9.9999999999999807E-4</c:v>
                </c:pt>
                <c:pt idx="11">
                  <c:v>2.0000000000000018E-3</c:v>
                </c:pt>
                <c:pt idx="12">
                  <c:v>0</c:v>
                </c:pt>
                <c:pt idx="13">
                  <c:v>-1.0000000000000009E-3</c:v>
                </c:pt>
                <c:pt idx="14">
                  <c:v>1.0000000000000009E-3</c:v>
                </c:pt>
                <c:pt idx="15">
                  <c:v>-3.0000000000000001E-3</c:v>
                </c:pt>
                <c:pt idx="16">
                  <c:v>-3.0000000000000001E-3</c:v>
                </c:pt>
                <c:pt idx="17">
                  <c:v>9.9999999999999807E-4</c:v>
                </c:pt>
                <c:pt idx="18">
                  <c:v>1.0000000000000009E-3</c:v>
                </c:pt>
                <c:pt idx="19">
                  <c:v>-3.0000000000000001E-3</c:v>
                </c:pt>
                <c:pt idx="20">
                  <c:v>-1.9999999999999992E-3</c:v>
                </c:pt>
                <c:pt idx="21">
                  <c:v>4.9999999999999992E-3</c:v>
                </c:pt>
                <c:pt idx="22">
                  <c:v>3.0000000000000001E-3</c:v>
                </c:pt>
                <c:pt idx="23">
                  <c:v>3.0000000000000027E-3</c:v>
                </c:pt>
              </c:numCache>
            </c:numRef>
          </c:val>
        </c:ser>
        <c:ser>
          <c:idx val="6"/>
          <c:order val="6"/>
          <c:tx>
            <c:strRef>
              <c:f>Sheet1!$H$1</c:f>
              <c:strCache>
                <c:ptCount val="1"/>
                <c:pt idx="0">
                  <c:v>Column5</c:v>
                </c:pt>
              </c:strCache>
            </c:strRef>
          </c:tx>
          <c:spPr>
            <a:noFill/>
          </c:spPr>
          <c:invertIfNegative val="0"/>
          <c:dLbls>
            <c:dLbl>
              <c:idx val="0"/>
              <c:delete val="1"/>
            </c:dLbl>
            <c:txPr>
              <a:bodyPr/>
              <a:lstStyle/>
              <a:p>
                <a:pPr>
                  <a:defRPr sz="1000"/>
                </a:pPr>
                <a:endParaRPr lang="en-US"/>
              </a:p>
            </c:txPr>
            <c:dLblPos val="inBase"/>
            <c:showLegendKey val="0"/>
            <c:showVal val="1"/>
            <c:showCatName val="0"/>
            <c:showSerName val="0"/>
            <c:showPercent val="0"/>
            <c:showBubbleSize val="0"/>
            <c:showLeaderLines val="0"/>
          </c:dLbls>
          <c:cat>
            <c:numRef>
              <c:f>Sheet1!$A$2:$A$25</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Sheet1!$H$2:$H$25</c:f>
              <c:numCache>
                <c:formatCode>0%</c:formatCode>
                <c:ptCount val="24"/>
                <c:pt idx="0" formatCode="General">
                  <c:v>0</c:v>
                </c:pt>
                <c:pt idx="1">
                  <c:v>1.0000000000000009E-2</c:v>
                </c:pt>
                <c:pt idx="2">
                  <c:v>0.03</c:v>
                </c:pt>
                <c:pt idx="3">
                  <c:v>1.0000000000000009E-2</c:v>
                </c:pt>
                <c:pt idx="4">
                  <c:v>4.9999999999999989E-2</c:v>
                </c:pt>
                <c:pt idx="5">
                  <c:v>-7.9999999999999988E-2</c:v>
                </c:pt>
                <c:pt idx="6">
                  <c:v>0</c:v>
                </c:pt>
                <c:pt idx="7">
                  <c:v>5.0000000000000017E-2</c:v>
                </c:pt>
                <c:pt idx="8">
                  <c:v>-1.0000000000000009E-2</c:v>
                </c:pt>
                <c:pt idx="9">
                  <c:v>-4.0000000000000008E-2</c:v>
                </c:pt>
                <c:pt idx="10">
                  <c:v>9.9999999999999811E-3</c:v>
                </c:pt>
                <c:pt idx="11">
                  <c:v>2.0000000000000018E-2</c:v>
                </c:pt>
                <c:pt idx="12">
                  <c:v>0</c:v>
                </c:pt>
                <c:pt idx="13">
                  <c:v>-1.0000000000000009E-2</c:v>
                </c:pt>
                <c:pt idx="14">
                  <c:v>1.0000000000000009E-2</c:v>
                </c:pt>
                <c:pt idx="15">
                  <c:v>-0.03</c:v>
                </c:pt>
                <c:pt idx="16">
                  <c:v>-0.03</c:v>
                </c:pt>
                <c:pt idx="17">
                  <c:v>9.9999999999999811E-3</c:v>
                </c:pt>
                <c:pt idx="18">
                  <c:v>1.0000000000000009E-2</c:v>
                </c:pt>
                <c:pt idx="19">
                  <c:v>-0.03</c:v>
                </c:pt>
                <c:pt idx="20">
                  <c:v>-1.999999999999999E-2</c:v>
                </c:pt>
                <c:pt idx="21">
                  <c:v>4.9999999999999989E-2</c:v>
                </c:pt>
                <c:pt idx="22">
                  <c:v>0.03</c:v>
                </c:pt>
                <c:pt idx="23">
                  <c:v>3.0000000000000027E-2</c:v>
                </c:pt>
              </c:numCache>
            </c:numRef>
          </c:val>
        </c:ser>
        <c:dLbls>
          <c:showLegendKey val="0"/>
          <c:showVal val="0"/>
          <c:showCatName val="0"/>
          <c:showSerName val="0"/>
          <c:showPercent val="0"/>
          <c:showBubbleSize val="0"/>
        </c:dLbls>
        <c:gapWidth val="150"/>
        <c:overlap val="100"/>
        <c:axId val="166641024"/>
        <c:axId val="166639488"/>
      </c:barChart>
      <c:catAx>
        <c:axId val="166627968"/>
        <c:scaling>
          <c:orientation val="minMax"/>
        </c:scaling>
        <c:delete val="0"/>
        <c:axPos val="b"/>
        <c:numFmt formatCode="General" sourceLinked="1"/>
        <c:majorTickMark val="none"/>
        <c:minorTickMark val="none"/>
        <c:tickLblPos val="nextTo"/>
        <c:spPr>
          <a:ln>
            <a:noFill/>
          </a:ln>
        </c:spPr>
        <c:txPr>
          <a:bodyPr/>
          <a:lstStyle/>
          <a:p>
            <a:pPr>
              <a:defRPr sz="1000"/>
            </a:pPr>
            <a:endParaRPr lang="en-US"/>
          </a:p>
        </c:txPr>
        <c:crossAx val="166637952"/>
        <c:crosses val="autoZero"/>
        <c:auto val="1"/>
        <c:lblAlgn val="ctr"/>
        <c:lblOffset val="100"/>
        <c:noMultiLvlLbl val="0"/>
      </c:catAx>
      <c:valAx>
        <c:axId val="166637952"/>
        <c:scaling>
          <c:orientation val="minMax"/>
          <c:max val="1"/>
          <c:min val="-0.65"/>
        </c:scaling>
        <c:delete val="0"/>
        <c:axPos val="l"/>
        <c:numFmt formatCode="0%" sourceLinked="1"/>
        <c:majorTickMark val="none"/>
        <c:minorTickMark val="none"/>
        <c:tickLblPos val="nextTo"/>
        <c:spPr>
          <a:noFill/>
          <a:ln>
            <a:noFill/>
          </a:ln>
        </c:spPr>
        <c:txPr>
          <a:bodyPr/>
          <a:lstStyle/>
          <a:p>
            <a:pPr>
              <a:defRPr sz="800">
                <a:solidFill>
                  <a:schemeClr val="bg1"/>
                </a:solidFill>
              </a:defRPr>
            </a:pPr>
            <a:endParaRPr lang="en-US"/>
          </a:p>
        </c:txPr>
        <c:crossAx val="166627968"/>
        <c:crosses val="autoZero"/>
        <c:crossBetween val="between"/>
        <c:majorUnit val="0.05"/>
      </c:valAx>
      <c:valAx>
        <c:axId val="166639488"/>
        <c:scaling>
          <c:orientation val="minMax"/>
          <c:max val="0.1"/>
          <c:min val="-0.03"/>
        </c:scaling>
        <c:delete val="0"/>
        <c:axPos val="r"/>
        <c:majorGridlines>
          <c:spPr>
            <a:ln>
              <a:noFill/>
            </a:ln>
          </c:spPr>
        </c:majorGridlines>
        <c:numFmt formatCode="General" sourceLinked="1"/>
        <c:majorTickMark val="none"/>
        <c:minorTickMark val="none"/>
        <c:tickLblPos val="nextTo"/>
        <c:spPr>
          <a:ln>
            <a:noFill/>
          </a:ln>
        </c:spPr>
        <c:txPr>
          <a:bodyPr/>
          <a:lstStyle/>
          <a:p>
            <a:pPr>
              <a:defRPr sz="800">
                <a:solidFill>
                  <a:schemeClr val="bg1"/>
                </a:solidFill>
              </a:defRPr>
            </a:pPr>
            <a:endParaRPr lang="en-US"/>
          </a:p>
        </c:txPr>
        <c:crossAx val="166641024"/>
        <c:crosses val="max"/>
        <c:crossBetween val="between"/>
      </c:valAx>
      <c:catAx>
        <c:axId val="166641024"/>
        <c:scaling>
          <c:orientation val="minMax"/>
        </c:scaling>
        <c:delete val="0"/>
        <c:axPos val="b"/>
        <c:numFmt formatCode="General" sourceLinked="1"/>
        <c:majorTickMark val="none"/>
        <c:minorTickMark val="none"/>
        <c:tickLblPos val="none"/>
        <c:crossAx val="166639488"/>
        <c:crosses val="autoZero"/>
        <c:auto val="1"/>
        <c:lblAlgn val="ctr"/>
        <c:lblOffset val="100"/>
        <c:noMultiLvlLbl val="0"/>
      </c:catAx>
      <c:spPr>
        <a:noFill/>
        <a:ln w="25400">
          <a:noFill/>
        </a:ln>
      </c:spPr>
    </c:plotArea>
    <c:legend>
      <c:legendPos val="t"/>
      <c:legendEntry>
        <c:idx val="5"/>
        <c:delete val="1"/>
      </c:legendEntry>
      <c:legendEntry>
        <c:idx val="6"/>
        <c:delete val="1"/>
      </c:legendEntry>
      <c:layout>
        <c:manualLayout>
          <c:xMode val="edge"/>
          <c:yMode val="edge"/>
          <c:x val="6.5085301837270307E-2"/>
          <c:y val="1.5523932729624801E-2"/>
          <c:w val="0.86844050743657097"/>
          <c:h val="4.9924112008638E-2"/>
        </c:manualLayout>
      </c:layout>
      <c:overlay val="0"/>
      <c:spPr>
        <a:ln>
          <a:solidFill>
            <a:schemeClr val="tx1">
              <a:lumMod val="50000"/>
              <a:lumOff val="50000"/>
            </a:schemeClr>
          </a:solidFill>
        </a:ln>
      </c:spPr>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percentStacked"/>
        <c:varyColors val="0"/>
        <c:ser>
          <c:idx val="0"/>
          <c:order val="0"/>
          <c:tx>
            <c:strRef>
              <c:f>Sheet1!$B$1</c:f>
              <c:strCache>
                <c:ptCount val="1"/>
                <c:pt idx="0">
                  <c:v>Very Confident</c:v>
                </c:pt>
              </c:strCache>
            </c:strRef>
          </c:tx>
          <c:spPr>
            <a:solidFill>
              <a:schemeClr val="accent1">
                <a:lumMod val="50000"/>
              </a:schemeClr>
            </a:solidFill>
            <a:ln>
              <a:solidFill>
                <a:schemeClr val="accent1">
                  <a:lumMod val="50000"/>
                </a:schemeClr>
              </a:solidFill>
            </a:ln>
          </c:spPr>
          <c:cat>
            <c:numRef>
              <c:f>Sheet1!$A$2:$A$25</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Sheet1!$B$2:$B$25</c:f>
              <c:numCache>
                <c:formatCode>0%</c:formatCode>
                <c:ptCount val="24"/>
                <c:pt idx="0">
                  <c:v>0.32</c:v>
                </c:pt>
                <c:pt idx="1">
                  <c:v>0.33</c:v>
                </c:pt>
                <c:pt idx="2">
                  <c:v>0.26</c:v>
                </c:pt>
                <c:pt idx="3">
                  <c:v>0.33</c:v>
                </c:pt>
                <c:pt idx="4">
                  <c:v>0.35</c:v>
                </c:pt>
                <c:pt idx="5">
                  <c:v>0.32</c:v>
                </c:pt>
                <c:pt idx="6">
                  <c:v>0.34</c:v>
                </c:pt>
                <c:pt idx="7">
                  <c:v>0.3</c:v>
                </c:pt>
                <c:pt idx="8">
                  <c:v>0.35</c:v>
                </c:pt>
                <c:pt idx="9">
                  <c:v>0.35</c:v>
                </c:pt>
                <c:pt idx="10">
                  <c:v>0.41</c:v>
                </c:pt>
                <c:pt idx="11">
                  <c:v>0.38</c:v>
                </c:pt>
                <c:pt idx="12">
                  <c:v>0.35</c:v>
                </c:pt>
                <c:pt idx="13">
                  <c:v>0.42</c:v>
                </c:pt>
                <c:pt idx="14">
                  <c:v>0.39</c:v>
                </c:pt>
                <c:pt idx="15">
                  <c:v>0.26</c:v>
                </c:pt>
                <c:pt idx="16">
                  <c:v>0.28000000000000003</c:v>
                </c:pt>
                <c:pt idx="17">
                  <c:v>0.3</c:v>
                </c:pt>
                <c:pt idx="18">
                  <c:v>0.31</c:v>
                </c:pt>
                <c:pt idx="19">
                  <c:v>0.27</c:v>
                </c:pt>
                <c:pt idx="20">
                  <c:v>0.23</c:v>
                </c:pt>
                <c:pt idx="21">
                  <c:v>0.28999999999999998</c:v>
                </c:pt>
                <c:pt idx="22">
                  <c:v>0.37</c:v>
                </c:pt>
                <c:pt idx="23">
                  <c:v>0.43</c:v>
                </c:pt>
              </c:numCache>
            </c:numRef>
          </c:val>
        </c:ser>
        <c:ser>
          <c:idx val="1"/>
          <c:order val="1"/>
          <c:tx>
            <c:strRef>
              <c:f>Sheet1!$C$1</c:f>
              <c:strCache>
                <c:ptCount val="1"/>
                <c:pt idx="0">
                  <c:v>Somewhat Confident</c:v>
                </c:pt>
              </c:strCache>
            </c:strRef>
          </c:tx>
          <c:spPr>
            <a:solidFill>
              <a:schemeClr val="accent1">
                <a:lumMod val="75000"/>
              </a:schemeClr>
            </a:solidFill>
            <a:ln>
              <a:solidFill>
                <a:schemeClr val="accent1">
                  <a:lumMod val="75000"/>
                </a:schemeClr>
              </a:solidFill>
            </a:ln>
          </c:spPr>
          <c:cat>
            <c:numRef>
              <c:f>Sheet1!$A$2:$A$25</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Sheet1!$C$2:$C$25</c:f>
              <c:numCache>
                <c:formatCode>0%</c:formatCode>
                <c:ptCount val="24"/>
                <c:pt idx="0">
                  <c:v>0.4</c:v>
                </c:pt>
                <c:pt idx="1">
                  <c:v>0.38</c:v>
                </c:pt>
                <c:pt idx="2">
                  <c:v>0.42</c:v>
                </c:pt>
                <c:pt idx="3">
                  <c:v>0.37</c:v>
                </c:pt>
                <c:pt idx="4">
                  <c:v>0.35</c:v>
                </c:pt>
                <c:pt idx="5">
                  <c:v>0.34</c:v>
                </c:pt>
                <c:pt idx="6">
                  <c:v>0.4</c:v>
                </c:pt>
                <c:pt idx="7">
                  <c:v>0.42</c:v>
                </c:pt>
                <c:pt idx="8">
                  <c:v>0.42</c:v>
                </c:pt>
                <c:pt idx="9">
                  <c:v>0.38</c:v>
                </c:pt>
                <c:pt idx="10">
                  <c:v>0.34</c:v>
                </c:pt>
                <c:pt idx="11">
                  <c:v>0.31</c:v>
                </c:pt>
                <c:pt idx="12">
                  <c:v>0.38</c:v>
                </c:pt>
                <c:pt idx="13">
                  <c:v>0.35</c:v>
                </c:pt>
                <c:pt idx="14">
                  <c:v>0.41</c:v>
                </c:pt>
                <c:pt idx="15">
                  <c:v>0.43</c:v>
                </c:pt>
                <c:pt idx="16">
                  <c:v>0.37</c:v>
                </c:pt>
                <c:pt idx="17">
                  <c:v>0.41</c:v>
                </c:pt>
                <c:pt idx="18">
                  <c:v>0.42</c:v>
                </c:pt>
                <c:pt idx="19">
                  <c:v>0.44</c:v>
                </c:pt>
                <c:pt idx="20">
                  <c:v>0.47</c:v>
                </c:pt>
                <c:pt idx="21">
                  <c:v>0.4</c:v>
                </c:pt>
                <c:pt idx="22">
                  <c:v>0.37</c:v>
                </c:pt>
                <c:pt idx="23">
                  <c:v>0.34</c:v>
                </c:pt>
              </c:numCache>
            </c:numRef>
          </c:val>
        </c:ser>
        <c:ser>
          <c:idx val="2"/>
          <c:order val="2"/>
          <c:tx>
            <c:strRef>
              <c:f>Sheet1!$D$1</c:f>
              <c:strCache>
                <c:ptCount val="1"/>
                <c:pt idx="0">
                  <c:v>Not Too Confident</c:v>
                </c:pt>
              </c:strCache>
            </c:strRef>
          </c:tx>
          <c:spPr>
            <a:solidFill>
              <a:schemeClr val="accent1">
                <a:lumMod val="60000"/>
                <a:lumOff val="40000"/>
              </a:schemeClr>
            </a:solidFill>
            <a:ln>
              <a:solidFill>
                <a:schemeClr val="accent1">
                  <a:lumMod val="60000"/>
                  <a:lumOff val="40000"/>
                </a:schemeClr>
              </a:solidFill>
            </a:ln>
          </c:spPr>
          <c:cat>
            <c:numRef>
              <c:f>Sheet1!$A$2:$A$25</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Sheet1!$D$2:$D$25</c:f>
              <c:numCache>
                <c:formatCode>0%</c:formatCode>
                <c:ptCount val="24"/>
                <c:pt idx="0">
                  <c:v>0.11</c:v>
                </c:pt>
                <c:pt idx="1">
                  <c:v>0.15</c:v>
                </c:pt>
                <c:pt idx="2">
                  <c:v>0.15</c:v>
                </c:pt>
                <c:pt idx="3">
                  <c:v>0.15</c:v>
                </c:pt>
                <c:pt idx="4">
                  <c:v>0.16</c:v>
                </c:pt>
                <c:pt idx="5">
                  <c:v>0.19</c:v>
                </c:pt>
                <c:pt idx="6">
                  <c:v>0.16</c:v>
                </c:pt>
                <c:pt idx="7">
                  <c:v>0.14000000000000001</c:v>
                </c:pt>
                <c:pt idx="8">
                  <c:v>0.1</c:v>
                </c:pt>
                <c:pt idx="9">
                  <c:v>0.16</c:v>
                </c:pt>
                <c:pt idx="10">
                  <c:v>0.06</c:v>
                </c:pt>
                <c:pt idx="11">
                  <c:v>0.13</c:v>
                </c:pt>
                <c:pt idx="12">
                  <c:v>0.13</c:v>
                </c:pt>
                <c:pt idx="13">
                  <c:v>0.12</c:v>
                </c:pt>
                <c:pt idx="14">
                  <c:v>0.1</c:v>
                </c:pt>
                <c:pt idx="15">
                  <c:v>0.11</c:v>
                </c:pt>
                <c:pt idx="16">
                  <c:v>0.17</c:v>
                </c:pt>
                <c:pt idx="17">
                  <c:v>0.16</c:v>
                </c:pt>
                <c:pt idx="18">
                  <c:v>0.13</c:v>
                </c:pt>
                <c:pt idx="19">
                  <c:v>0.15</c:v>
                </c:pt>
                <c:pt idx="20">
                  <c:v>0.15</c:v>
                </c:pt>
                <c:pt idx="21">
                  <c:v>0.1</c:v>
                </c:pt>
                <c:pt idx="22">
                  <c:v>0.1</c:v>
                </c:pt>
                <c:pt idx="23">
                  <c:v>0.1</c:v>
                </c:pt>
              </c:numCache>
            </c:numRef>
          </c:val>
        </c:ser>
        <c:ser>
          <c:idx val="3"/>
          <c:order val="3"/>
          <c:tx>
            <c:strRef>
              <c:f>Sheet1!$E$1</c:f>
              <c:strCache>
                <c:ptCount val="1"/>
                <c:pt idx="0">
                  <c:v>Not At All Confident</c:v>
                </c:pt>
              </c:strCache>
            </c:strRef>
          </c:tx>
          <c:spPr>
            <a:solidFill>
              <a:schemeClr val="accent1">
                <a:lumMod val="40000"/>
                <a:lumOff val="60000"/>
              </a:schemeClr>
            </a:solidFill>
            <a:ln>
              <a:solidFill>
                <a:schemeClr val="accent1">
                  <a:lumMod val="40000"/>
                  <a:lumOff val="60000"/>
                </a:schemeClr>
              </a:solidFill>
            </a:ln>
          </c:spPr>
          <c:cat>
            <c:numRef>
              <c:f>Sheet1!$A$2:$A$25</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Sheet1!$E$2:$E$25</c:f>
              <c:numCache>
                <c:formatCode>0%</c:formatCode>
                <c:ptCount val="24"/>
                <c:pt idx="0">
                  <c:v>0.13</c:v>
                </c:pt>
                <c:pt idx="1">
                  <c:v>0.11</c:v>
                </c:pt>
                <c:pt idx="2">
                  <c:v>0.14000000000000001</c:v>
                </c:pt>
                <c:pt idx="3">
                  <c:v>0.12</c:v>
                </c:pt>
                <c:pt idx="4">
                  <c:v>0.12</c:v>
                </c:pt>
                <c:pt idx="5">
                  <c:v>0.13</c:v>
                </c:pt>
                <c:pt idx="6">
                  <c:v>0.09</c:v>
                </c:pt>
                <c:pt idx="7">
                  <c:v>0.11</c:v>
                </c:pt>
                <c:pt idx="8">
                  <c:v>0.1</c:v>
                </c:pt>
                <c:pt idx="9">
                  <c:v>0.1</c:v>
                </c:pt>
                <c:pt idx="10">
                  <c:v>0.18</c:v>
                </c:pt>
                <c:pt idx="11">
                  <c:v>0.16</c:v>
                </c:pt>
                <c:pt idx="12">
                  <c:v>0.13</c:v>
                </c:pt>
                <c:pt idx="13">
                  <c:v>0.1</c:v>
                </c:pt>
                <c:pt idx="14">
                  <c:v>7.0000000000000007E-2</c:v>
                </c:pt>
                <c:pt idx="15" formatCode="0.00%">
                  <c:v>0.17</c:v>
                </c:pt>
                <c:pt idx="16">
                  <c:v>0.16</c:v>
                </c:pt>
                <c:pt idx="17">
                  <c:v>0.11</c:v>
                </c:pt>
                <c:pt idx="18">
                  <c:v>0.13</c:v>
                </c:pt>
                <c:pt idx="19">
                  <c:v>0.14000000000000001</c:v>
                </c:pt>
                <c:pt idx="20">
                  <c:v>0.15</c:v>
                </c:pt>
                <c:pt idx="21">
                  <c:v>0.2</c:v>
                </c:pt>
                <c:pt idx="22">
                  <c:v>0.14000000000000001</c:v>
                </c:pt>
                <c:pt idx="23">
                  <c:v>0.11</c:v>
                </c:pt>
              </c:numCache>
            </c:numRef>
          </c:val>
        </c:ser>
        <c:ser>
          <c:idx val="4"/>
          <c:order val="4"/>
          <c:tx>
            <c:strRef>
              <c:f>Sheet1!$F$1</c:f>
              <c:strCache>
                <c:ptCount val="1"/>
                <c:pt idx="0">
                  <c:v>Don't Know/Refused</c:v>
                </c:pt>
              </c:strCache>
            </c:strRef>
          </c:tx>
          <c:spPr>
            <a:solidFill>
              <a:schemeClr val="bg1">
                <a:lumMod val="50000"/>
              </a:schemeClr>
            </a:solidFill>
            <a:ln>
              <a:solidFill>
                <a:schemeClr val="bg1">
                  <a:lumMod val="50000"/>
                </a:schemeClr>
              </a:solidFill>
            </a:ln>
          </c:spPr>
          <c:cat>
            <c:numRef>
              <c:f>Sheet1!$A$2:$A$25</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Sheet1!$F$2:$F$25</c:f>
              <c:numCache>
                <c:formatCode>0%</c:formatCode>
                <c:ptCount val="24"/>
                <c:pt idx="0">
                  <c:v>0.04</c:v>
                </c:pt>
                <c:pt idx="1">
                  <c:v>0.03</c:v>
                </c:pt>
                <c:pt idx="2">
                  <c:v>0.03</c:v>
                </c:pt>
                <c:pt idx="3">
                  <c:v>0.04</c:v>
                </c:pt>
                <c:pt idx="4">
                  <c:v>0.01</c:v>
                </c:pt>
                <c:pt idx="5">
                  <c:v>0.02</c:v>
                </c:pt>
                <c:pt idx="6">
                  <c:v>0.02</c:v>
                </c:pt>
                <c:pt idx="7">
                  <c:v>0.03</c:v>
                </c:pt>
                <c:pt idx="8">
                  <c:v>0.02</c:v>
                </c:pt>
                <c:pt idx="9">
                  <c:v>0.02</c:v>
                </c:pt>
                <c:pt idx="10">
                  <c:v>0.01</c:v>
                </c:pt>
                <c:pt idx="11">
                  <c:v>0.02</c:v>
                </c:pt>
                <c:pt idx="12" formatCode="0.00%">
                  <c:v>5.0000000000000001E-3</c:v>
                </c:pt>
                <c:pt idx="13" formatCode="0.00%">
                  <c:v>5.0000000000000001E-3</c:v>
                </c:pt>
                <c:pt idx="14">
                  <c:v>0.02</c:v>
                </c:pt>
                <c:pt idx="15">
                  <c:v>0.03</c:v>
                </c:pt>
                <c:pt idx="16">
                  <c:v>0.01</c:v>
                </c:pt>
                <c:pt idx="17">
                  <c:v>0.02</c:v>
                </c:pt>
                <c:pt idx="18">
                  <c:v>0</c:v>
                </c:pt>
                <c:pt idx="19">
                  <c:v>4.0000000000000001E-3</c:v>
                </c:pt>
                <c:pt idx="20">
                  <c:v>0.01</c:v>
                </c:pt>
                <c:pt idx="21">
                  <c:v>0.01</c:v>
                </c:pt>
                <c:pt idx="22">
                  <c:v>0.01</c:v>
                </c:pt>
                <c:pt idx="23">
                  <c:v>0.01</c:v>
                </c:pt>
              </c:numCache>
            </c:numRef>
          </c:val>
        </c:ser>
        <c:dLbls>
          <c:showLegendKey val="0"/>
          <c:showVal val="0"/>
          <c:showCatName val="0"/>
          <c:showSerName val="0"/>
          <c:showPercent val="0"/>
          <c:showBubbleSize val="0"/>
        </c:dLbls>
        <c:axId val="167034240"/>
        <c:axId val="167036032"/>
      </c:areaChart>
      <c:barChart>
        <c:barDir val="col"/>
        <c:grouping val="stacked"/>
        <c:varyColors val="0"/>
        <c:ser>
          <c:idx val="5"/>
          <c:order val="5"/>
          <c:tx>
            <c:strRef>
              <c:f>Sheet1!$G$1</c:f>
              <c:strCache>
                <c:ptCount val="1"/>
                <c:pt idx="0">
                  <c:v>Column4</c:v>
                </c:pt>
              </c:strCache>
            </c:strRef>
          </c:tx>
          <c:spPr>
            <a:solidFill>
              <a:srgbClr val="00B050"/>
            </a:solidFill>
            <a:ln w="25400">
              <a:noFill/>
            </a:ln>
          </c:spPr>
          <c:invertIfNegative val="0"/>
          <c:dPt>
            <c:idx val="1"/>
            <c:invertIfNegative val="0"/>
            <c:bubble3D val="0"/>
            <c:spPr>
              <a:solidFill>
                <a:srgbClr val="00B050"/>
              </a:solidFill>
              <a:ln w="25400">
                <a:noFill/>
              </a:ln>
            </c:spPr>
          </c:dPt>
          <c:dPt>
            <c:idx val="2"/>
            <c:invertIfNegative val="0"/>
            <c:bubble3D val="0"/>
            <c:spPr>
              <a:solidFill>
                <a:srgbClr val="FF0000"/>
              </a:solidFill>
              <a:ln w="25400">
                <a:noFill/>
              </a:ln>
            </c:spPr>
          </c:dPt>
          <c:dPt>
            <c:idx val="3"/>
            <c:invertIfNegative val="0"/>
            <c:bubble3D val="0"/>
            <c:spPr>
              <a:solidFill>
                <a:srgbClr val="00B050"/>
              </a:solidFill>
              <a:ln w="25400">
                <a:noFill/>
              </a:ln>
            </c:spPr>
          </c:dPt>
          <c:dPt>
            <c:idx val="4"/>
            <c:invertIfNegative val="0"/>
            <c:bubble3D val="0"/>
            <c:spPr>
              <a:solidFill>
                <a:srgbClr val="00B050"/>
              </a:solidFill>
              <a:ln w="25400">
                <a:noFill/>
              </a:ln>
            </c:spPr>
          </c:dPt>
          <c:dPt>
            <c:idx val="5"/>
            <c:invertIfNegative val="0"/>
            <c:bubble3D val="0"/>
            <c:spPr>
              <a:solidFill>
                <a:srgbClr val="FF0000"/>
              </a:solidFill>
              <a:ln w="25400">
                <a:noFill/>
              </a:ln>
            </c:spPr>
          </c:dPt>
          <c:dPt>
            <c:idx val="6"/>
            <c:invertIfNegative val="0"/>
            <c:bubble3D val="0"/>
            <c:spPr>
              <a:solidFill>
                <a:srgbClr val="00B050"/>
              </a:solidFill>
              <a:ln w="25400">
                <a:noFill/>
              </a:ln>
            </c:spPr>
          </c:dPt>
          <c:dPt>
            <c:idx val="7"/>
            <c:invertIfNegative val="0"/>
            <c:bubble3D val="0"/>
            <c:spPr>
              <a:solidFill>
                <a:srgbClr val="FF0000"/>
              </a:solidFill>
              <a:ln w="25400">
                <a:noFill/>
              </a:ln>
            </c:spPr>
          </c:dPt>
          <c:dPt>
            <c:idx val="8"/>
            <c:invertIfNegative val="0"/>
            <c:bubble3D val="0"/>
            <c:spPr>
              <a:solidFill>
                <a:srgbClr val="00B050"/>
              </a:solidFill>
              <a:ln w="25400">
                <a:noFill/>
              </a:ln>
            </c:spPr>
          </c:dPt>
          <c:dPt>
            <c:idx val="9"/>
            <c:invertIfNegative val="0"/>
            <c:bubble3D val="0"/>
            <c:spPr>
              <a:solidFill>
                <a:srgbClr val="00B050"/>
              </a:solidFill>
              <a:ln w="25400">
                <a:noFill/>
              </a:ln>
            </c:spPr>
          </c:dPt>
          <c:dPt>
            <c:idx val="10"/>
            <c:invertIfNegative val="0"/>
            <c:bubble3D val="0"/>
            <c:spPr>
              <a:solidFill>
                <a:srgbClr val="00B050"/>
              </a:solidFill>
              <a:ln w="25400">
                <a:noFill/>
              </a:ln>
            </c:spPr>
          </c:dPt>
          <c:dPt>
            <c:idx val="11"/>
            <c:invertIfNegative val="0"/>
            <c:bubble3D val="0"/>
            <c:spPr>
              <a:solidFill>
                <a:srgbClr val="FF0000"/>
              </a:solidFill>
              <a:ln w="25400">
                <a:noFill/>
              </a:ln>
            </c:spPr>
          </c:dPt>
          <c:dPt>
            <c:idx val="12"/>
            <c:invertIfNegative val="0"/>
            <c:bubble3D val="0"/>
            <c:spPr>
              <a:solidFill>
                <a:srgbClr val="FF0000"/>
              </a:solidFill>
              <a:ln w="25400">
                <a:noFill/>
              </a:ln>
            </c:spPr>
          </c:dPt>
          <c:dPt>
            <c:idx val="13"/>
            <c:invertIfNegative val="0"/>
            <c:bubble3D val="0"/>
            <c:spPr>
              <a:solidFill>
                <a:srgbClr val="00B050"/>
              </a:solidFill>
              <a:ln w="25400">
                <a:noFill/>
              </a:ln>
            </c:spPr>
          </c:dPt>
          <c:dPt>
            <c:idx val="14"/>
            <c:invertIfNegative val="0"/>
            <c:bubble3D val="0"/>
            <c:spPr>
              <a:solidFill>
                <a:srgbClr val="FF0000"/>
              </a:solidFill>
              <a:ln w="25400">
                <a:noFill/>
              </a:ln>
            </c:spPr>
          </c:dPt>
          <c:dPt>
            <c:idx val="15"/>
            <c:invertIfNegative val="0"/>
            <c:bubble3D val="0"/>
            <c:spPr>
              <a:solidFill>
                <a:srgbClr val="FF0000"/>
              </a:solidFill>
              <a:ln w="25400">
                <a:noFill/>
              </a:ln>
            </c:spPr>
          </c:dPt>
          <c:dPt>
            <c:idx val="16"/>
            <c:invertIfNegative val="0"/>
            <c:bubble3D val="0"/>
            <c:spPr>
              <a:solidFill>
                <a:srgbClr val="00B050"/>
              </a:solidFill>
              <a:ln w="25400">
                <a:noFill/>
              </a:ln>
            </c:spPr>
          </c:dPt>
          <c:dPt>
            <c:idx val="17"/>
            <c:invertIfNegative val="0"/>
            <c:bubble3D val="0"/>
            <c:spPr>
              <a:solidFill>
                <a:srgbClr val="00B050"/>
              </a:solidFill>
              <a:ln w="25400">
                <a:noFill/>
              </a:ln>
            </c:spPr>
          </c:dPt>
          <c:dPt>
            <c:idx val="18"/>
            <c:invertIfNegative val="0"/>
            <c:bubble3D val="0"/>
            <c:spPr>
              <a:solidFill>
                <a:srgbClr val="00B050"/>
              </a:solidFill>
              <a:ln w="25400">
                <a:noFill/>
              </a:ln>
            </c:spPr>
          </c:dPt>
          <c:dPt>
            <c:idx val="19"/>
            <c:invertIfNegative val="0"/>
            <c:bubble3D val="0"/>
            <c:spPr>
              <a:solidFill>
                <a:srgbClr val="FF0000"/>
              </a:solidFill>
              <a:ln w="25400">
                <a:noFill/>
              </a:ln>
            </c:spPr>
          </c:dPt>
          <c:dPt>
            <c:idx val="20"/>
            <c:invertIfNegative val="0"/>
            <c:bubble3D val="0"/>
            <c:spPr>
              <a:solidFill>
                <a:srgbClr val="FF0000"/>
              </a:solidFill>
              <a:ln w="25400">
                <a:noFill/>
              </a:ln>
            </c:spPr>
          </c:dPt>
          <c:dPt>
            <c:idx val="21"/>
            <c:invertIfNegative val="0"/>
            <c:bubble3D val="0"/>
            <c:spPr>
              <a:solidFill>
                <a:srgbClr val="00B050"/>
              </a:solidFill>
              <a:ln w="25400">
                <a:noFill/>
              </a:ln>
            </c:spPr>
          </c:dPt>
          <c:dPt>
            <c:idx val="22"/>
            <c:invertIfNegative val="0"/>
            <c:bubble3D val="0"/>
            <c:spPr>
              <a:solidFill>
                <a:srgbClr val="00B050"/>
              </a:solidFill>
              <a:ln w="25400">
                <a:noFill/>
              </a:ln>
            </c:spPr>
          </c:dPt>
          <c:cat>
            <c:numRef>
              <c:f>Sheet1!$A$2:$A$25</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Sheet1!$G$2:$G$25</c:f>
              <c:numCache>
                <c:formatCode>0%</c:formatCode>
                <c:ptCount val="24"/>
                <c:pt idx="0" formatCode="General">
                  <c:v>0</c:v>
                </c:pt>
                <c:pt idx="1">
                  <c:v>1.0000000000000009E-3</c:v>
                </c:pt>
                <c:pt idx="2">
                  <c:v>-7.000000000000001E-3</c:v>
                </c:pt>
                <c:pt idx="3">
                  <c:v>7.000000000000001E-3</c:v>
                </c:pt>
                <c:pt idx="4">
                  <c:v>1.9999999999999961E-3</c:v>
                </c:pt>
                <c:pt idx="5">
                  <c:v>-2.999999999999997E-3</c:v>
                </c:pt>
                <c:pt idx="6">
                  <c:v>2.0000000000000018E-3</c:v>
                </c:pt>
                <c:pt idx="7">
                  <c:v>-4.0000000000000036E-3</c:v>
                </c:pt>
                <c:pt idx="8">
                  <c:v>4.9999999999999992E-3</c:v>
                </c:pt>
                <c:pt idx="9">
                  <c:v>0</c:v>
                </c:pt>
                <c:pt idx="10">
                  <c:v>6.0000000000000001E-3</c:v>
                </c:pt>
                <c:pt idx="11">
                  <c:v>-2.999999999999997E-3</c:v>
                </c:pt>
                <c:pt idx="12">
                  <c:v>-3.0000000000000027E-3</c:v>
                </c:pt>
                <c:pt idx="13">
                  <c:v>7.000000000000001E-3</c:v>
                </c:pt>
                <c:pt idx="14">
                  <c:v>-2.999999999999997E-3</c:v>
                </c:pt>
                <c:pt idx="15">
                  <c:v>-1.3000000000000001E-2</c:v>
                </c:pt>
                <c:pt idx="16">
                  <c:v>2.0000000000000018E-3</c:v>
                </c:pt>
                <c:pt idx="17">
                  <c:v>1.9999999999999961E-3</c:v>
                </c:pt>
                <c:pt idx="18">
                  <c:v>1.0000000000000009E-3</c:v>
                </c:pt>
                <c:pt idx="19">
                  <c:v>-3.9999999999999983E-3</c:v>
                </c:pt>
                <c:pt idx="20">
                  <c:v>-4.000000000000001E-3</c:v>
                </c:pt>
                <c:pt idx="21">
                  <c:v>5.9999999999999967E-3</c:v>
                </c:pt>
                <c:pt idx="22">
                  <c:v>8.0000000000000019E-3</c:v>
                </c:pt>
                <c:pt idx="23">
                  <c:v>6.0000000000000001E-3</c:v>
                </c:pt>
              </c:numCache>
            </c:numRef>
          </c:val>
        </c:ser>
        <c:ser>
          <c:idx val="6"/>
          <c:order val="6"/>
          <c:tx>
            <c:strRef>
              <c:f>Sheet1!$H$1</c:f>
              <c:strCache>
                <c:ptCount val="1"/>
                <c:pt idx="0">
                  <c:v>Column5</c:v>
                </c:pt>
              </c:strCache>
            </c:strRef>
          </c:tx>
          <c:spPr>
            <a:noFill/>
          </c:spPr>
          <c:invertIfNegative val="0"/>
          <c:dLbls>
            <c:dLbl>
              <c:idx val="0"/>
              <c:delete val="1"/>
            </c:dLbl>
            <c:dLbl>
              <c:idx val="15"/>
              <c:layout>
                <c:manualLayout>
                  <c:x val="1.63199912510936E-3"/>
                  <c:y val="0.22508296747511999"/>
                </c:manualLayout>
              </c:layout>
              <c:dLblPos val="ctr"/>
              <c:showLegendKey val="0"/>
              <c:showVal val="1"/>
              <c:showCatName val="0"/>
              <c:showSerName val="0"/>
              <c:showPercent val="0"/>
              <c:showBubbleSize val="0"/>
            </c:dLbl>
            <c:txPr>
              <a:bodyPr/>
              <a:lstStyle/>
              <a:p>
                <a:pPr>
                  <a:defRPr sz="1000"/>
                </a:pPr>
                <a:endParaRPr lang="en-US"/>
              </a:p>
            </c:txPr>
            <c:dLblPos val="inBase"/>
            <c:showLegendKey val="0"/>
            <c:showVal val="1"/>
            <c:showCatName val="0"/>
            <c:showSerName val="0"/>
            <c:showPercent val="0"/>
            <c:showBubbleSize val="0"/>
            <c:showLeaderLines val="0"/>
          </c:dLbls>
          <c:cat>
            <c:numRef>
              <c:f>Sheet1!$A$2:$A$25</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Sheet1!$H$2:$H$25</c:f>
              <c:numCache>
                <c:formatCode>0%</c:formatCode>
                <c:ptCount val="24"/>
                <c:pt idx="0" formatCode="General">
                  <c:v>0</c:v>
                </c:pt>
                <c:pt idx="1">
                  <c:v>1.0000000000000009E-2</c:v>
                </c:pt>
                <c:pt idx="2">
                  <c:v>-7.0000000000000007E-2</c:v>
                </c:pt>
                <c:pt idx="3">
                  <c:v>7.0000000000000007E-2</c:v>
                </c:pt>
                <c:pt idx="4">
                  <c:v>1.9999999999999962E-2</c:v>
                </c:pt>
                <c:pt idx="5">
                  <c:v>-2.9999999999999971E-2</c:v>
                </c:pt>
                <c:pt idx="6">
                  <c:v>2.0000000000000018E-2</c:v>
                </c:pt>
                <c:pt idx="7">
                  <c:v>-4.0000000000000036E-2</c:v>
                </c:pt>
                <c:pt idx="8">
                  <c:v>4.9999999999999989E-2</c:v>
                </c:pt>
                <c:pt idx="9">
                  <c:v>0</c:v>
                </c:pt>
                <c:pt idx="10">
                  <c:v>0.06</c:v>
                </c:pt>
                <c:pt idx="11">
                  <c:v>-2.9999999999999971E-2</c:v>
                </c:pt>
                <c:pt idx="12">
                  <c:v>-3.0000000000000027E-2</c:v>
                </c:pt>
                <c:pt idx="13">
                  <c:v>7.0000000000000007E-2</c:v>
                </c:pt>
                <c:pt idx="14">
                  <c:v>-2.9999999999999971E-2</c:v>
                </c:pt>
                <c:pt idx="15">
                  <c:v>-0.13</c:v>
                </c:pt>
                <c:pt idx="16">
                  <c:v>2.0000000000000018E-2</c:v>
                </c:pt>
                <c:pt idx="17">
                  <c:v>1.9999999999999962E-2</c:v>
                </c:pt>
                <c:pt idx="18">
                  <c:v>1.0000000000000009E-2</c:v>
                </c:pt>
                <c:pt idx="19">
                  <c:v>-3.999999999999998E-2</c:v>
                </c:pt>
                <c:pt idx="20">
                  <c:v>-4.0000000000000008E-2</c:v>
                </c:pt>
                <c:pt idx="21">
                  <c:v>5.999999999999997E-2</c:v>
                </c:pt>
                <c:pt idx="22">
                  <c:v>8.0000000000000016E-2</c:v>
                </c:pt>
                <c:pt idx="23">
                  <c:v>0.06</c:v>
                </c:pt>
              </c:numCache>
            </c:numRef>
          </c:val>
        </c:ser>
        <c:dLbls>
          <c:showLegendKey val="0"/>
          <c:showVal val="0"/>
          <c:showCatName val="0"/>
          <c:showSerName val="0"/>
          <c:showPercent val="0"/>
          <c:showBubbleSize val="0"/>
        </c:dLbls>
        <c:gapWidth val="150"/>
        <c:overlap val="100"/>
        <c:axId val="167117184"/>
        <c:axId val="167037568"/>
      </c:barChart>
      <c:catAx>
        <c:axId val="167034240"/>
        <c:scaling>
          <c:orientation val="minMax"/>
        </c:scaling>
        <c:delete val="0"/>
        <c:axPos val="b"/>
        <c:numFmt formatCode="General" sourceLinked="1"/>
        <c:majorTickMark val="none"/>
        <c:minorTickMark val="none"/>
        <c:tickLblPos val="nextTo"/>
        <c:spPr>
          <a:ln>
            <a:noFill/>
          </a:ln>
        </c:spPr>
        <c:txPr>
          <a:bodyPr/>
          <a:lstStyle/>
          <a:p>
            <a:pPr>
              <a:defRPr sz="1000"/>
            </a:pPr>
            <a:endParaRPr lang="en-US"/>
          </a:p>
        </c:txPr>
        <c:crossAx val="167036032"/>
        <c:crosses val="autoZero"/>
        <c:auto val="1"/>
        <c:lblAlgn val="ctr"/>
        <c:lblOffset val="100"/>
        <c:noMultiLvlLbl val="0"/>
      </c:catAx>
      <c:valAx>
        <c:axId val="167036032"/>
        <c:scaling>
          <c:orientation val="minMax"/>
          <c:max val="1"/>
          <c:min val="-0.65"/>
        </c:scaling>
        <c:delete val="0"/>
        <c:axPos val="l"/>
        <c:numFmt formatCode="0%" sourceLinked="1"/>
        <c:majorTickMark val="none"/>
        <c:minorTickMark val="none"/>
        <c:tickLblPos val="nextTo"/>
        <c:spPr>
          <a:noFill/>
          <a:ln>
            <a:noFill/>
          </a:ln>
        </c:spPr>
        <c:txPr>
          <a:bodyPr/>
          <a:lstStyle/>
          <a:p>
            <a:pPr>
              <a:defRPr sz="800">
                <a:solidFill>
                  <a:schemeClr val="bg1"/>
                </a:solidFill>
              </a:defRPr>
            </a:pPr>
            <a:endParaRPr lang="en-US"/>
          </a:p>
        </c:txPr>
        <c:crossAx val="167034240"/>
        <c:crosses val="autoZero"/>
        <c:crossBetween val="between"/>
        <c:majorUnit val="0.05"/>
      </c:valAx>
      <c:valAx>
        <c:axId val="167037568"/>
        <c:scaling>
          <c:orientation val="minMax"/>
          <c:max val="0.1"/>
          <c:min val="-0.03"/>
        </c:scaling>
        <c:delete val="0"/>
        <c:axPos val="r"/>
        <c:majorGridlines>
          <c:spPr>
            <a:ln>
              <a:noFill/>
            </a:ln>
          </c:spPr>
        </c:majorGridlines>
        <c:numFmt formatCode="General" sourceLinked="1"/>
        <c:majorTickMark val="none"/>
        <c:minorTickMark val="none"/>
        <c:tickLblPos val="nextTo"/>
        <c:spPr>
          <a:ln>
            <a:noFill/>
          </a:ln>
        </c:spPr>
        <c:txPr>
          <a:bodyPr/>
          <a:lstStyle/>
          <a:p>
            <a:pPr>
              <a:defRPr sz="800">
                <a:solidFill>
                  <a:schemeClr val="bg1"/>
                </a:solidFill>
              </a:defRPr>
            </a:pPr>
            <a:endParaRPr lang="en-US"/>
          </a:p>
        </c:txPr>
        <c:crossAx val="167117184"/>
        <c:crosses val="max"/>
        <c:crossBetween val="between"/>
      </c:valAx>
      <c:catAx>
        <c:axId val="167117184"/>
        <c:scaling>
          <c:orientation val="minMax"/>
        </c:scaling>
        <c:delete val="0"/>
        <c:axPos val="b"/>
        <c:numFmt formatCode="General" sourceLinked="1"/>
        <c:majorTickMark val="none"/>
        <c:minorTickMark val="none"/>
        <c:tickLblPos val="none"/>
        <c:crossAx val="167037568"/>
        <c:crosses val="autoZero"/>
        <c:auto val="1"/>
        <c:lblAlgn val="ctr"/>
        <c:lblOffset val="100"/>
        <c:noMultiLvlLbl val="0"/>
      </c:catAx>
      <c:spPr>
        <a:noFill/>
        <a:ln w="25400">
          <a:noFill/>
        </a:ln>
      </c:spPr>
    </c:plotArea>
    <c:legend>
      <c:legendPos val="t"/>
      <c:legendEntry>
        <c:idx val="5"/>
        <c:delete val="1"/>
      </c:legendEntry>
      <c:legendEntry>
        <c:idx val="6"/>
        <c:delete val="1"/>
      </c:legendEntry>
      <c:layout>
        <c:manualLayout>
          <c:xMode val="edge"/>
          <c:yMode val="edge"/>
          <c:x val="6.5085301837270307E-2"/>
          <c:y val="1.5523932729624801E-2"/>
          <c:w val="0.86844050743657097"/>
          <c:h val="4.9924112008638E-2"/>
        </c:manualLayout>
      </c:layout>
      <c:overlay val="0"/>
      <c:spPr>
        <a:ln>
          <a:solidFill>
            <a:schemeClr val="tx1">
              <a:lumMod val="50000"/>
              <a:lumOff val="50000"/>
            </a:schemeClr>
          </a:solidFill>
        </a:ln>
      </c:spPr>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Respondent</c:v>
                </c:pt>
              </c:strCache>
            </c:strRef>
          </c:tx>
          <c:dLbls>
            <c:txPr>
              <a:bodyPr/>
              <a:lstStyle/>
              <a:p>
                <a:pPr>
                  <a:defRPr sz="1600">
                    <a:solidFill>
                      <a:schemeClr val="tx1"/>
                    </a:solidFill>
                  </a:defRPr>
                </a:pPr>
                <a:endParaRPr lang="en-US"/>
              </a:p>
            </c:txPr>
            <c:dLblPos val="b"/>
            <c:showLegendKey val="0"/>
            <c:showVal val="1"/>
            <c:showCatName val="0"/>
            <c:showSerName val="0"/>
            <c:showPercent val="0"/>
            <c:showBubbleSize val="0"/>
            <c:showLeaderLines val="0"/>
          </c:dLbls>
          <c:cat>
            <c:numRef>
              <c:f>Sheet1!$A$2:$A$25</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Sheet1!$B$2:$B$25</c:f>
              <c:numCache>
                <c:formatCode>0%</c:formatCode>
                <c:ptCount val="24"/>
                <c:pt idx="0">
                  <c:v>0.32</c:v>
                </c:pt>
                <c:pt idx="1">
                  <c:v>0.31</c:v>
                </c:pt>
                <c:pt idx="2">
                  <c:v>0.32</c:v>
                </c:pt>
                <c:pt idx="3">
                  <c:v>0.28999999999999998</c:v>
                </c:pt>
                <c:pt idx="4">
                  <c:v>0.33</c:v>
                </c:pt>
                <c:pt idx="5">
                  <c:v>0.42</c:v>
                </c:pt>
                <c:pt idx="6">
                  <c:v>0.45</c:v>
                </c:pt>
                <c:pt idx="7">
                  <c:v>0.51</c:v>
                </c:pt>
                <c:pt idx="8">
                  <c:v>0.39</c:v>
                </c:pt>
                <c:pt idx="9">
                  <c:v>0.32</c:v>
                </c:pt>
                <c:pt idx="10">
                  <c:v>0.37</c:v>
                </c:pt>
              </c:numCache>
            </c:numRef>
          </c:val>
          <c:smooth val="0"/>
        </c:ser>
        <c:ser>
          <c:idx val="1"/>
          <c:order val="1"/>
          <c:tx>
            <c:strRef>
              <c:f>Sheet1!$C$1</c:f>
              <c:strCache>
                <c:ptCount val="1"/>
                <c:pt idx="0">
                  <c:v>Respondent and/or Spouse</c:v>
                </c:pt>
              </c:strCache>
            </c:strRef>
          </c:tx>
          <c:dLbls>
            <c:txPr>
              <a:bodyPr/>
              <a:lstStyle/>
              <a:p>
                <a:pPr>
                  <a:defRPr sz="1600"/>
                </a:pPr>
                <a:endParaRPr lang="en-US"/>
              </a:p>
            </c:txPr>
            <c:dLblPos val="t"/>
            <c:showLegendKey val="0"/>
            <c:showVal val="1"/>
            <c:showCatName val="0"/>
            <c:showSerName val="0"/>
            <c:showPercent val="0"/>
            <c:showBubbleSize val="0"/>
            <c:showLeaderLines val="0"/>
          </c:dLbls>
          <c:cat>
            <c:numRef>
              <c:f>Sheet1!$A$2:$A$25</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Sheet1!$C$2:$C$25</c:f>
              <c:numCache>
                <c:formatCode>General</c:formatCode>
                <c:ptCount val="24"/>
                <c:pt idx="6" formatCode="0%">
                  <c:v>0.48</c:v>
                </c:pt>
                <c:pt idx="7" formatCode="0%">
                  <c:v>0.53</c:v>
                </c:pt>
                <c:pt idx="8" formatCode="0%">
                  <c:v>0.44</c:v>
                </c:pt>
                <c:pt idx="9" formatCode="0%">
                  <c:v>0.38</c:v>
                </c:pt>
                <c:pt idx="10" formatCode="0%">
                  <c:v>0.43</c:v>
                </c:pt>
                <c:pt idx="11" formatCode="0%">
                  <c:v>0.42</c:v>
                </c:pt>
                <c:pt idx="12" formatCode="0%">
                  <c:v>0.42</c:v>
                </c:pt>
                <c:pt idx="13" formatCode="0%">
                  <c:v>0.42</c:v>
                </c:pt>
                <c:pt idx="14" formatCode="0%">
                  <c:v>0.43</c:v>
                </c:pt>
                <c:pt idx="15" formatCode="0%">
                  <c:v>0.47</c:v>
                </c:pt>
                <c:pt idx="16" formatCode="0%">
                  <c:v>0.44</c:v>
                </c:pt>
                <c:pt idx="17" formatCode="0%">
                  <c:v>0.46</c:v>
                </c:pt>
                <c:pt idx="18" formatCode="0%">
                  <c:v>0.42</c:v>
                </c:pt>
                <c:pt idx="19" formatCode="0%">
                  <c:v>0.42</c:v>
                </c:pt>
                <c:pt idx="20" formatCode="0%">
                  <c:v>0.46</c:v>
                </c:pt>
                <c:pt idx="21" formatCode="0%">
                  <c:v>0.44</c:v>
                </c:pt>
                <c:pt idx="22" formatCode="0%">
                  <c:v>0.48</c:v>
                </c:pt>
                <c:pt idx="23" formatCode="0%">
                  <c:v>0.48</c:v>
                </c:pt>
              </c:numCache>
            </c:numRef>
          </c:val>
          <c:smooth val="0"/>
        </c:ser>
        <c:dLbls>
          <c:showLegendKey val="0"/>
          <c:showVal val="0"/>
          <c:showCatName val="0"/>
          <c:showSerName val="0"/>
          <c:showPercent val="0"/>
          <c:showBubbleSize val="0"/>
        </c:dLbls>
        <c:marker val="1"/>
        <c:smooth val="0"/>
        <c:axId val="167312384"/>
        <c:axId val="167645952"/>
      </c:lineChart>
      <c:catAx>
        <c:axId val="167312384"/>
        <c:scaling>
          <c:orientation val="minMax"/>
        </c:scaling>
        <c:delete val="0"/>
        <c:axPos val="b"/>
        <c:numFmt formatCode="General" sourceLinked="1"/>
        <c:majorTickMark val="none"/>
        <c:minorTickMark val="none"/>
        <c:tickLblPos val="nextTo"/>
        <c:txPr>
          <a:bodyPr rot="0"/>
          <a:lstStyle/>
          <a:p>
            <a:pPr>
              <a:defRPr sz="1200"/>
            </a:pPr>
            <a:endParaRPr lang="en-US"/>
          </a:p>
        </c:txPr>
        <c:crossAx val="167645952"/>
        <c:crosses val="autoZero"/>
        <c:auto val="1"/>
        <c:lblAlgn val="ctr"/>
        <c:lblOffset val="100"/>
        <c:noMultiLvlLbl val="0"/>
      </c:catAx>
      <c:valAx>
        <c:axId val="167645952"/>
        <c:scaling>
          <c:orientation val="minMax"/>
        </c:scaling>
        <c:delete val="1"/>
        <c:axPos val="l"/>
        <c:numFmt formatCode="0%" sourceLinked="1"/>
        <c:majorTickMark val="out"/>
        <c:minorTickMark val="none"/>
        <c:tickLblPos val="nextTo"/>
        <c:crossAx val="167312384"/>
        <c:crosses val="autoZero"/>
        <c:crossBetween val="between"/>
      </c:valAx>
    </c:plotArea>
    <c:legend>
      <c:legendPos val="t"/>
      <c:layout/>
      <c:overlay val="0"/>
      <c:spPr>
        <a:solidFill>
          <a:schemeClr val="bg1"/>
        </a:solidFill>
        <a:ln>
          <a:solidFill>
            <a:schemeClr val="tx1">
              <a:lumMod val="50000"/>
              <a:lumOff val="50000"/>
            </a:schemeClr>
          </a:solidFill>
        </a:ln>
      </c:spPr>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7343406398524497E-3"/>
          <c:y val="0.162011057345231"/>
          <c:w val="0.98267318411041304"/>
          <c:h val="0.62536182334416901"/>
        </c:manualLayout>
      </c:layout>
      <c:barChart>
        <c:barDir val="col"/>
        <c:grouping val="clustered"/>
        <c:varyColors val="0"/>
        <c:ser>
          <c:idx val="0"/>
          <c:order val="0"/>
          <c:tx>
            <c:strRef>
              <c:f>Sheet1!$B$1</c:f>
              <c:strCache>
                <c:ptCount val="1"/>
                <c:pt idx="0">
                  <c:v>2005</c:v>
                </c:pt>
              </c:strCache>
            </c:strRef>
          </c:tx>
          <c:spPr>
            <a:solidFill>
              <a:schemeClr val="accent1">
                <a:lumMod val="50000"/>
              </a:schemeClr>
            </a:solidFill>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Sheet1!$A$2:$A$7</c:f>
              <c:strCache>
                <c:ptCount val="6"/>
                <c:pt idx="0">
                  <c:v>Under $250,000</c:v>
                </c:pt>
                <c:pt idx="1">
                  <c:v>$250,000 to $499,999</c:v>
                </c:pt>
                <c:pt idx="2">
                  <c:v>$500,000 to $999,999</c:v>
                </c:pt>
                <c:pt idx="3">
                  <c:v>$1,000,000 to $1,499,999</c:v>
                </c:pt>
                <c:pt idx="4">
                  <c:v>$1,500,000 or more</c:v>
                </c:pt>
                <c:pt idx="5">
                  <c:v>Don't know / Don’t remember</c:v>
                </c:pt>
              </c:strCache>
            </c:strRef>
          </c:cat>
          <c:val>
            <c:numRef>
              <c:f>Sheet1!$B$2:$B$7</c:f>
              <c:numCache>
                <c:formatCode>0%</c:formatCode>
                <c:ptCount val="6"/>
                <c:pt idx="0">
                  <c:v>0.32</c:v>
                </c:pt>
                <c:pt idx="1">
                  <c:v>0.21</c:v>
                </c:pt>
                <c:pt idx="2">
                  <c:v>0.18</c:v>
                </c:pt>
                <c:pt idx="3">
                  <c:v>0.08</c:v>
                </c:pt>
                <c:pt idx="4">
                  <c:v>7.0000000000000007E-2</c:v>
                </c:pt>
                <c:pt idx="5">
                  <c:v>0.1</c:v>
                </c:pt>
              </c:numCache>
            </c:numRef>
          </c:val>
        </c:ser>
        <c:ser>
          <c:idx val="1"/>
          <c:order val="1"/>
          <c:tx>
            <c:strRef>
              <c:f>Sheet1!$C$1</c:f>
              <c:strCache>
                <c:ptCount val="1"/>
                <c:pt idx="0">
                  <c:v>2013</c:v>
                </c:pt>
              </c:strCache>
            </c:strRef>
          </c:tx>
          <c:spPr>
            <a:solidFill>
              <a:schemeClr val="accent1">
                <a:lumMod val="75000"/>
              </a:schemeClr>
            </a:solidFill>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Sheet1!$A$2:$A$7</c:f>
              <c:strCache>
                <c:ptCount val="6"/>
                <c:pt idx="0">
                  <c:v>Under $250,000</c:v>
                </c:pt>
                <c:pt idx="1">
                  <c:v>$250,000 to $499,999</c:v>
                </c:pt>
                <c:pt idx="2">
                  <c:v>$500,000 to $999,999</c:v>
                </c:pt>
                <c:pt idx="3">
                  <c:v>$1,000,000 to $1,499,999</c:v>
                </c:pt>
                <c:pt idx="4">
                  <c:v>$1,500,000 or more</c:v>
                </c:pt>
                <c:pt idx="5">
                  <c:v>Don't know / Don’t remember</c:v>
                </c:pt>
              </c:strCache>
            </c:strRef>
          </c:cat>
          <c:val>
            <c:numRef>
              <c:f>Sheet1!$C$2:$C$7</c:f>
              <c:numCache>
                <c:formatCode>0%</c:formatCode>
                <c:ptCount val="6"/>
                <c:pt idx="0">
                  <c:v>0.28999999999999998</c:v>
                </c:pt>
                <c:pt idx="1">
                  <c:v>0.21</c:v>
                </c:pt>
                <c:pt idx="2">
                  <c:v>0.22</c:v>
                </c:pt>
                <c:pt idx="3">
                  <c:v>0.08</c:v>
                </c:pt>
                <c:pt idx="4">
                  <c:v>0.1</c:v>
                </c:pt>
                <c:pt idx="5">
                  <c:v>0.08</c:v>
                </c:pt>
              </c:numCache>
            </c:numRef>
          </c:val>
        </c:ser>
        <c:ser>
          <c:idx val="2"/>
          <c:order val="2"/>
          <c:tx>
            <c:strRef>
              <c:f>Sheet1!$D$1</c:f>
              <c:strCache>
                <c:ptCount val="1"/>
                <c:pt idx="0">
                  <c:v>2014</c:v>
                </c:pt>
              </c:strCache>
            </c:strRef>
          </c:tx>
          <c:spPr>
            <a:solidFill>
              <a:schemeClr val="accent1">
                <a:lumMod val="60000"/>
                <a:lumOff val="40000"/>
              </a:schemeClr>
            </a:solidFill>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Sheet1!$A$2:$A$7</c:f>
              <c:strCache>
                <c:ptCount val="6"/>
                <c:pt idx="0">
                  <c:v>Under $250,000</c:v>
                </c:pt>
                <c:pt idx="1">
                  <c:v>$250,000 to $499,999</c:v>
                </c:pt>
                <c:pt idx="2">
                  <c:v>$500,000 to $999,999</c:v>
                </c:pt>
                <c:pt idx="3">
                  <c:v>$1,000,000 to $1,499,999</c:v>
                </c:pt>
                <c:pt idx="4">
                  <c:v>$1,500,000 or more</c:v>
                </c:pt>
                <c:pt idx="5">
                  <c:v>Don't know / Don’t remember</c:v>
                </c:pt>
              </c:strCache>
            </c:strRef>
          </c:cat>
          <c:val>
            <c:numRef>
              <c:f>Sheet1!$D$2:$D$7</c:f>
              <c:numCache>
                <c:formatCode>0%</c:formatCode>
                <c:ptCount val="6"/>
                <c:pt idx="0">
                  <c:v>0.28000000000000003</c:v>
                </c:pt>
                <c:pt idx="1">
                  <c:v>0.18</c:v>
                </c:pt>
                <c:pt idx="2">
                  <c:v>0.21</c:v>
                </c:pt>
                <c:pt idx="3">
                  <c:v>0.1</c:v>
                </c:pt>
                <c:pt idx="4">
                  <c:v>0.11</c:v>
                </c:pt>
                <c:pt idx="5">
                  <c:v>0.08</c:v>
                </c:pt>
              </c:numCache>
            </c:numRef>
          </c:val>
        </c:ser>
        <c:ser>
          <c:idx val="3"/>
          <c:order val="3"/>
          <c:tx>
            <c:strRef>
              <c:f>Sheet1!$E$1</c:f>
              <c:strCache>
                <c:ptCount val="1"/>
                <c:pt idx="0">
                  <c:v>2015</c:v>
                </c:pt>
              </c:strCache>
            </c:strRef>
          </c:tx>
          <c:spPr>
            <a:solidFill>
              <a:schemeClr val="accent1">
                <a:lumMod val="40000"/>
                <a:lumOff val="60000"/>
              </a:schemeClr>
            </a:solidFill>
            <a:ln>
              <a:noFill/>
            </a:ln>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Sheet1!$A$2:$A$7</c:f>
              <c:strCache>
                <c:ptCount val="6"/>
                <c:pt idx="0">
                  <c:v>Under $250,000</c:v>
                </c:pt>
                <c:pt idx="1">
                  <c:v>$250,000 to $499,999</c:v>
                </c:pt>
                <c:pt idx="2">
                  <c:v>$500,000 to $999,999</c:v>
                </c:pt>
                <c:pt idx="3">
                  <c:v>$1,000,000 to $1,499,999</c:v>
                </c:pt>
                <c:pt idx="4">
                  <c:v>$1,500,000 or more</c:v>
                </c:pt>
                <c:pt idx="5">
                  <c:v>Don't know / Don’t remember</c:v>
                </c:pt>
              </c:strCache>
            </c:strRef>
          </c:cat>
          <c:val>
            <c:numRef>
              <c:f>Sheet1!$E$2:$E$7</c:f>
              <c:numCache>
                <c:formatCode>0%</c:formatCode>
                <c:ptCount val="6"/>
                <c:pt idx="0">
                  <c:v>0.25</c:v>
                </c:pt>
                <c:pt idx="1">
                  <c:v>0.19</c:v>
                </c:pt>
                <c:pt idx="2">
                  <c:v>0.25</c:v>
                </c:pt>
                <c:pt idx="3">
                  <c:v>0.1</c:v>
                </c:pt>
                <c:pt idx="4">
                  <c:v>0.11</c:v>
                </c:pt>
                <c:pt idx="5">
                  <c:v>0.08</c:v>
                </c:pt>
              </c:numCache>
            </c:numRef>
          </c:val>
        </c:ser>
        <c:ser>
          <c:idx val="4"/>
          <c:order val="4"/>
          <c:tx>
            <c:strRef>
              <c:f>Sheet1!$F$1</c:f>
              <c:strCache>
                <c:ptCount val="1"/>
                <c:pt idx="0">
                  <c:v>2016</c:v>
                </c:pt>
              </c:strCache>
            </c:strRef>
          </c:tx>
          <c:spPr>
            <a:solidFill>
              <a:schemeClr val="bg1">
                <a:lumMod val="65000"/>
              </a:schemeClr>
            </a:solidFill>
            <a:ln>
              <a:solidFill>
                <a:srgbClr val="FF0000"/>
              </a:solidFill>
            </a:ln>
          </c:spPr>
          <c:invertIfNegative val="0"/>
          <c:dLbls>
            <c:txPr>
              <a:bodyPr/>
              <a:lstStyle/>
              <a:p>
                <a:pPr>
                  <a:defRPr sz="1200"/>
                </a:pPr>
                <a:endParaRPr lang="en-US"/>
              </a:p>
            </c:txPr>
            <c:dLblPos val="outEnd"/>
            <c:showLegendKey val="0"/>
            <c:showVal val="1"/>
            <c:showCatName val="0"/>
            <c:showSerName val="0"/>
            <c:showPercent val="0"/>
            <c:showBubbleSize val="0"/>
            <c:showLeaderLines val="0"/>
          </c:dLbls>
          <c:cat>
            <c:strRef>
              <c:f>Sheet1!$A$2:$A$7</c:f>
              <c:strCache>
                <c:ptCount val="6"/>
                <c:pt idx="0">
                  <c:v>Under $250,000</c:v>
                </c:pt>
                <c:pt idx="1">
                  <c:v>$250,000 to $499,999</c:v>
                </c:pt>
                <c:pt idx="2">
                  <c:v>$500,000 to $999,999</c:v>
                </c:pt>
                <c:pt idx="3">
                  <c:v>$1,000,000 to $1,499,999</c:v>
                </c:pt>
                <c:pt idx="4">
                  <c:v>$1,500,000 or more</c:v>
                </c:pt>
                <c:pt idx="5">
                  <c:v>Don't know / Don’t remember</c:v>
                </c:pt>
              </c:strCache>
            </c:strRef>
          </c:cat>
          <c:val>
            <c:numRef>
              <c:f>Sheet1!$F$2:$F$7</c:f>
              <c:numCache>
                <c:formatCode>0%</c:formatCode>
                <c:ptCount val="6"/>
                <c:pt idx="0">
                  <c:v>0.26</c:v>
                </c:pt>
                <c:pt idx="1">
                  <c:v>0.17</c:v>
                </c:pt>
                <c:pt idx="2">
                  <c:v>0.22</c:v>
                </c:pt>
                <c:pt idx="3">
                  <c:v>0.11</c:v>
                </c:pt>
                <c:pt idx="4">
                  <c:v>0.13</c:v>
                </c:pt>
                <c:pt idx="5">
                  <c:v>0.08</c:v>
                </c:pt>
              </c:numCache>
            </c:numRef>
          </c:val>
        </c:ser>
        <c:dLbls>
          <c:showLegendKey val="0"/>
          <c:showVal val="0"/>
          <c:showCatName val="0"/>
          <c:showSerName val="0"/>
          <c:showPercent val="0"/>
          <c:showBubbleSize val="0"/>
        </c:dLbls>
        <c:gapWidth val="50"/>
        <c:axId val="168320000"/>
        <c:axId val="168329984"/>
      </c:barChart>
      <c:catAx>
        <c:axId val="168320000"/>
        <c:scaling>
          <c:orientation val="minMax"/>
        </c:scaling>
        <c:delete val="0"/>
        <c:axPos val="b"/>
        <c:numFmt formatCode="General" sourceLinked="1"/>
        <c:majorTickMark val="none"/>
        <c:minorTickMark val="none"/>
        <c:tickLblPos val="nextTo"/>
        <c:txPr>
          <a:bodyPr/>
          <a:lstStyle/>
          <a:p>
            <a:pPr>
              <a:defRPr sz="1600"/>
            </a:pPr>
            <a:endParaRPr lang="en-US"/>
          </a:p>
        </c:txPr>
        <c:crossAx val="168329984"/>
        <c:crosses val="autoZero"/>
        <c:auto val="1"/>
        <c:lblAlgn val="ctr"/>
        <c:lblOffset val="100"/>
        <c:noMultiLvlLbl val="0"/>
      </c:catAx>
      <c:valAx>
        <c:axId val="168329984"/>
        <c:scaling>
          <c:orientation val="minMax"/>
        </c:scaling>
        <c:delete val="1"/>
        <c:axPos val="l"/>
        <c:numFmt formatCode="0%" sourceLinked="1"/>
        <c:majorTickMark val="out"/>
        <c:minorTickMark val="none"/>
        <c:tickLblPos val="nextTo"/>
        <c:crossAx val="168320000"/>
        <c:crosses val="autoZero"/>
        <c:crossBetween val="between"/>
      </c:valAx>
    </c:plotArea>
    <c:legend>
      <c:legendPos val="t"/>
      <c:layout>
        <c:manualLayout>
          <c:xMode val="edge"/>
          <c:yMode val="edge"/>
          <c:x val="0.27822479960275237"/>
          <c:y val="0.10453879306338323"/>
          <c:w val="0.45060367454068201"/>
          <c:h val="7.6684502914011105E-2"/>
        </c:manualLayout>
      </c:layout>
      <c:overlay val="0"/>
      <c:spPr>
        <a:solidFill>
          <a:schemeClr val="bg1"/>
        </a:solidFill>
        <a:ln>
          <a:solidFill>
            <a:schemeClr val="tx1">
              <a:lumMod val="50000"/>
              <a:lumOff val="50000"/>
            </a:schemeClr>
          </a:solidFill>
        </a:ln>
      </c:spPr>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848836720135697"/>
          <c:y val="4.16777355721848E-2"/>
          <c:w val="0.49366181765051498"/>
          <c:h val="0.93125000000000002"/>
        </c:manualLayout>
      </c:layout>
      <c:barChart>
        <c:barDir val="bar"/>
        <c:grouping val="clustered"/>
        <c:varyColors val="0"/>
        <c:ser>
          <c:idx val="0"/>
          <c:order val="0"/>
          <c:tx>
            <c:strRef>
              <c:f>Sheet1!$B$1</c:f>
              <c:strCache>
                <c:ptCount val="1"/>
                <c:pt idx="0">
                  <c:v>2016 Workers</c:v>
                </c:pt>
              </c:strCache>
            </c:strRef>
          </c:tx>
          <c:spPr>
            <a:solidFill>
              <a:schemeClr val="accent1">
                <a:lumMod val="75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Sheet1!$A$2:$A$7</c:f>
              <c:strCache>
                <c:ptCount val="6"/>
                <c:pt idx="0">
                  <c:v>Thought about how you would occupy your time in retirement</c:v>
                </c:pt>
                <c:pt idx="1">
                  <c:v>Estimated how much income you would need each month in retirement</c:v>
                </c:pt>
                <c:pt idx="2">
                  <c:v>Estimated the amount of your Social Security benefit at your planned retirement age</c:v>
                </c:pt>
                <c:pt idx="3">
                  <c:v>Talked with a professional financial advisor about retirement planning</c:v>
                </c:pt>
                <c:pt idx="4">
                  <c:v>Calculated how much money you would likely need to cover health expenses in retirement</c:v>
                </c:pt>
                <c:pt idx="5">
                  <c:v>Prepared a formal, written financial plan for retirement</c:v>
                </c:pt>
              </c:strCache>
            </c:strRef>
          </c:cat>
          <c:val>
            <c:numRef>
              <c:f>Sheet1!$B$2:$B$7</c:f>
              <c:numCache>
                <c:formatCode>0%</c:formatCode>
                <c:ptCount val="6"/>
                <c:pt idx="0">
                  <c:v>0.67</c:v>
                </c:pt>
                <c:pt idx="1">
                  <c:v>0.49</c:v>
                </c:pt>
                <c:pt idx="2">
                  <c:v>0.4</c:v>
                </c:pt>
                <c:pt idx="3">
                  <c:v>0.36</c:v>
                </c:pt>
                <c:pt idx="4">
                  <c:v>0.27</c:v>
                </c:pt>
                <c:pt idx="5">
                  <c:v>0.17</c:v>
                </c:pt>
              </c:numCache>
            </c:numRef>
          </c:val>
        </c:ser>
        <c:ser>
          <c:idx val="1"/>
          <c:order val="1"/>
          <c:tx>
            <c:strRef>
              <c:f>Sheet1!$C$1</c:f>
              <c:strCache>
                <c:ptCount val="1"/>
                <c:pt idx="0">
                  <c:v>2015 Workers</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Sheet1!$A$2:$A$7</c:f>
              <c:strCache>
                <c:ptCount val="6"/>
                <c:pt idx="0">
                  <c:v>Thought about how you would occupy your time in retirement</c:v>
                </c:pt>
                <c:pt idx="1">
                  <c:v>Estimated how much income you would need each month in retirement</c:v>
                </c:pt>
                <c:pt idx="2">
                  <c:v>Estimated the amount of your Social Security benefit at your planned retirement age</c:v>
                </c:pt>
                <c:pt idx="3">
                  <c:v>Talked with a professional financial advisor about retirement planning</c:v>
                </c:pt>
                <c:pt idx="4">
                  <c:v>Calculated how much money you would likely need to cover health expenses in retirement</c:v>
                </c:pt>
                <c:pt idx="5">
                  <c:v>Prepared a formal, written financial plan for retirement</c:v>
                </c:pt>
              </c:strCache>
            </c:strRef>
          </c:cat>
          <c:val>
            <c:numRef>
              <c:f>Sheet1!$C$2:$C$7</c:f>
              <c:numCache>
                <c:formatCode>0%</c:formatCode>
                <c:ptCount val="6"/>
                <c:pt idx="0">
                  <c:v>0.63</c:v>
                </c:pt>
                <c:pt idx="1">
                  <c:v>0.45</c:v>
                </c:pt>
                <c:pt idx="2">
                  <c:v>0.4</c:v>
                </c:pt>
                <c:pt idx="3">
                  <c:v>0.35</c:v>
                </c:pt>
                <c:pt idx="4">
                  <c:v>0.25</c:v>
                </c:pt>
                <c:pt idx="5">
                  <c:v>0.16</c:v>
                </c:pt>
              </c:numCache>
            </c:numRef>
          </c:val>
        </c:ser>
        <c:dLbls>
          <c:showLegendKey val="0"/>
          <c:showVal val="0"/>
          <c:showCatName val="0"/>
          <c:showSerName val="0"/>
          <c:showPercent val="0"/>
          <c:showBubbleSize val="0"/>
        </c:dLbls>
        <c:gapWidth val="50"/>
        <c:axId val="168092416"/>
        <c:axId val="168093952"/>
      </c:barChart>
      <c:catAx>
        <c:axId val="168092416"/>
        <c:scaling>
          <c:orientation val="maxMin"/>
        </c:scaling>
        <c:delete val="0"/>
        <c:axPos val="l"/>
        <c:numFmt formatCode="0%" sourceLinked="1"/>
        <c:majorTickMark val="none"/>
        <c:minorTickMark val="none"/>
        <c:tickLblPos val="nextTo"/>
        <c:txPr>
          <a:bodyPr/>
          <a:lstStyle/>
          <a:p>
            <a:pPr algn="r">
              <a:defRPr sz="1400"/>
            </a:pPr>
            <a:endParaRPr lang="en-US"/>
          </a:p>
        </c:txPr>
        <c:crossAx val="168093952"/>
        <c:crosses val="autoZero"/>
        <c:auto val="1"/>
        <c:lblAlgn val="ctr"/>
        <c:lblOffset val="100"/>
        <c:noMultiLvlLbl val="0"/>
      </c:catAx>
      <c:valAx>
        <c:axId val="168093952"/>
        <c:scaling>
          <c:orientation val="minMax"/>
        </c:scaling>
        <c:delete val="1"/>
        <c:axPos val="t"/>
        <c:numFmt formatCode="0%" sourceLinked="1"/>
        <c:majorTickMark val="out"/>
        <c:minorTickMark val="none"/>
        <c:tickLblPos val="nextTo"/>
        <c:crossAx val="168092416"/>
        <c:crosses val="autoZero"/>
        <c:crossBetween val="between"/>
      </c:valAx>
    </c:plotArea>
    <c:legend>
      <c:legendPos val="r"/>
      <c:layout>
        <c:manualLayout>
          <c:xMode val="edge"/>
          <c:yMode val="edge"/>
          <c:x val="0.79107192373056501"/>
          <c:y val="0.62947728041617901"/>
          <c:w val="0.16510904518907907"/>
          <c:h val="0.14275652082281887"/>
        </c:manualLayout>
      </c:layout>
      <c:overlay val="0"/>
      <c:spPr>
        <a:ln>
          <a:solidFill>
            <a:schemeClr val="tx1">
              <a:lumMod val="75000"/>
              <a:lumOff val="25000"/>
            </a:schemeClr>
          </a:solidFill>
        </a:ln>
      </c:spPr>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848836720135697"/>
          <c:y val="4.16777355721848E-2"/>
          <c:w val="0.49366181765051498"/>
          <c:h val="0.93125000000000002"/>
        </c:manualLayout>
      </c:layout>
      <c:barChart>
        <c:barDir val="bar"/>
        <c:grouping val="clustered"/>
        <c:varyColors val="0"/>
        <c:ser>
          <c:idx val="0"/>
          <c:order val="0"/>
          <c:tx>
            <c:strRef>
              <c:f>Sheet1!$B$1</c:f>
              <c:strCache>
                <c:ptCount val="1"/>
                <c:pt idx="0">
                  <c:v>2016 Retirees</c:v>
                </c:pt>
              </c:strCache>
            </c:strRef>
          </c:tx>
          <c:spPr>
            <a:solidFill>
              <a:schemeClr val="accent1">
                <a:lumMod val="75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Sheet1!$A$2:$A$8</c:f>
              <c:strCache>
                <c:ptCount val="7"/>
                <c:pt idx="0">
                  <c:v>Think about how you would occupy your time in retirement</c:v>
                </c:pt>
                <c:pt idx="1">
                  <c:v>Estimate the amount of your Social Security benefit at your retirement age</c:v>
                </c:pt>
                <c:pt idx="2">
                  <c:v>Estimate how much income you would need each month in retirement</c:v>
                </c:pt>
                <c:pt idx="3">
                  <c:v>Calculate how much money you would need for retirement</c:v>
                </c:pt>
                <c:pt idx="4">
                  <c:v>Calculate how much money you would likely need to cover health expenses in retirement</c:v>
                </c:pt>
                <c:pt idx="5">
                  <c:v>Talk with a professional financial advisor about retirement planning</c:v>
                </c:pt>
                <c:pt idx="6">
                  <c:v>Prepare a formal, written financial plan for retirement</c:v>
                </c:pt>
              </c:strCache>
            </c:strRef>
          </c:cat>
          <c:val>
            <c:numRef>
              <c:f>Sheet1!$B$2:$B$8</c:f>
              <c:numCache>
                <c:formatCode>0%</c:formatCode>
                <c:ptCount val="7"/>
                <c:pt idx="0">
                  <c:v>0.59</c:v>
                </c:pt>
                <c:pt idx="1">
                  <c:v>0.59</c:v>
                </c:pt>
                <c:pt idx="2">
                  <c:v>0.49</c:v>
                </c:pt>
                <c:pt idx="3">
                  <c:v>0.44</c:v>
                </c:pt>
                <c:pt idx="4">
                  <c:v>0.37</c:v>
                </c:pt>
                <c:pt idx="5">
                  <c:v>0.34</c:v>
                </c:pt>
                <c:pt idx="6">
                  <c:v>0.24</c:v>
                </c:pt>
              </c:numCache>
            </c:numRef>
          </c:val>
        </c:ser>
        <c:ser>
          <c:idx val="1"/>
          <c:order val="1"/>
          <c:tx>
            <c:strRef>
              <c:f>Sheet1!$C$1</c:f>
              <c:strCache>
                <c:ptCount val="1"/>
                <c:pt idx="0">
                  <c:v>2015 Retirees</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Sheet1!$A$2:$A$8</c:f>
              <c:strCache>
                <c:ptCount val="7"/>
                <c:pt idx="0">
                  <c:v>Think about how you would occupy your time in retirement</c:v>
                </c:pt>
                <c:pt idx="1">
                  <c:v>Estimate the amount of your Social Security benefit at your retirement age</c:v>
                </c:pt>
                <c:pt idx="2">
                  <c:v>Estimate how much income you would need each month in retirement</c:v>
                </c:pt>
                <c:pt idx="3">
                  <c:v>Calculate how much money you would need for retirement</c:v>
                </c:pt>
                <c:pt idx="4">
                  <c:v>Calculate how much money you would likely need to cover health expenses in retirement</c:v>
                </c:pt>
                <c:pt idx="5">
                  <c:v>Talk with a professional financial advisor about retirement planning</c:v>
                </c:pt>
                <c:pt idx="6">
                  <c:v>Prepare a formal, written financial plan for retirement</c:v>
                </c:pt>
              </c:strCache>
            </c:strRef>
          </c:cat>
          <c:val>
            <c:numRef>
              <c:f>Sheet1!$C$2:$C$8</c:f>
              <c:numCache>
                <c:formatCode>0%</c:formatCode>
                <c:ptCount val="7"/>
                <c:pt idx="0">
                  <c:v>0.54</c:v>
                </c:pt>
                <c:pt idx="1">
                  <c:v>0.53</c:v>
                </c:pt>
                <c:pt idx="2">
                  <c:v>0.47</c:v>
                </c:pt>
                <c:pt idx="3">
                  <c:v>0.4</c:v>
                </c:pt>
                <c:pt idx="4">
                  <c:v>0.37</c:v>
                </c:pt>
                <c:pt idx="5">
                  <c:v>0.28999999999999998</c:v>
                </c:pt>
                <c:pt idx="6">
                  <c:v>0.22</c:v>
                </c:pt>
              </c:numCache>
            </c:numRef>
          </c:val>
        </c:ser>
        <c:dLbls>
          <c:showLegendKey val="0"/>
          <c:showVal val="0"/>
          <c:showCatName val="0"/>
          <c:showSerName val="0"/>
          <c:showPercent val="0"/>
          <c:showBubbleSize val="0"/>
        </c:dLbls>
        <c:gapWidth val="50"/>
        <c:axId val="168139008"/>
        <c:axId val="168157184"/>
      </c:barChart>
      <c:catAx>
        <c:axId val="168139008"/>
        <c:scaling>
          <c:orientation val="maxMin"/>
        </c:scaling>
        <c:delete val="0"/>
        <c:axPos val="l"/>
        <c:numFmt formatCode="0%" sourceLinked="1"/>
        <c:majorTickMark val="none"/>
        <c:minorTickMark val="none"/>
        <c:tickLblPos val="nextTo"/>
        <c:txPr>
          <a:bodyPr/>
          <a:lstStyle/>
          <a:p>
            <a:pPr algn="r">
              <a:defRPr sz="1400"/>
            </a:pPr>
            <a:endParaRPr lang="en-US"/>
          </a:p>
        </c:txPr>
        <c:crossAx val="168157184"/>
        <c:crosses val="autoZero"/>
        <c:auto val="1"/>
        <c:lblAlgn val="ctr"/>
        <c:lblOffset val="100"/>
        <c:noMultiLvlLbl val="0"/>
      </c:catAx>
      <c:valAx>
        <c:axId val="168157184"/>
        <c:scaling>
          <c:orientation val="minMax"/>
        </c:scaling>
        <c:delete val="1"/>
        <c:axPos val="t"/>
        <c:numFmt formatCode="0%" sourceLinked="1"/>
        <c:majorTickMark val="out"/>
        <c:minorTickMark val="none"/>
        <c:tickLblPos val="nextTo"/>
        <c:crossAx val="168139008"/>
        <c:crosses val="autoZero"/>
        <c:crossBetween val="between"/>
      </c:valAx>
    </c:plotArea>
    <c:legend>
      <c:legendPos val="r"/>
      <c:layout>
        <c:manualLayout>
          <c:xMode val="edge"/>
          <c:yMode val="edge"/>
          <c:x val="0.80543396199103501"/>
          <c:y val="0.65765145002689895"/>
          <c:w val="0.16239450687093482"/>
          <c:h val="0.14275652082281887"/>
        </c:manualLayout>
      </c:layout>
      <c:overlay val="0"/>
      <c:spPr>
        <a:ln>
          <a:solidFill>
            <a:schemeClr val="tx1">
              <a:lumMod val="75000"/>
              <a:lumOff val="25000"/>
            </a:schemeClr>
          </a:solidFill>
        </a:ln>
      </c:spPr>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081871345029201E-2"/>
          <c:y val="0.158205187117753"/>
          <c:w val="0.96783625730994205"/>
          <c:h val="0.63428734941680998"/>
        </c:manualLayout>
      </c:layout>
      <c:lineChart>
        <c:grouping val="standard"/>
        <c:varyColors val="0"/>
        <c:ser>
          <c:idx val="0"/>
          <c:order val="0"/>
          <c:tx>
            <c:strRef>
              <c:f>Sheet1!$B$1</c:f>
              <c:strCache>
                <c:ptCount val="1"/>
                <c:pt idx="0">
                  <c:v>Respondent</c:v>
                </c:pt>
              </c:strCache>
            </c:strRef>
          </c:tx>
          <c:dLbls>
            <c:txPr>
              <a:bodyPr/>
              <a:lstStyle/>
              <a:p>
                <a:pPr>
                  <a:defRPr sz="1600">
                    <a:solidFill>
                      <a:schemeClr val="tx1"/>
                    </a:solidFill>
                  </a:defRPr>
                </a:pPr>
                <a:endParaRPr lang="en-US"/>
              </a:p>
            </c:txPr>
            <c:dLblPos val="b"/>
            <c:showLegendKey val="0"/>
            <c:showVal val="1"/>
            <c:showCatName val="0"/>
            <c:showSerName val="0"/>
            <c:showPercent val="0"/>
            <c:showBubbleSize val="0"/>
            <c:showLeaderLines val="0"/>
          </c:dLbls>
          <c:cat>
            <c:numRef>
              <c:f>Sheet1!$A$2:$A$24</c:f>
              <c:numCache>
                <c:formatCode>General</c:formatCode>
                <c:ptCount val="23"/>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numCache>
            </c:numRef>
          </c:cat>
          <c:val>
            <c:numRef>
              <c:f>Sheet1!$B$2:$B$24</c:f>
              <c:numCache>
                <c:formatCode>0%</c:formatCode>
                <c:ptCount val="23"/>
                <c:pt idx="0">
                  <c:v>0.56999999999999995</c:v>
                </c:pt>
                <c:pt idx="1">
                  <c:v>0.57999999999999996</c:v>
                </c:pt>
                <c:pt idx="2">
                  <c:v>0.6</c:v>
                </c:pt>
                <c:pt idx="3">
                  <c:v>0.66</c:v>
                </c:pt>
                <c:pt idx="4">
                  <c:v>0.59</c:v>
                </c:pt>
                <c:pt idx="5">
                  <c:v>0.68</c:v>
                </c:pt>
                <c:pt idx="6">
                  <c:v>0.74</c:v>
                </c:pt>
                <c:pt idx="7">
                  <c:v>0.65</c:v>
                </c:pt>
                <c:pt idx="8">
                  <c:v>0.67</c:v>
                </c:pt>
                <c:pt idx="9">
                  <c:v>0.68</c:v>
                </c:pt>
              </c:numCache>
            </c:numRef>
          </c:val>
          <c:smooth val="0"/>
        </c:ser>
        <c:ser>
          <c:idx val="1"/>
          <c:order val="1"/>
          <c:tx>
            <c:strRef>
              <c:f>Sheet1!$C$1</c:f>
              <c:strCache>
                <c:ptCount val="1"/>
                <c:pt idx="0">
                  <c:v>Respondent and/or Spouse</c:v>
                </c:pt>
              </c:strCache>
            </c:strRef>
          </c:tx>
          <c:dLbls>
            <c:txPr>
              <a:bodyPr/>
              <a:lstStyle/>
              <a:p>
                <a:pPr>
                  <a:defRPr sz="1600"/>
                </a:pPr>
                <a:endParaRPr lang="en-US"/>
              </a:p>
            </c:txPr>
            <c:dLblPos val="t"/>
            <c:showLegendKey val="0"/>
            <c:showVal val="1"/>
            <c:showCatName val="0"/>
            <c:showSerName val="0"/>
            <c:showPercent val="0"/>
            <c:showBubbleSize val="0"/>
            <c:showLeaderLines val="0"/>
          </c:dLbls>
          <c:cat>
            <c:numRef>
              <c:f>Sheet1!$A$2:$A$24</c:f>
              <c:numCache>
                <c:formatCode>General</c:formatCode>
                <c:ptCount val="23"/>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numCache>
            </c:numRef>
          </c:cat>
          <c:val>
            <c:numRef>
              <c:f>Sheet1!$C$2:$C$24</c:f>
              <c:numCache>
                <c:formatCode>General</c:formatCode>
                <c:ptCount val="23"/>
                <c:pt idx="5" formatCode="0%">
                  <c:v>0.73</c:v>
                </c:pt>
                <c:pt idx="6" formatCode="0%">
                  <c:v>0.78</c:v>
                </c:pt>
                <c:pt idx="7" formatCode="0%">
                  <c:v>0.69</c:v>
                </c:pt>
                <c:pt idx="8" formatCode="0%">
                  <c:v>0.72</c:v>
                </c:pt>
                <c:pt idx="9" formatCode="0%">
                  <c:v>0.71</c:v>
                </c:pt>
                <c:pt idx="10" formatCode="0%">
                  <c:v>0.68</c:v>
                </c:pt>
                <c:pt idx="11" formatCode="0%">
                  <c:v>0.69</c:v>
                </c:pt>
                <c:pt idx="12" formatCode="0%">
                  <c:v>0.7</c:v>
                </c:pt>
                <c:pt idx="13" formatCode="0%">
                  <c:v>0.66</c:v>
                </c:pt>
                <c:pt idx="14" formatCode="0%">
                  <c:v>0.72</c:v>
                </c:pt>
                <c:pt idx="15" formatCode="0%">
                  <c:v>0.75</c:v>
                </c:pt>
                <c:pt idx="16" formatCode="0%">
                  <c:v>0.69</c:v>
                </c:pt>
                <c:pt idx="17" formatCode="0%">
                  <c:v>0.68</c:v>
                </c:pt>
                <c:pt idx="18" formatCode="0%">
                  <c:v>0.66</c:v>
                </c:pt>
                <c:pt idx="19" formatCode="0%">
                  <c:v>0.66</c:v>
                </c:pt>
                <c:pt idx="20" formatCode="0%">
                  <c:v>0.64</c:v>
                </c:pt>
                <c:pt idx="21" formatCode="0%">
                  <c:v>0.67</c:v>
                </c:pt>
                <c:pt idx="22" formatCode="0%">
                  <c:v>0.69</c:v>
                </c:pt>
              </c:numCache>
            </c:numRef>
          </c:val>
          <c:smooth val="0"/>
        </c:ser>
        <c:dLbls>
          <c:showLegendKey val="0"/>
          <c:showVal val="0"/>
          <c:showCatName val="0"/>
          <c:showSerName val="0"/>
          <c:showPercent val="0"/>
          <c:showBubbleSize val="0"/>
        </c:dLbls>
        <c:marker val="1"/>
        <c:smooth val="0"/>
        <c:axId val="168245888"/>
        <c:axId val="168247680"/>
      </c:lineChart>
      <c:catAx>
        <c:axId val="168245888"/>
        <c:scaling>
          <c:orientation val="minMax"/>
        </c:scaling>
        <c:delete val="0"/>
        <c:axPos val="b"/>
        <c:numFmt formatCode="General" sourceLinked="1"/>
        <c:majorTickMark val="none"/>
        <c:minorTickMark val="none"/>
        <c:tickLblPos val="nextTo"/>
        <c:txPr>
          <a:bodyPr rot="0" vert="horz"/>
          <a:lstStyle/>
          <a:p>
            <a:pPr>
              <a:defRPr sz="1200"/>
            </a:pPr>
            <a:endParaRPr lang="en-US"/>
          </a:p>
        </c:txPr>
        <c:crossAx val="168247680"/>
        <c:crosses val="autoZero"/>
        <c:auto val="1"/>
        <c:lblAlgn val="ctr"/>
        <c:lblOffset val="100"/>
        <c:noMultiLvlLbl val="0"/>
      </c:catAx>
      <c:valAx>
        <c:axId val="168247680"/>
        <c:scaling>
          <c:orientation val="minMax"/>
        </c:scaling>
        <c:delete val="1"/>
        <c:axPos val="l"/>
        <c:numFmt formatCode="0%" sourceLinked="1"/>
        <c:majorTickMark val="out"/>
        <c:minorTickMark val="none"/>
        <c:tickLblPos val="nextTo"/>
        <c:crossAx val="168245888"/>
        <c:crosses val="autoZero"/>
        <c:crossBetween val="between"/>
      </c:valAx>
    </c:plotArea>
    <c:legend>
      <c:legendPos val="t"/>
      <c:layout/>
      <c:overlay val="0"/>
      <c:spPr>
        <a:solidFill>
          <a:schemeClr val="bg1"/>
        </a:solidFill>
        <a:ln>
          <a:solidFill>
            <a:schemeClr val="tx1">
              <a:lumMod val="50000"/>
              <a:lumOff val="50000"/>
            </a:schemeClr>
          </a:solidFill>
        </a:ln>
      </c:spPr>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5.1724137931034503E-2"/>
          <c:y val="0.12800204209379301"/>
          <c:w val="0.90086206896551702"/>
          <c:h val="0.70972467475261103"/>
        </c:manualLayout>
      </c:layout>
      <c:barChart>
        <c:barDir val="col"/>
        <c:grouping val="percentStacked"/>
        <c:varyColors val="0"/>
        <c:ser>
          <c:idx val="0"/>
          <c:order val="0"/>
          <c:tx>
            <c:strRef>
              <c:f>Sheet1!$A$2</c:f>
              <c:strCache>
                <c:ptCount val="1"/>
                <c:pt idx="0">
                  <c:v>Very Confident</c:v>
                </c:pt>
              </c:strCache>
            </c:strRef>
          </c:tx>
          <c:spPr>
            <a:solidFill>
              <a:schemeClr val="tx2">
                <a:lumMod val="75000"/>
              </a:schemeClr>
            </a:solidFill>
          </c:spPr>
          <c:invertIfNegative val="0"/>
          <c:dPt>
            <c:idx val="1"/>
            <c:invertIfNegative val="0"/>
            <c:bubble3D val="0"/>
          </c:dPt>
          <c:dPt>
            <c:idx val="2"/>
            <c:invertIfNegative val="0"/>
            <c:bubble3D val="0"/>
          </c:dPt>
          <c:dPt>
            <c:idx val="3"/>
            <c:invertIfNegative val="0"/>
            <c:bubble3D val="0"/>
          </c:dPt>
          <c:dPt>
            <c:idx val="4"/>
            <c:invertIfNegative val="0"/>
            <c:bubble3D val="0"/>
          </c:dPt>
          <c:dLbls>
            <c:txPr>
              <a:bodyPr/>
              <a:lstStyle/>
              <a:p>
                <a:pPr>
                  <a:defRPr sz="1400">
                    <a:solidFill>
                      <a:schemeClr val="bg1"/>
                    </a:solidFill>
                  </a:defRPr>
                </a:pPr>
                <a:endParaRPr lang="en-US"/>
              </a:p>
            </c:txPr>
            <c:showLegendKey val="0"/>
            <c:showVal val="1"/>
            <c:showCatName val="0"/>
            <c:showSerName val="0"/>
            <c:showPercent val="0"/>
            <c:showBubbleSize val="0"/>
            <c:showLeaderLines val="0"/>
          </c:dLbls>
          <c:cat>
            <c:strRef>
              <c:f>Sheet1!$B$1:$J$1</c:f>
              <c:strCache>
                <c:ptCount val="9"/>
                <c:pt idx="0">
                  <c:v>2013</c:v>
                </c:pt>
                <c:pt idx="1">
                  <c:v>2014</c:v>
                </c:pt>
                <c:pt idx="2">
                  <c:v>2015</c:v>
                </c:pt>
                <c:pt idx="3">
                  <c:v>2016</c:v>
                </c:pt>
                <c:pt idx="4">
                  <c:v>Column1</c:v>
                </c:pt>
                <c:pt idx="5">
                  <c:v>20132</c:v>
                </c:pt>
                <c:pt idx="6">
                  <c:v>20142</c:v>
                </c:pt>
                <c:pt idx="7">
                  <c:v>20152</c:v>
                </c:pt>
                <c:pt idx="8">
                  <c:v>20162</c:v>
                </c:pt>
              </c:strCache>
            </c:strRef>
          </c:cat>
          <c:val>
            <c:numRef>
              <c:f>Sheet1!$B$2:$J$2</c:f>
              <c:numCache>
                <c:formatCode>0%</c:formatCode>
                <c:ptCount val="9"/>
                <c:pt idx="0">
                  <c:v>0.14000000000000001</c:v>
                </c:pt>
                <c:pt idx="1">
                  <c:v>0.24</c:v>
                </c:pt>
                <c:pt idx="2">
                  <c:v>0.28000000000000003</c:v>
                </c:pt>
                <c:pt idx="3">
                  <c:v>0.26</c:v>
                </c:pt>
                <c:pt idx="5">
                  <c:v>0.1</c:v>
                </c:pt>
                <c:pt idx="6">
                  <c:v>0.09</c:v>
                </c:pt>
                <c:pt idx="7">
                  <c:v>0.12</c:v>
                </c:pt>
                <c:pt idx="8">
                  <c:v>0.1</c:v>
                </c:pt>
              </c:numCache>
            </c:numRef>
          </c:val>
        </c:ser>
        <c:ser>
          <c:idx val="1"/>
          <c:order val="1"/>
          <c:tx>
            <c:strRef>
              <c:f>Sheet1!$A$3</c:f>
              <c:strCache>
                <c:ptCount val="1"/>
                <c:pt idx="0">
                  <c:v>Somewhat Confident</c:v>
                </c:pt>
              </c:strCache>
            </c:strRef>
          </c:tx>
          <c:spPr>
            <a:solidFill>
              <a:schemeClr val="tx2"/>
            </a:solidFill>
          </c:spPr>
          <c:invertIfNegative val="0"/>
          <c:dLbls>
            <c:txPr>
              <a:bodyPr/>
              <a:lstStyle/>
              <a:p>
                <a:pPr>
                  <a:defRPr sz="1400">
                    <a:solidFill>
                      <a:schemeClr val="bg1"/>
                    </a:solidFill>
                  </a:defRPr>
                </a:pPr>
                <a:endParaRPr lang="en-US"/>
              </a:p>
            </c:txPr>
            <c:showLegendKey val="0"/>
            <c:showVal val="1"/>
            <c:showCatName val="0"/>
            <c:showSerName val="0"/>
            <c:showPercent val="0"/>
            <c:showBubbleSize val="0"/>
            <c:showLeaderLines val="0"/>
          </c:dLbls>
          <c:cat>
            <c:strRef>
              <c:f>Sheet1!$B$1:$J$1</c:f>
              <c:strCache>
                <c:ptCount val="9"/>
                <c:pt idx="0">
                  <c:v>2013</c:v>
                </c:pt>
                <c:pt idx="1">
                  <c:v>2014</c:v>
                </c:pt>
                <c:pt idx="2">
                  <c:v>2015</c:v>
                </c:pt>
                <c:pt idx="3">
                  <c:v>2016</c:v>
                </c:pt>
                <c:pt idx="4">
                  <c:v>Column1</c:v>
                </c:pt>
                <c:pt idx="5">
                  <c:v>20132</c:v>
                </c:pt>
                <c:pt idx="6">
                  <c:v>20142</c:v>
                </c:pt>
                <c:pt idx="7">
                  <c:v>20152</c:v>
                </c:pt>
                <c:pt idx="8">
                  <c:v>20162</c:v>
                </c:pt>
              </c:strCache>
            </c:strRef>
          </c:cat>
          <c:val>
            <c:numRef>
              <c:f>Sheet1!$B$3:$J$3</c:f>
              <c:numCache>
                <c:formatCode>0%</c:formatCode>
                <c:ptCount val="9"/>
                <c:pt idx="0">
                  <c:v>0.46</c:v>
                </c:pt>
                <c:pt idx="1">
                  <c:v>0.48</c:v>
                </c:pt>
                <c:pt idx="2">
                  <c:v>0.43</c:v>
                </c:pt>
                <c:pt idx="3">
                  <c:v>0.48</c:v>
                </c:pt>
                <c:pt idx="5">
                  <c:v>0.19</c:v>
                </c:pt>
                <c:pt idx="6">
                  <c:v>0.19</c:v>
                </c:pt>
                <c:pt idx="7">
                  <c:v>0.21</c:v>
                </c:pt>
                <c:pt idx="8">
                  <c:v>0.28999999999999998</c:v>
                </c:pt>
              </c:numCache>
            </c:numRef>
          </c:val>
        </c:ser>
        <c:ser>
          <c:idx val="2"/>
          <c:order val="2"/>
          <c:tx>
            <c:strRef>
              <c:f>Sheet1!$A$4</c:f>
              <c:strCache>
                <c:ptCount val="1"/>
                <c:pt idx="0">
                  <c:v>Not Too Confident</c:v>
                </c:pt>
              </c:strCache>
            </c:strRef>
          </c:tx>
          <c:invertIfNegative val="0"/>
          <c:dLbls>
            <c:txPr>
              <a:bodyPr/>
              <a:lstStyle/>
              <a:p>
                <a:pPr>
                  <a:defRPr sz="1400">
                    <a:solidFill>
                      <a:schemeClr val="bg1"/>
                    </a:solidFill>
                  </a:defRPr>
                </a:pPr>
                <a:endParaRPr lang="en-US"/>
              </a:p>
            </c:txPr>
            <c:showLegendKey val="0"/>
            <c:showVal val="1"/>
            <c:showCatName val="0"/>
            <c:showSerName val="0"/>
            <c:showPercent val="0"/>
            <c:showBubbleSize val="0"/>
            <c:showLeaderLines val="0"/>
          </c:dLbls>
          <c:cat>
            <c:strRef>
              <c:f>Sheet1!$B$1:$J$1</c:f>
              <c:strCache>
                <c:ptCount val="9"/>
                <c:pt idx="0">
                  <c:v>2013</c:v>
                </c:pt>
                <c:pt idx="1">
                  <c:v>2014</c:v>
                </c:pt>
                <c:pt idx="2">
                  <c:v>2015</c:v>
                </c:pt>
                <c:pt idx="3">
                  <c:v>2016</c:v>
                </c:pt>
                <c:pt idx="4">
                  <c:v>Column1</c:v>
                </c:pt>
                <c:pt idx="5">
                  <c:v>20132</c:v>
                </c:pt>
                <c:pt idx="6">
                  <c:v>20142</c:v>
                </c:pt>
                <c:pt idx="7">
                  <c:v>20152</c:v>
                </c:pt>
                <c:pt idx="8">
                  <c:v>20162</c:v>
                </c:pt>
              </c:strCache>
            </c:strRef>
          </c:cat>
          <c:val>
            <c:numRef>
              <c:f>Sheet1!$B$4:$J$4</c:f>
              <c:numCache>
                <c:formatCode>0%</c:formatCode>
                <c:ptCount val="9"/>
                <c:pt idx="0">
                  <c:v>0.18</c:v>
                </c:pt>
                <c:pt idx="1">
                  <c:v>0.17</c:v>
                </c:pt>
                <c:pt idx="2">
                  <c:v>0.14000000000000001</c:v>
                </c:pt>
                <c:pt idx="3">
                  <c:v>0.15</c:v>
                </c:pt>
                <c:pt idx="5">
                  <c:v>0.26</c:v>
                </c:pt>
                <c:pt idx="6">
                  <c:v>0.23</c:v>
                </c:pt>
                <c:pt idx="7">
                  <c:v>0.21</c:v>
                </c:pt>
                <c:pt idx="8">
                  <c:v>0.19</c:v>
                </c:pt>
              </c:numCache>
            </c:numRef>
          </c:val>
        </c:ser>
        <c:ser>
          <c:idx val="3"/>
          <c:order val="3"/>
          <c:tx>
            <c:strRef>
              <c:f>Sheet1!$A$5</c:f>
              <c:strCache>
                <c:ptCount val="1"/>
                <c:pt idx="0">
                  <c:v>Not at All Confident</c:v>
                </c:pt>
              </c:strCache>
            </c:strRef>
          </c:tx>
          <c:invertIfNegative val="0"/>
          <c:dLbls>
            <c:txPr>
              <a:bodyPr/>
              <a:lstStyle/>
              <a:p>
                <a:pPr>
                  <a:defRPr sz="1400"/>
                </a:pPr>
                <a:endParaRPr lang="en-US"/>
              </a:p>
            </c:txPr>
            <c:showLegendKey val="0"/>
            <c:showVal val="1"/>
            <c:showCatName val="0"/>
            <c:showSerName val="0"/>
            <c:showPercent val="0"/>
            <c:showBubbleSize val="0"/>
            <c:showLeaderLines val="0"/>
          </c:dLbls>
          <c:cat>
            <c:strRef>
              <c:f>Sheet1!$B$1:$J$1</c:f>
              <c:strCache>
                <c:ptCount val="9"/>
                <c:pt idx="0">
                  <c:v>2013</c:v>
                </c:pt>
                <c:pt idx="1">
                  <c:v>2014</c:v>
                </c:pt>
                <c:pt idx="2">
                  <c:v>2015</c:v>
                </c:pt>
                <c:pt idx="3">
                  <c:v>2016</c:v>
                </c:pt>
                <c:pt idx="4">
                  <c:v>Column1</c:v>
                </c:pt>
                <c:pt idx="5">
                  <c:v>20132</c:v>
                </c:pt>
                <c:pt idx="6">
                  <c:v>20142</c:v>
                </c:pt>
                <c:pt idx="7">
                  <c:v>20152</c:v>
                </c:pt>
                <c:pt idx="8">
                  <c:v>20162</c:v>
                </c:pt>
              </c:strCache>
            </c:strRef>
          </c:cat>
          <c:val>
            <c:numRef>
              <c:f>Sheet1!$B$5:$J$5</c:f>
              <c:numCache>
                <c:formatCode>0%</c:formatCode>
                <c:ptCount val="9"/>
                <c:pt idx="0">
                  <c:v>0.21</c:v>
                </c:pt>
                <c:pt idx="1">
                  <c:v>0.11</c:v>
                </c:pt>
                <c:pt idx="2">
                  <c:v>0.14000000000000001</c:v>
                </c:pt>
                <c:pt idx="3">
                  <c:v>0.11</c:v>
                </c:pt>
                <c:pt idx="5">
                  <c:v>0.44</c:v>
                </c:pt>
                <c:pt idx="6">
                  <c:v>0.46</c:v>
                </c:pt>
                <c:pt idx="7">
                  <c:v>0.44</c:v>
                </c:pt>
                <c:pt idx="8">
                  <c:v>0.38</c:v>
                </c:pt>
              </c:numCache>
            </c:numRef>
          </c:val>
        </c:ser>
        <c:ser>
          <c:idx val="4"/>
          <c:order val="4"/>
          <c:tx>
            <c:strRef>
              <c:f>Sheet1!$A$6</c:f>
              <c:strCache>
                <c:ptCount val="1"/>
                <c:pt idx="0">
                  <c:v>Don't Know/Refused</c:v>
                </c:pt>
              </c:strCache>
            </c:strRef>
          </c:tx>
          <c:spPr>
            <a:solidFill>
              <a:schemeClr val="tx1">
                <a:lumMod val="50000"/>
                <a:lumOff val="50000"/>
              </a:schemeClr>
            </a:solidFill>
          </c:spPr>
          <c:invertIfNegative val="0"/>
          <c:cat>
            <c:strRef>
              <c:f>Sheet1!$B$1:$J$1</c:f>
              <c:strCache>
                <c:ptCount val="9"/>
                <c:pt idx="0">
                  <c:v>2013</c:v>
                </c:pt>
                <c:pt idx="1">
                  <c:v>2014</c:v>
                </c:pt>
                <c:pt idx="2">
                  <c:v>2015</c:v>
                </c:pt>
                <c:pt idx="3">
                  <c:v>2016</c:v>
                </c:pt>
                <c:pt idx="4">
                  <c:v>Column1</c:v>
                </c:pt>
                <c:pt idx="5">
                  <c:v>20132</c:v>
                </c:pt>
                <c:pt idx="6">
                  <c:v>20142</c:v>
                </c:pt>
                <c:pt idx="7">
                  <c:v>20152</c:v>
                </c:pt>
                <c:pt idx="8">
                  <c:v>20162</c:v>
                </c:pt>
              </c:strCache>
            </c:strRef>
          </c:cat>
          <c:val>
            <c:numRef>
              <c:f>Sheet1!$B$6:$J$6</c:f>
              <c:numCache>
                <c:formatCode>0%</c:formatCode>
                <c:ptCount val="9"/>
                <c:pt idx="0">
                  <c:v>0.01</c:v>
                </c:pt>
                <c:pt idx="1">
                  <c:v>0.01</c:v>
                </c:pt>
                <c:pt idx="2">
                  <c:v>0.01</c:v>
                </c:pt>
                <c:pt idx="3">
                  <c:v>0.01</c:v>
                </c:pt>
                <c:pt idx="5">
                  <c:v>0.01</c:v>
                </c:pt>
                <c:pt idx="6">
                  <c:v>0.03</c:v>
                </c:pt>
                <c:pt idx="7">
                  <c:v>0.03</c:v>
                </c:pt>
                <c:pt idx="8">
                  <c:v>0.03</c:v>
                </c:pt>
              </c:numCache>
            </c:numRef>
          </c:val>
        </c:ser>
        <c:dLbls>
          <c:showLegendKey val="0"/>
          <c:showVal val="0"/>
          <c:showCatName val="0"/>
          <c:showSerName val="0"/>
          <c:showPercent val="0"/>
          <c:showBubbleSize val="0"/>
        </c:dLbls>
        <c:gapWidth val="69"/>
        <c:overlap val="100"/>
        <c:axId val="161022720"/>
        <c:axId val="161024256"/>
      </c:barChart>
      <c:catAx>
        <c:axId val="161022720"/>
        <c:scaling>
          <c:orientation val="minMax"/>
        </c:scaling>
        <c:delete val="0"/>
        <c:axPos val="b"/>
        <c:majorTickMark val="none"/>
        <c:minorTickMark val="none"/>
        <c:tickLblPos val="none"/>
        <c:txPr>
          <a:bodyPr/>
          <a:lstStyle/>
          <a:p>
            <a:pPr>
              <a:defRPr sz="1600"/>
            </a:pPr>
            <a:endParaRPr lang="en-US"/>
          </a:p>
        </c:txPr>
        <c:crossAx val="161024256"/>
        <c:crosses val="autoZero"/>
        <c:auto val="1"/>
        <c:lblAlgn val="ctr"/>
        <c:lblOffset val="100"/>
        <c:noMultiLvlLbl val="0"/>
      </c:catAx>
      <c:valAx>
        <c:axId val="161024256"/>
        <c:scaling>
          <c:orientation val="minMax"/>
        </c:scaling>
        <c:delete val="1"/>
        <c:axPos val="l"/>
        <c:numFmt formatCode="0%" sourceLinked="1"/>
        <c:majorTickMark val="out"/>
        <c:minorTickMark val="none"/>
        <c:tickLblPos val="nextTo"/>
        <c:crossAx val="161022720"/>
        <c:crosses val="autoZero"/>
        <c:crossBetween val="between"/>
      </c:valAx>
    </c:plotArea>
    <c:legend>
      <c:legendPos val="t"/>
      <c:layout/>
      <c:overlay val="0"/>
      <c:spPr>
        <a:ln>
          <a:solidFill>
            <a:schemeClr val="tx1">
              <a:lumMod val="50000"/>
              <a:lumOff val="50000"/>
            </a:schemeClr>
          </a:solidFill>
        </a:ln>
      </c:spPr>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50133598165094"/>
          <c:y val="0.18622596176190123"/>
          <c:w val="0.70789837081175666"/>
          <c:h val="0.59812005587541528"/>
        </c:manualLayout>
      </c:layout>
      <c:barChart>
        <c:barDir val="col"/>
        <c:grouping val="clustered"/>
        <c:varyColors val="0"/>
        <c:ser>
          <c:idx val="0"/>
          <c:order val="0"/>
          <c:tx>
            <c:strRef>
              <c:f>Sheet1!$A$2</c:f>
              <c:strCache>
                <c:ptCount val="1"/>
                <c:pt idx="0">
                  <c:v>Worker or Spouse Saved</c:v>
                </c:pt>
              </c:strCache>
            </c:strRef>
          </c:tx>
          <c:spPr>
            <a:solidFill>
              <a:schemeClr val="accent1">
                <a:lumMod val="75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Sheet1!$B$1:$C$1</c:f>
              <c:strCache>
                <c:ptCount val="2"/>
                <c:pt idx="0">
                  <c:v>Have Retirement Plan (n=779)</c:v>
                </c:pt>
                <c:pt idx="1">
                  <c:v>No Retirement Plan (n=221)</c:v>
                </c:pt>
              </c:strCache>
            </c:strRef>
          </c:cat>
          <c:val>
            <c:numRef>
              <c:f>Sheet1!$B$2:$C$2</c:f>
              <c:numCache>
                <c:formatCode>0%</c:formatCode>
                <c:ptCount val="2"/>
                <c:pt idx="0">
                  <c:v>0.88</c:v>
                </c:pt>
                <c:pt idx="1">
                  <c:v>0.21</c:v>
                </c:pt>
              </c:numCache>
            </c:numRef>
          </c:val>
        </c:ser>
        <c:dLbls>
          <c:showLegendKey val="0"/>
          <c:showVal val="0"/>
          <c:showCatName val="0"/>
          <c:showSerName val="0"/>
          <c:showPercent val="0"/>
          <c:showBubbleSize val="0"/>
        </c:dLbls>
        <c:gapWidth val="160"/>
        <c:axId val="168294272"/>
        <c:axId val="168295808"/>
      </c:barChart>
      <c:catAx>
        <c:axId val="168294272"/>
        <c:scaling>
          <c:orientation val="minMax"/>
        </c:scaling>
        <c:delete val="0"/>
        <c:axPos val="b"/>
        <c:numFmt formatCode="General" sourceLinked="1"/>
        <c:majorTickMark val="none"/>
        <c:minorTickMark val="none"/>
        <c:tickLblPos val="nextTo"/>
        <c:txPr>
          <a:bodyPr/>
          <a:lstStyle/>
          <a:p>
            <a:pPr>
              <a:defRPr sz="1600"/>
            </a:pPr>
            <a:endParaRPr lang="en-US"/>
          </a:p>
        </c:txPr>
        <c:crossAx val="168295808"/>
        <c:crosses val="autoZero"/>
        <c:auto val="1"/>
        <c:lblAlgn val="ctr"/>
        <c:lblOffset val="100"/>
        <c:noMultiLvlLbl val="0"/>
      </c:catAx>
      <c:valAx>
        <c:axId val="168295808"/>
        <c:scaling>
          <c:orientation val="minMax"/>
        </c:scaling>
        <c:delete val="1"/>
        <c:axPos val="l"/>
        <c:numFmt formatCode="0%" sourceLinked="1"/>
        <c:majorTickMark val="out"/>
        <c:minorTickMark val="none"/>
        <c:tickLblPos val="nextTo"/>
        <c:crossAx val="1682942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216066256269802E-2"/>
          <c:y val="3.2701594091521902E-2"/>
          <c:w val="0.96756786748746004"/>
          <c:h val="0.81809954814683605"/>
        </c:manualLayout>
      </c:layout>
      <c:lineChart>
        <c:grouping val="standard"/>
        <c:varyColors val="0"/>
        <c:ser>
          <c:idx val="0"/>
          <c:order val="0"/>
          <c:tx>
            <c:strRef>
              <c:f>Sheet1!$B$1</c:f>
              <c:strCache>
                <c:ptCount val="1"/>
                <c:pt idx="0">
                  <c:v>Column1</c:v>
                </c:pt>
              </c:strCache>
            </c:strRef>
          </c:tx>
          <c:dPt>
            <c:idx val="0"/>
            <c:bubble3D val="0"/>
            <c:spPr/>
          </c:dPt>
          <c:dPt>
            <c:idx val="1"/>
            <c:bubble3D val="0"/>
          </c:dPt>
          <c:dPt>
            <c:idx val="2"/>
            <c:bubble3D val="0"/>
          </c:dPt>
          <c:dPt>
            <c:idx val="3"/>
            <c:bubble3D val="0"/>
          </c:dPt>
          <c:dPt>
            <c:idx val="4"/>
            <c:bubble3D val="0"/>
          </c:dPt>
          <c:dPt>
            <c:idx val="5"/>
            <c:bubble3D val="0"/>
          </c:dPt>
          <c:dPt>
            <c:idx val="6"/>
            <c:bubble3D val="0"/>
          </c:dPt>
          <c:dPt>
            <c:idx val="7"/>
            <c:bubble3D val="0"/>
          </c:dPt>
          <c:dPt>
            <c:idx val="8"/>
            <c:bubble3D val="0"/>
          </c:dPt>
          <c:dPt>
            <c:idx val="9"/>
            <c:bubble3D val="0"/>
          </c:dPt>
          <c:dPt>
            <c:idx val="10"/>
            <c:bubble3D val="0"/>
          </c:dPt>
          <c:dPt>
            <c:idx val="11"/>
            <c:bubble3D val="0"/>
          </c:dPt>
          <c:dLbls>
            <c:dLblPos val="b"/>
            <c:showLegendKey val="0"/>
            <c:showVal val="1"/>
            <c:showCatName val="0"/>
            <c:showSerName val="0"/>
            <c:showPercent val="0"/>
            <c:showBubbleSize val="0"/>
            <c:showLeaderLines val="0"/>
          </c:dLbls>
          <c:cat>
            <c:numRef>
              <c:f>Sheet1!$A$2:$A$17</c:f>
              <c:numCache>
                <c:formatCode>General</c:formatCode>
                <c:ptCount val="1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numCache>
            </c:numRef>
          </c:cat>
          <c:val>
            <c:numRef>
              <c:f>Sheet1!$B$2:$B$17</c:f>
              <c:numCache>
                <c:formatCode>0%</c:formatCode>
                <c:ptCount val="16"/>
                <c:pt idx="0">
                  <c:v>0.61</c:v>
                </c:pt>
                <c:pt idx="1">
                  <c:v>0.61</c:v>
                </c:pt>
                <c:pt idx="2">
                  <c:v>0.62</c:v>
                </c:pt>
                <c:pt idx="3">
                  <c:v>0.57999999999999996</c:v>
                </c:pt>
                <c:pt idx="4">
                  <c:v>0.62</c:v>
                </c:pt>
                <c:pt idx="5">
                  <c:v>0.64</c:v>
                </c:pt>
                <c:pt idx="6">
                  <c:v>0.6</c:v>
                </c:pt>
                <c:pt idx="7">
                  <c:v>0.64</c:v>
                </c:pt>
                <c:pt idx="8">
                  <c:v>0.65</c:v>
                </c:pt>
                <c:pt idx="9">
                  <c:v>0.6</c:v>
                </c:pt>
                <c:pt idx="10">
                  <c:v>0.59</c:v>
                </c:pt>
                <c:pt idx="11">
                  <c:v>0.57999999999999996</c:v>
                </c:pt>
                <c:pt idx="12">
                  <c:v>0.56999999999999995</c:v>
                </c:pt>
                <c:pt idx="13">
                  <c:v>0.56999999999999995</c:v>
                </c:pt>
                <c:pt idx="14">
                  <c:v>0.61</c:v>
                </c:pt>
                <c:pt idx="15">
                  <c:v>0.63</c:v>
                </c:pt>
              </c:numCache>
            </c:numRef>
          </c:val>
          <c:smooth val="0"/>
        </c:ser>
        <c:dLbls>
          <c:showLegendKey val="0"/>
          <c:showVal val="0"/>
          <c:showCatName val="0"/>
          <c:showSerName val="0"/>
          <c:showPercent val="0"/>
          <c:showBubbleSize val="0"/>
        </c:dLbls>
        <c:marker val="1"/>
        <c:smooth val="0"/>
        <c:axId val="168463744"/>
        <c:axId val="168469632"/>
      </c:lineChart>
      <c:catAx>
        <c:axId val="168463744"/>
        <c:scaling>
          <c:orientation val="minMax"/>
        </c:scaling>
        <c:delete val="0"/>
        <c:axPos val="b"/>
        <c:numFmt formatCode="General" sourceLinked="1"/>
        <c:majorTickMark val="none"/>
        <c:minorTickMark val="none"/>
        <c:tickLblPos val="nextTo"/>
        <c:txPr>
          <a:bodyPr/>
          <a:lstStyle/>
          <a:p>
            <a:pPr>
              <a:defRPr sz="1600"/>
            </a:pPr>
            <a:endParaRPr lang="en-US"/>
          </a:p>
        </c:txPr>
        <c:crossAx val="168469632"/>
        <c:crosses val="autoZero"/>
        <c:auto val="1"/>
        <c:lblAlgn val="ctr"/>
        <c:lblOffset val="100"/>
        <c:noMultiLvlLbl val="0"/>
      </c:catAx>
      <c:valAx>
        <c:axId val="168469632"/>
        <c:scaling>
          <c:orientation val="minMax"/>
          <c:max val="0.8"/>
          <c:min val="0"/>
        </c:scaling>
        <c:delete val="1"/>
        <c:axPos val="l"/>
        <c:numFmt formatCode="0%" sourceLinked="1"/>
        <c:majorTickMark val="out"/>
        <c:minorTickMark val="none"/>
        <c:tickLblPos val="nextTo"/>
        <c:crossAx val="16846374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081871345029201E-2"/>
          <c:y val="0.13307758912568601"/>
          <c:w val="0.96783625730994205"/>
          <c:h val="0.73479774138508003"/>
        </c:manualLayout>
      </c:layout>
      <c:lineChart>
        <c:grouping val="standard"/>
        <c:varyColors val="0"/>
        <c:ser>
          <c:idx val="0"/>
          <c:order val="0"/>
          <c:tx>
            <c:strRef>
              <c:f>Sheet1!$B$1</c:f>
              <c:strCache>
                <c:ptCount val="1"/>
                <c:pt idx="0">
                  <c:v>Respondent</c:v>
                </c:pt>
              </c:strCache>
            </c:strRef>
          </c:tx>
          <c:dLbls>
            <c:txPr>
              <a:bodyPr/>
              <a:lstStyle/>
              <a:p>
                <a:pPr>
                  <a:defRPr sz="1500">
                    <a:solidFill>
                      <a:schemeClr val="tx1"/>
                    </a:solidFill>
                  </a:defRPr>
                </a:pPr>
                <a:endParaRPr lang="en-US"/>
              </a:p>
            </c:txPr>
            <c:dLblPos val="b"/>
            <c:showLegendKey val="0"/>
            <c:showVal val="1"/>
            <c:showCatName val="0"/>
            <c:showSerName val="0"/>
            <c:showPercent val="0"/>
            <c:showBubbleSize val="0"/>
            <c:showLeaderLines val="0"/>
          </c:dLbls>
          <c:cat>
            <c:numRef>
              <c:f>Sheet1!$A$2:$A$24</c:f>
              <c:numCache>
                <c:formatCode>General</c:formatCode>
                <c:ptCount val="23"/>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numCache>
            </c:numRef>
          </c:cat>
          <c:val>
            <c:numRef>
              <c:f>Sheet1!$B$2:$B$24</c:f>
              <c:numCache>
                <c:formatCode>0%</c:formatCode>
                <c:ptCount val="23"/>
                <c:pt idx="0">
                  <c:v>0.52</c:v>
                </c:pt>
                <c:pt idx="1">
                  <c:v>0.48</c:v>
                </c:pt>
                <c:pt idx="2">
                  <c:v>0.52</c:v>
                </c:pt>
                <c:pt idx="3">
                  <c:v>0.5</c:v>
                </c:pt>
                <c:pt idx="4">
                  <c:v>0.59</c:v>
                </c:pt>
                <c:pt idx="5">
                  <c:v>0.66</c:v>
                </c:pt>
                <c:pt idx="6">
                  <c:v>0.54</c:v>
                </c:pt>
                <c:pt idx="7">
                  <c:v>0.59</c:v>
                </c:pt>
                <c:pt idx="8">
                  <c:v>0.61</c:v>
                </c:pt>
                <c:pt idx="9">
                  <c:v>0.63</c:v>
                </c:pt>
              </c:numCache>
            </c:numRef>
          </c:val>
          <c:smooth val="0"/>
        </c:ser>
        <c:ser>
          <c:idx val="1"/>
          <c:order val="1"/>
          <c:tx>
            <c:strRef>
              <c:f>Sheet1!$C$1</c:f>
              <c:strCache>
                <c:ptCount val="1"/>
                <c:pt idx="0">
                  <c:v>Respondent and/or Spouse</c:v>
                </c:pt>
              </c:strCache>
            </c:strRef>
          </c:tx>
          <c:dLbls>
            <c:txPr>
              <a:bodyPr/>
              <a:lstStyle/>
              <a:p>
                <a:pPr>
                  <a:defRPr sz="1500"/>
                </a:pPr>
                <a:endParaRPr lang="en-US"/>
              </a:p>
            </c:txPr>
            <c:dLblPos val="t"/>
            <c:showLegendKey val="0"/>
            <c:showVal val="1"/>
            <c:showCatName val="0"/>
            <c:showSerName val="0"/>
            <c:showPercent val="0"/>
            <c:showBubbleSize val="0"/>
            <c:showLeaderLines val="0"/>
          </c:dLbls>
          <c:cat>
            <c:numRef>
              <c:f>Sheet1!$A$2:$A$24</c:f>
              <c:numCache>
                <c:formatCode>General</c:formatCode>
                <c:ptCount val="23"/>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numCache>
            </c:numRef>
          </c:cat>
          <c:val>
            <c:numRef>
              <c:f>Sheet1!$C$2:$C$24</c:f>
              <c:numCache>
                <c:formatCode>General</c:formatCode>
                <c:ptCount val="23"/>
                <c:pt idx="5" formatCode="0%">
                  <c:v>0.67</c:v>
                </c:pt>
                <c:pt idx="6" formatCode="0%">
                  <c:v>0.59</c:v>
                </c:pt>
                <c:pt idx="7" formatCode="0%">
                  <c:v>0.61</c:v>
                </c:pt>
                <c:pt idx="8" formatCode="0%">
                  <c:v>0.62</c:v>
                </c:pt>
                <c:pt idx="9" formatCode="0%">
                  <c:v>0.64</c:v>
                </c:pt>
                <c:pt idx="10" formatCode="0%">
                  <c:v>0.65</c:v>
                </c:pt>
                <c:pt idx="11" formatCode="0%">
                  <c:v>0.66</c:v>
                </c:pt>
                <c:pt idx="12" formatCode="0%">
                  <c:v>0.68</c:v>
                </c:pt>
                <c:pt idx="13" formatCode="0%">
                  <c:v>0.68</c:v>
                </c:pt>
                <c:pt idx="14" formatCode="0%">
                  <c:v>0.64</c:v>
                </c:pt>
                <c:pt idx="15" formatCode="0%">
                  <c:v>0.62</c:v>
                </c:pt>
                <c:pt idx="16" formatCode="0%">
                  <c:v>0.71</c:v>
                </c:pt>
                <c:pt idx="17" formatCode="0%">
                  <c:v>0.74</c:v>
                </c:pt>
                <c:pt idx="18" formatCode="0%">
                  <c:v>0.68</c:v>
                </c:pt>
                <c:pt idx="19" formatCode="0%">
                  <c:v>0.71</c:v>
                </c:pt>
                <c:pt idx="20" formatCode="0%">
                  <c:v>0.66</c:v>
                </c:pt>
                <c:pt idx="21" formatCode="0%">
                  <c:v>0.63</c:v>
                </c:pt>
                <c:pt idx="22" formatCode="0%">
                  <c:v>0.64</c:v>
                </c:pt>
              </c:numCache>
            </c:numRef>
          </c:val>
          <c:smooth val="0"/>
        </c:ser>
        <c:dLbls>
          <c:showLegendKey val="0"/>
          <c:showVal val="0"/>
          <c:showCatName val="0"/>
          <c:showSerName val="0"/>
          <c:showPercent val="0"/>
          <c:showBubbleSize val="0"/>
        </c:dLbls>
        <c:marker val="1"/>
        <c:smooth val="0"/>
        <c:axId val="168401536"/>
        <c:axId val="168407424"/>
      </c:lineChart>
      <c:catAx>
        <c:axId val="168401536"/>
        <c:scaling>
          <c:orientation val="minMax"/>
        </c:scaling>
        <c:delete val="0"/>
        <c:axPos val="b"/>
        <c:numFmt formatCode="General" sourceLinked="1"/>
        <c:majorTickMark val="none"/>
        <c:minorTickMark val="none"/>
        <c:tickLblPos val="nextTo"/>
        <c:txPr>
          <a:bodyPr/>
          <a:lstStyle/>
          <a:p>
            <a:pPr>
              <a:defRPr sz="1200"/>
            </a:pPr>
            <a:endParaRPr lang="en-US"/>
          </a:p>
        </c:txPr>
        <c:crossAx val="168407424"/>
        <c:crosses val="autoZero"/>
        <c:auto val="1"/>
        <c:lblAlgn val="ctr"/>
        <c:lblOffset val="100"/>
        <c:noMultiLvlLbl val="0"/>
      </c:catAx>
      <c:valAx>
        <c:axId val="168407424"/>
        <c:scaling>
          <c:orientation val="minMax"/>
        </c:scaling>
        <c:delete val="1"/>
        <c:axPos val="l"/>
        <c:numFmt formatCode="0%" sourceLinked="1"/>
        <c:majorTickMark val="out"/>
        <c:minorTickMark val="none"/>
        <c:tickLblPos val="nextTo"/>
        <c:crossAx val="168401536"/>
        <c:crosses val="autoZero"/>
        <c:crossBetween val="between"/>
      </c:valAx>
    </c:plotArea>
    <c:legend>
      <c:legendPos val="t"/>
      <c:layout/>
      <c:overlay val="0"/>
      <c:spPr>
        <a:solidFill>
          <a:schemeClr val="bg1"/>
        </a:solidFill>
        <a:ln>
          <a:solidFill>
            <a:schemeClr val="tx1">
              <a:lumMod val="50000"/>
              <a:lumOff val="50000"/>
            </a:schemeClr>
          </a:solidFill>
        </a:ln>
      </c:spPr>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239646044077"/>
          <c:y val="2.5000000000000001E-2"/>
          <c:w val="0.47077304547002602"/>
          <c:h val="0.95093833437300623"/>
        </c:manualLayout>
      </c:layout>
      <c:barChart>
        <c:barDir val="bar"/>
        <c:grouping val="clustered"/>
        <c:varyColors val="0"/>
        <c:ser>
          <c:idx val="0"/>
          <c:order val="0"/>
          <c:tx>
            <c:strRef>
              <c:f>Sheet1!$B$1</c:f>
              <c:strCache>
                <c:ptCount val="1"/>
                <c:pt idx="0">
                  <c:v>2016</c:v>
                </c:pt>
              </c:strCache>
            </c:strRef>
          </c:tx>
          <c:spPr>
            <a:solidFill>
              <a:schemeClr val="tx2">
                <a:lumMod val="75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Sheet1!$A$2:$A$9</c:f>
              <c:strCache>
                <c:ptCount val="8"/>
                <c:pt idx="0">
                  <c:v>Under 10%</c:v>
                </c:pt>
                <c:pt idx="1">
                  <c:v>10% to 14%</c:v>
                </c:pt>
                <c:pt idx="2">
                  <c:v>15% to 19%</c:v>
                </c:pt>
                <c:pt idx="3">
                  <c:v>20% to 29%</c:v>
                </c:pt>
                <c:pt idx="4">
                  <c:v>30% to 39%</c:v>
                </c:pt>
                <c:pt idx="5">
                  <c:v>40% to 49%</c:v>
                </c:pt>
                <c:pt idx="6">
                  <c:v>50% or more</c:v>
                </c:pt>
                <c:pt idx="7">
                  <c:v>Don't know</c:v>
                </c:pt>
              </c:strCache>
            </c:strRef>
          </c:cat>
          <c:val>
            <c:numRef>
              <c:f>Sheet1!$B$2:$B$9</c:f>
              <c:numCache>
                <c:formatCode>0%</c:formatCode>
                <c:ptCount val="8"/>
                <c:pt idx="0">
                  <c:v>0.09</c:v>
                </c:pt>
                <c:pt idx="1">
                  <c:v>0.16</c:v>
                </c:pt>
                <c:pt idx="2">
                  <c:v>0.13</c:v>
                </c:pt>
                <c:pt idx="3">
                  <c:v>0.17</c:v>
                </c:pt>
                <c:pt idx="4">
                  <c:v>7.0000000000000007E-2</c:v>
                </c:pt>
                <c:pt idx="5">
                  <c:v>0.03</c:v>
                </c:pt>
                <c:pt idx="6">
                  <c:v>0.12</c:v>
                </c:pt>
                <c:pt idx="7">
                  <c:v>0.22</c:v>
                </c:pt>
              </c:numCache>
            </c:numRef>
          </c:val>
        </c:ser>
        <c:ser>
          <c:idx val="1"/>
          <c:order val="1"/>
          <c:tx>
            <c:strRef>
              <c:f>Sheet1!$C$1</c:f>
              <c:strCache>
                <c:ptCount val="1"/>
                <c:pt idx="0">
                  <c:v>2015</c:v>
                </c:pt>
              </c:strCache>
            </c:strRef>
          </c:tx>
          <c:spPr>
            <a:solidFill>
              <a:schemeClr val="tx2">
                <a:lumMod val="40000"/>
                <a:lumOff val="60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Sheet1!$A$2:$A$9</c:f>
              <c:strCache>
                <c:ptCount val="8"/>
                <c:pt idx="0">
                  <c:v>Under 10%</c:v>
                </c:pt>
                <c:pt idx="1">
                  <c:v>10% to 14%</c:v>
                </c:pt>
                <c:pt idx="2">
                  <c:v>15% to 19%</c:v>
                </c:pt>
                <c:pt idx="3">
                  <c:v>20% to 29%</c:v>
                </c:pt>
                <c:pt idx="4">
                  <c:v>30% to 39%</c:v>
                </c:pt>
                <c:pt idx="5">
                  <c:v>40% to 49%</c:v>
                </c:pt>
                <c:pt idx="6">
                  <c:v>50% or more</c:v>
                </c:pt>
                <c:pt idx="7">
                  <c:v>Don't know</c:v>
                </c:pt>
              </c:strCache>
            </c:strRef>
          </c:cat>
          <c:val>
            <c:numRef>
              <c:f>Sheet1!$C$2:$C$9</c:f>
              <c:numCache>
                <c:formatCode>0%</c:formatCode>
                <c:ptCount val="8"/>
                <c:pt idx="0">
                  <c:v>0.08</c:v>
                </c:pt>
                <c:pt idx="1">
                  <c:v>0.16</c:v>
                </c:pt>
                <c:pt idx="2">
                  <c:v>0.09</c:v>
                </c:pt>
                <c:pt idx="3">
                  <c:v>0.19</c:v>
                </c:pt>
                <c:pt idx="4">
                  <c:v>7.0000000000000007E-2</c:v>
                </c:pt>
                <c:pt idx="5">
                  <c:v>0.02</c:v>
                </c:pt>
                <c:pt idx="6">
                  <c:v>0.11</c:v>
                </c:pt>
                <c:pt idx="7">
                  <c:v>0.27</c:v>
                </c:pt>
              </c:numCache>
            </c:numRef>
          </c:val>
        </c:ser>
        <c:ser>
          <c:idx val="2"/>
          <c:order val="2"/>
          <c:tx>
            <c:strRef>
              <c:f>Sheet1!$D$1</c:f>
              <c:strCache>
                <c:ptCount val="1"/>
                <c:pt idx="0">
                  <c:v>2014</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Sheet1!$A$2:$A$9</c:f>
              <c:strCache>
                <c:ptCount val="8"/>
                <c:pt idx="0">
                  <c:v>Under 10%</c:v>
                </c:pt>
                <c:pt idx="1">
                  <c:v>10% to 14%</c:v>
                </c:pt>
                <c:pt idx="2">
                  <c:v>15% to 19%</c:v>
                </c:pt>
                <c:pt idx="3">
                  <c:v>20% to 29%</c:v>
                </c:pt>
                <c:pt idx="4">
                  <c:v>30% to 39%</c:v>
                </c:pt>
                <c:pt idx="5">
                  <c:v>40% to 49%</c:v>
                </c:pt>
                <c:pt idx="6">
                  <c:v>50% or more</c:v>
                </c:pt>
                <c:pt idx="7">
                  <c:v>Don't know</c:v>
                </c:pt>
              </c:strCache>
            </c:strRef>
          </c:cat>
          <c:val>
            <c:numRef>
              <c:f>Sheet1!$D$2:$D$9</c:f>
              <c:numCache>
                <c:formatCode>0%</c:formatCode>
                <c:ptCount val="8"/>
                <c:pt idx="0">
                  <c:v>0.08</c:v>
                </c:pt>
                <c:pt idx="1">
                  <c:v>0.15</c:v>
                </c:pt>
                <c:pt idx="2">
                  <c:v>0.09</c:v>
                </c:pt>
                <c:pt idx="3">
                  <c:v>0.22</c:v>
                </c:pt>
                <c:pt idx="4">
                  <c:v>0.05</c:v>
                </c:pt>
                <c:pt idx="5">
                  <c:v>0.03</c:v>
                </c:pt>
                <c:pt idx="6">
                  <c:v>0.14000000000000001</c:v>
                </c:pt>
                <c:pt idx="7">
                  <c:v>0.22</c:v>
                </c:pt>
              </c:numCache>
            </c:numRef>
          </c:val>
        </c:ser>
        <c:dLbls>
          <c:showLegendKey val="0"/>
          <c:showVal val="0"/>
          <c:showCatName val="0"/>
          <c:showSerName val="0"/>
          <c:showPercent val="0"/>
          <c:showBubbleSize val="0"/>
        </c:dLbls>
        <c:gapWidth val="50"/>
        <c:axId val="173868160"/>
        <c:axId val="173869696"/>
      </c:barChart>
      <c:catAx>
        <c:axId val="173868160"/>
        <c:scaling>
          <c:orientation val="maxMin"/>
        </c:scaling>
        <c:delete val="0"/>
        <c:axPos val="l"/>
        <c:numFmt formatCode="General" sourceLinked="1"/>
        <c:majorTickMark val="none"/>
        <c:minorTickMark val="none"/>
        <c:tickLblPos val="nextTo"/>
        <c:txPr>
          <a:bodyPr/>
          <a:lstStyle/>
          <a:p>
            <a:pPr>
              <a:defRPr sz="1600"/>
            </a:pPr>
            <a:endParaRPr lang="en-US"/>
          </a:p>
        </c:txPr>
        <c:crossAx val="173869696"/>
        <c:crosses val="autoZero"/>
        <c:auto val="1"/>
        <c:lblAlgn val="ctr"/>
        <c:lblOffset val="100"/>
        <c:noMultiLvlLbl val="0"/>
      </c:catAx>
      <c:valAx>
        <c:axId val="173869696"/>
        <c:scaling>
          <c:orientation val="minMax"/>
        </c:scaling>
        <c:delete val="1"/>
        <c:axPos val="t"/>
        <c:numFmt formatCode="0%" sourceLinked="1"/>
        <c:majorTickMark val="out"/>
        <c:minorTickMark val="none"/>
        <c:tickLblPos val="nextTo"/>
        <c:crossAx val="173868160"/>
        <c:crosses val="autoZero"/>
        <c:crossBetween val="between"/>
      </c:valAx>
    </c:plotArea>
    <c:legend>
      <c:legendPos val="r"/>
      <c:layout>
        <c:manualLayout>
          <c:xMode val="edge"/>
          <c:yMode val="edge"/>
          <c:x val="0.87660035414734205"/>
          <c:y val="0.41014000984252003"/>
          <c:w val="8.1058517943165306E-2"/>
          <c:h val="0.22859777732622699"/>
        </c:manualLayout>
      </c:layout>
      <c:overlay val="0"/>
      <c:spPr>
        <a:ln>
          <a:solidFill>
            <a:schemeClr val="tx1">
              <a:lumMod val="75000"/>
              <a:lumOff val="25000"/>
            </a:schemeClr>
          </a:solidFill>
        </a:ln>
      </c:spPr>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239646044077"/>
          <c:y val="2.5000000000000001E-2"/>
          <c:w val="0.47077304547002602"/>
          <c:h val="0.93125000000000002"/>
        </c:manualLayout>
      </c:layout>
      <c:barChart>
        <c:barDir val="bar"/>
        <c:grouping val="clustered"/>
        <c:varyColors val="0"/>
        <c:ser>
          <c:idx val="0"/>
          <c:order val="0"/>
          <c:tx>
            <c:strRef>
              <c:f>Sheet1!$B$1</c:f>
              <c:strCache>
                <c:ptCount val="1"/>
                <c:pt idx="0">
                  <c:v>Have Retirement Plan (n=779)</c:v>
                </c:pt>
              </c:strCache>
            </c:strRef>
          </c:tx>
          <c:spPr>
            <a:solidFill>
              <a:schemeClr val="accent1">
                <a:lumMod val="75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Sheet1!$A$2:$A$9</c:f>
              <c:strCache>
                <c:ptCount val="8"/>
                <c:pt idx="0">
                  <c:v>Under 10%</c:v>
                </c:pt>
                <c:pt idx="1">
                  <c:v>10% to 14%</c:v>
                </c:pt>
                <c:pt idx="2">
                  <c:v>15% to 19%</c:v>
                </c:pt>
                <c:pt idx="3">
                  <c:v>20% to 29%</c:v>
                </c:pt>
                <c:pt idx="4">
                  <c:v>30% to 39%</c:v>
                </c:pt>
                <c:pt idx="5">
                  <c:v>40% to 49%</c:v>
                </c:pt>
                <c:pt idx="6">
                  <c:v>50% or more</c:v>
                </c:pt>
                <c:pt idx="7">
                  <c:v>Don't know</c:v>
                </c:pt>
              </c:strCache>
            </c:strRef>
          </c:cat>
          <c:val>
            <c:numRef>
              <c:f>Sheet1!$B$2:$B$9</c:f>
              <c:numCache>
                <c:formatCode>0%</c:formatCode>
                <c:ptCount val="8"/>
                <c:pt idx="0">
                  <c:v>0.09</c:v>
                </c:pt>
                <c:pt idx="1">
                  <c:v>0.18</c:v>
                </c:pt>
                <c:pt idx="2">
                  <c:v>0.15</c:v>
                </c:pt>
                <c:pt idx="3">
                  <c:v>0.2</c:v>
                </c:pt>
                <c:pt idx="4">
                  <c:v>7.0000000000000007E-2</c:v>
                </c:pt>
                <c:pt idx="5">
                  <c:v>0.03</c:v>
                </c:pt>
                <c:pt idx="6">
                  <c:v>0.09</c:v>
                </c:pt>
                <c:pt idx="7">
                  <c:v>0.18</c:v>
                </c:pt>
              </c:numCache>
            </c:numRef>
          </c:val>
        </c:ser>
        <c:ser>
          <c:idx val="1"/>
          <c:order val="1"/>
          <c:tx>
            <c:strRef>
              <c:f>Sheet1!$C$1</c:f>
              <c:strCache>
                <c:ptCount val="1"/>
                <c:pt idx="0">
                  <c:v>No Retirement Plan (n=221)</c:v>
                </c:pt>
              </c:strCache>
            </c:strRef>
          </c:tx>
          <c:spPr>
            <a:solidFill>
              <a:schemeClr val="accent1">
                <a:lumMod val="40000"/>
                <a:lumOff val="60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Sheet1!$A$2:$A$9</c:f>
              <c:strCache>
                <c:ptCount val="8"/>
                <c:pt idx="0">
                  <c:v>Under 10%</c:v>
                </c:pt>
                <c:pt idx="1">
                  <c:v>10% to 14%</c:v>
                </c:pt>
                <c:pt idx="2">
                  <c:v>15% to 19%</c:v>
                </c:pt>
                <c:pt idx="3">
                  <c:v>20% to 29%</c:v>
                </c:pt>
                <c:pt idx="4">
                  <c:v>30% to 39%</c:v>
                </c:pt>
                <c:pt idx="5">
                  <c:v>40% to 49%</c:v>
                </c:pt>
                <c:pt idx="6">
                  <c:v>50% or more</c:v>
                </c:pt>
                <c:pt idx="7">
                  <c:v>Don't know</c:v>
                </c:pt>
              </c:strCache>
            </c:strRef>
          </c:cat>
          <c:val>
            <c:numRef>
              <c:f>Sheet1!$C$2:$C$9</c:f>
              <c:numCache>
                <c:formatCode>0%</c:formatCode>
                <c:ptCount val="8"/>
                <c:pt idx="0">
                  <c:v>0.09</c:v>
                </c:pt>
                <c:pt idx="1">
                  <c:v>0.11</c:v>
                </c:pt>
                <c:pt idx="2">
                  <c:v>7.0000000000000007E-2</c:v>
                </c:pt>
                <c:pt idx="3">
                  <c:v>0.12</c:v>
                </c:pt>
                <c:pt idx="4">
                  <c:v>0.05</c:v>
                </c:pt>
                <c:pt idx="5">
                  <c:v>0.03</c:v>
                </c:pt>
                <c:pt idx="6">
                  <c:v>0.19</c:v>
                </c:pt>
                <c:pt idx="7">
                  <c:v>0.33</c:v>
                </c:pt>
              </c:numCache>
            </c:numRef>
          </c:val>
        </c:ser>
        <c:dLbls>
          <c:showLegendKey val="0"/>
          <c:showVal val="0"/>
          <c:showCatName val="0"/>
          <c:showSerName val="0"/>
          <c:showPercent val="0"/>
          <c:showBubbleSize val="0"/>
        </c:dLbls>
        <c:gapWidth val="50"/>
        <c:axId val="173284352"/>
        <c:axId val="173290240"/>
      </c:barChart>
      <c:catAx>
        <c:axId val="173284352"/>
        <c:scaling>
          <c:orientation val="maxMin"/>
        </c:scaling>
        <c:delete val="0"/>
        <c:axPos val="l"/>
        <c:numFmt formatCode="General" sourceLinked="1"/>
        <c:majorTickMark val="none"/>
        <c:minorTickMark val="none"/>
        <c:tickLblPos val="nextTo"/>
        <c:txPr>
          <a:bodyPr/>
          <a:lstStyle/>
          <a:p>
            <a:pPr>
              <a:defRPr sz="1600"/>
            </a:pPr>
            <a:endParaRPr lang="en-US"/>
          </a:p>
        </c:txPr>
        <c:crossAx val="173290240"/>
        <c:crosses val="autoZero"/>
        <c:auto val="1"/>
        <c:lblAlgn val="ctr"/>
        <c:lblOffset val="100"/>
        <c:noMultiLvlLbl val="0"/>
      </c:catAx>
      <c:valAx>
        <c:axId val="173290240"/>
        <c:scaling>
          <c:orientation val="minMax"/>
        </c:scaling>
        <c:delete val="1"/>
        <c:axPos val="t"/>
        <c:numFmt formatCode="0%" sourceLinked="1"/>
        <c:majorTickMark val="out"/>
        <c:minorTickMark val="none"/>
        <c:tickLblPos val="nextTo"/>
        <c:crossAx val="173284352"/>
        <c:crosses val="autoZero"/>
        <c:crossBetween val="between"/>
      </c:valAx>
    </c:plotArea>
    <c:legend>
      <c:legendPos val="r"/>
      <c:layout>
        <c:manualLayout>
          <c:xMode val="edge"/>
          <c:yMode val="edge"/>
          <c:x val="0.67242419108232798"/>
          <c:y val="0.488082192628914"/>
          <c:w val="0.31744657054638498"/>
          <c:h val="0.181088761352872"/>
        </c:manualLayout>
      </c:layout>
      <c:overlay val="0"/>
      <c:spPr>
        <a:ln>
          <a:solidFill>
            <a:schemeClr val="tx1">
              <a:lumMod val="75000"/>
              <a:lumOff val="25000"/>
            </a:schemeClr>
          </a:solidFill>
        </a:ln>
      </c:spPr>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3239646044077"/>
          <c:y val="2.5000000000000001E-2"/>
          <c:w val="0.47077304547002602"/>
          <c:h val="0.93125000000000002"/>
        </c:manualLayout>
      </c:layout>
      <c:barChart>
        <c:barDir val="bar"/>
        <c:grouping val="clustered"/>
        <c:varyColors val="0"/>
        <c:ser>
          <c:idx val="0"/>
          <c:order val="0"/>
          <c:tx>
            <c:strRef>
              <c:f>Sheet1!$B$1</c:f>
              <c:strCache>
                <c:ptCount val="1"/>
                <c:pt idx="0">
                  <c:v>Workers</c:v>
                </c:pt>
              </c:strCache>
            </c:strRef>
          </c:tx>
          <c:spPr>
            <a:solidFill>
              <a:schemeClr val="accent1">
                <a:lumMod val="75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Sheet1!$A$2:$A$9</c:f>
              <c:strCache>
                <c:ptCount val="8"/>
                <c:pt idx="0">
                  <c:v>Under 10%</c:v>
                </c:pt>
                <c:pt idx="1">
                  <c:v>10% to 14%</c:v>
                </c:pt>
                <c:pt idx="2">
                  <c:v>15% to 19%</c:v>
                </c:pt>
                <c:pt idx="3">
                  <c:v>20% to 29%</c:v>
                </c:pt>
                <c:pt idx="4">
                  <c:v>30% to 39%</c:v>
                </c:pt>
                <c:pt idx="5">
                  <c:v>40% to 49%</c:v>
                </c:pt>
                <c:pt idx="6">
                  <c:v>50% or more</c:v>
                </c:pt>
                <c:pt idx="7">
                  <c:v>Don't know</c:v>
                </c:pt>
              </c:strCache>
            </c:strRef>
          </c:cat>
          <c:val>
            <c:numRef>
              <c:f>Sheet1!$B$2:$B$9</c:f>
              <c:numCache>
                <c:formatCode>0%</c:formatCode>
                <c:ptCount val="8"/>
                <c:pt idx="0">
                  <c:v>0.27</c:v>
                </c:pt>
                <c:pt idx="1">
                  <c:v>0.23</c:v>
                </c:pt>
                <c:pt idx="2">
                  <c:v>0.12</c:v>
                </c:pt>
                <c:pt idx="3">
                  <c:v>0.14000000000000001</c:v>
                </c:pt>
                <c:pt idx="4">
                  <c:v>0.03</c:v>
                </c:pt>
                <c:pt idx="5">
                  <c:v>0.01</c:v>
                </c:pt>
                <c:pt idx="6">
                  <c:v>0.04</c:v>
                </c:pt>
                <c:pt idx="7">
                  <c:v>0.13</c:v>
                </c:pt>
              </c:numCache>
            </c:numRef>
          </c:val>
        </c:ser>
        <c:dLbls>
          <c:showLegendKey val="0"/>
          <c:showVal val="0"/>
          <c:showCatName val="0"/>
          <c:showSerName val="0"/>
          <c:showPercent val="0"/>
          <c:showBubbleSize val="0"/>
        </c:dLbls>
        <c:gapWidth val="50"/>
        <c:axId val="173437696"/>
        <c:axId val="173439232"/>
      </c:barChart>
      <c:catAx>
        <c:axId val="173437696"/>
        <c:scaling>
          <c:orientation val="maxMin"/>
        </c:scaling>
        <c:delete val="0"/>
        <c:axPos val="l"/>
        <c:numFmt formatCode="General" sourceLinked="1"/>
        <c:majorTickMark val="none"/>
        <c:minorTickMark val="none"/>
        <c:tickLblPos val="nextTo"/>
        <c:txPr>
          <a:bodyPr/>
          <a:lstStyle/>
          <a:p>
            <a:pPr>
              <a:defRPr sz="1600"/>
            </a:pPr>
            <a:endParaRPr lang="en-US"/>
          </a:p>
        </c:txPr>
        <c:crossAx val="173439232"/>
        <c:crosses val="autoZero"/>
        <c:auto val="1"/>
        <c:lblAlgn val="ctr"/>
        <c:lblOffset val="100"/>
        <c:noMultiLvlLbl val="0"/>
      </c:catAx>
      <c:valAx>
        <c:axId val="173439232"/>
        <c:scaling>
          <c:orientation val="minMax"/>
        </c:scaling>
        <c:delete val="1"/>
        <c:axPos val="t"/>
        <c:numFmt formatCode="0%" sourceLinked="1"/>
        <c:majorTickMark val="out"/>
        <c:minorTickMark val="none"/>
        <c:tickLblPos val="nextTo"/>
        <c:crossAx val="173437696"/>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241334903230497"/>
          <c:y val="1.4570691199871628E-2"/>
          <c:w val="0.382503937007874"/>
          <c:h val="0.97085861760025671"/>
        </c:manualLayout>
      </c:layout>
      <c:barChart>
        <c:barDir val="bar"/>
        <c:grouping val="clustered"/>
        <c:varyColors val="0"/>
        <c:ser>
          <c:idx val="0"/>
          <c:order val="0"/>
          <c:tx>
            <c:strRef>
              <c:f>Sheet1!$B$1</c:f>
              <c:strCache>
                <c:ptCount val="1"/>
                <c:pt idx="0">
                  <c:v>Series 1</c:v>
                </c:pt>
              </c:strCache>
            </c:strRef>
          </c:tx>
          <c:spPr>
            <a:solidFill>
              <a:schemeClr val="accent1">
                <a:lumMod val="75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Sheet1!$A$2:$A$14</c:f>
              <c:strCache>
                <c:ptCount val="13"/>
                <c:pt idx="0">
                  <c:v>Cost of living/day-to-day expenses</c:v>
                </c:pt>
                <c:pt idx="1">
                  <c:v>Not paid enough</c:v>
                </c:pt>
                <c:pt idx="2">
                  <c:v>Education expenses </c:v>
                </c:pt>
                <c:pt idx="3">
                  <c:v>Paying off other debt </c:v>
                </c:pt>
                <c:pt idx="4">
                  <c:v>Currently unemployed or underemployed</c:v>
                </c:pt>
                <c:pt idx="5">
                  <c:v>Health costs/health insurance costs</c:v>
                </c:pt>
                <c:pt idx="6">
                  <c:v>Haven't thought enough about it/no planning</c:v>
                </c:pt>
                <c:pt idx="7">
                  <c:v>Have enough, employer contributes, have 401(k)</c:v>
                </c:pt>
                <c:pt idx="8">
                  <c:v>Paying off mortgage/housing expenses</c:v>
                </c:pt>
                <c:pt idx="9">
                  <c:v>Expenses related to providing care to someone else</c:v>
                </c:pt>
                <c:pt idx="10">
                  <c:v>Other savings priorities</c:v>
                </c:pt>
                <c:pt idx="11">
                  <c:v>Something else</c:v>
                </c:pt>
                <c:pt idx="12">
                  <c:v>Don't know</c:v>
                </c:pt>
              </c:strCache>
            </c:strRef>
          </c:cat>
          <c:val>
            <c:numRef>
              <c:f>Sheet1!$B$2:$B$14</c:f>
              <c:numCache>
                <c:formatCode>0%</c:formatCode>
                <c:ptCount val="13"/>
                <c:pt idx="0">
                  <c:v>0.4</c:v>
                </c:pt>
                <c:pt idx="1">
                  <c:v>0.11</c:v>
                </c:pt>
                <c:pt idx="2">
                  <c:v>0.11</c:v>
                </c:pt>
                <c:pt idx="3">
                  <c:v>0.11</c:v>
                </c:pt>
                <c:pt idx="4">
                  <c:v>0.08</c:v>
                </c:pt>
                <c:pt idx="5">
                  <c:v>7.0000000000000007E-2</c:v>
                </c:pt>
                <c:pt idx="6">
                  <c:v>0.06</c:v>
                </c:pt>
                <c:pt idx="7">
                  <c:v>0.05</c:v>
                </c:pt>
                <c:pt idx="8">
                  <c:v>0.04</c:v>
                </c:pt>
                <c:pt idx="9">
                  <c:v>0.04</c:v>
                </c:pt>
                <c:pt idx="10">
                  <c:v>0.03</c:v>
                </c:pt>
                <c:pt idx="11">
                  <c:v>0.06</c:v>
                </c:pt>
                <c:pt idx="12">
                  <c:v>0.05</c:v>
                </c:pt>
              </c:numCache>
            </c:numRef>
          </c:val>
        </c:ser>
        <c:dLbls>
          <c:showLegendKey val="0"/>
          <c:showVal val="0"/>
          <c:showCatName val="0"/>
          <c:showSerName val="0"/>
          <c:showPercent val="0"/>
          <c:showBubbleSize val="0"/>
        </c:dLbls>
        <c:gapWidth val="50"/>
        <c:axId val="173373312"/>
        <c:axId val="173374848"/>
      </c:barChart>
      <c:catAx>
        <c:axId val="173373312"/>
        <c:scaling>
          <c:orientation val="maxMin"/>
        </c:scaling>
        <c:delete val="0"/>
        <c:axPos val="l"/>
        <c:numFmt formatCode="General" sourceLinked="1"/>
        <c:majorTickMark val="none"/>
        <c:minorTickMark val="none"/>
        <c:tickLblPos val="nextTo"/>
        <c:txPr>
          <a:bodyPr/>
          <a:lstStyle/>
          <a:p>
            <a:pPr>
              <a:defRPr sz="1600"/>
            </a:pPr>
            <a:endParaRPr lang="en-US"/>
          </a:p>
        </c:txPr>
        <c:crossAx val="173374848"/>
        <c:crosses val="autoZero"/>
        <c:auto val="1"/>
        <c:lblAlgn val="ctr"/>
        <c:lblOffset val="100"/>
        <c:noMultiLvlLbl val="0"/>
      </c:catAx>
      <c:valAx>
        <c:axId val="173374848"/>
        <c:scaling>
          <c:orientation val="minMax"/>
        </c:scaling>
        <c:delete val="1"/>
        <c:axPos val="t"/>
        <c:numFmt formatCode="0%" sourceLinked="1"/>
        <c:majorTickMark val="out"/>
        <c:minorTickMark val="none"/>
        <c:tickLblPos val="nextTo"/>
        <c:crossAx val="1733733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527168841306637"/>
          <c:y val="2.5000000000000001E-2"/>
          <c:w val="0.51896828034353981"/>
          <c:h val="0.93125000000000002"/>
        </c:manualLayout>
      </c:layout>
      <c:barChart>
        <c:barDir val="bar"/>
        <c:grouping val="clustered"/>
        <c:varyColors val="0"/>
        <c:ser>
          <c:idx val="0"/>
          <c:order val="0"/>
          <c:tx>
            <c:strRef>
              <c:f>Sheet1!$B$1</c:f>
              <c:strCache>
                <c:ptCount val="1"/>
                <c:pt idx="0">
                  <c:v>Workers</c:v>
                </c:pt>
              </c:strCache>
            </c:strRef>
          </c:tx>
          <c:spPr>
            <a:solidFill>
              <a:schemeClr val="accent1">
                <a:lumMod val="75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Sheet1!$A$2:$A$13</c:f>
              <c:strCache>
                <c:ptCount val="12"/>
                <c:pt idx="0">
                  <c:v>Will need to save more later</c:v>
                </c:pt>
                <c:pt idx="1">
                  <c:v>Will have less to live on in retirement</c:v>
                </c:pt>
                <c:pt idx="2">
                  <c:v>Will need to work in retirement</c:v>
                </c:pt>
                <c:pt idx="3">
                  <c:v>Will need to retire later</c:v>
                </c:pt>
                <c:pt idx="4">
                  <c:v>Difficult retirement; hardship</c:v>
                </c:pt>
                <c:pt idx="5">
                  <c:v>Little/no impact</c:v>
                </c:pt>
                <c:pt idx="6">
                  <c:v>Less money for travel, entertainment</c:v>
                </c:pt>
                <c:pt idx="7">
                  <c:v>Will need to rely on family members</c:v>
                </c:pt>
                <c:pt idx="8">
                  <c:v>Liquidate assets; sell house/business</c:v>
                </c:pt>
                <c:pt idx="9">
                  <c:v>Something else</c:v>
                </c:pt>
                <c:pt idx="10">
                  <c:v>Don't know</c:v>
                </c:pt>
                <c:pt idx="11">
                  <c:v>Refused</c:v>
                </c:pt>
              </c:strCache>
            </c:strRef>
          </c:cat>
          <c:val>
            <c:numRef>
              <c:f>Sheet1!$B$2:$B$13</c:f>
              <c:numCache>
                <c:formatCode>0%</c:formatCode>
                <c:ptCount val="12"/>
                <c:pt idx="0">
                  <c:v>0.2</c:v>
                </c:pt>
                <c:pt idx="1">
                  <c:v>0.18</c:v>
                </c:pt>
                <c:pt idx="2">
                  <c:v>0.15</c:v>
                </c:pt>
                <c:pt idx="3">
                  <c:v>0.14000000000000001</c:v>
                </c:pt>
                <c:pt idx="4">
                  <c:v>0.1</c:v>
                </c:pt>
                <c:pt idx="5">
                  <c:v>0.09</c:v>
                </c:pt>
                <c:pt idx="6">
                  <c:v>0.04</c:v>
                </c:pt>
                <c:pt idx="7">
                  <c:v>0.03</c:v>
                </c:pt>
                <c:pt idx="8">
                  <c:v>0.01</c:v>
                </c:pt>
                <c:pt idx="9">
                  <c:v>0.04</c:v>
                </c:pt>
                <c:pt idx="10">
                  <c:v>0.13</c:v>
                </c:pt>
                <c:pt idx="11">
                  <c:v>0.02</c:v>
                </c:pt>
              </c:numCache>
            </c:numRef>
          </c:val>
        </c:ser>
        <c:dLbls>
          <c:showLegendKey val="0"/>
          <c:showVal val="0"/>
          <c:showCatName val="0"/>
          <c:showSerName val="0"/>
          <c:showPercent val="0"/>
          <c:showBubbleSize val="0"/>
        </c:dLbls>
        <c:gapWidth val="50"/>
        <c:axId val="173529728"/>
        <c:axId val="173535616"/>
      </c:barChart>
      <c:catAx>
        <c:axId val="173529728"/>
        <c:scaling>
          <c:orientation val="maxMin"/>
        </c:scaling>
        <c:delete val="0"/>
        <c:axPos val="l"/>
        <c:numFmt formatCode="General" sourceLinked="1"/>
        <c:majorTickMark val="none"/>
        <c:minorTickMark val="none"/>
        <c:tickLblPos val="nextTo"/>
        <c:txPr>
          <a:bodyPr/>
          <a:lstStyle/>
          <a:p>
            <a:pPr>
              <a:defRPr sz="1600"/>
            </a:pPr>
            <a:endParaRPr lang="en-US"/>
          </a:p>
        </c:txPr>
        <c:crossAx val="173535616"/>
        <c:crosses val="autoZero"/>
        <c:auto val="1"/>
        <c:lblAlgn val="ctr"/>
        <c:lblOffset val="100"/>
        <c:noMultiLvlLbl val="0"/>
      </c:catAx>
      <c:valAx>
        <c:axId val="173535616"/>
        <c:scaling>
          <c:orientation val="minMax"/>
        </c:scaling>
        <c:delete val="1"/>
        <c:axPos val="t"/>
        <c:numFmt formatCode="0%" sourceLinked="1"/>
        <c:majorTickMark val="out"/>
        <c:minorTickMark val="none"/>
        <c:tickLblPos val="nextTo"/>
        <c:crossAx val="173529728"/>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1.8348623853211E-2"/>
          <c:y val="0.156794983960338"/>
          <c:w val="0.96636085626911306"/>
          <c:h val="0.63684631087780696"/>
        </c:manualLayout>
      </c:layout>
      <c:barChart>
        <c:barDir val="col"/>
        <c:grouping val="clustered"/>
        <c:varyColors val="0"/>
        <c:ser>
          <c:idx val="0"/>
          <c:order val="0"/>
          <c:tx>
            <c:strRef>
              <c:f>Sheet1!$B$1</c:f>
              <c:strCache>
                <c:ptCount val="1"/>
                <c:pt idx="0">
                  <c:v>2005</c:v>
                </c:pt>
              </c:strCache>
            </c:strRef>
          </c:tx>
          <c:invertIfNegative val="0"/>
          <c:dLbls>
            <c:txPr>
              <a:bodyPr/>
              <a:lstStyle/>
              <a:p>
                <a:pPr>
                  <a:defRPr sz="1000"/>
                </a:pPr>
                <a:endParaRPr lang="en-US"/>
              </a:p>
            </c:txPr>
            <c:showLegendKey val="0"/>
            <c:showVal val="1"/>
            <c:showCatName val="0"/>
            <c:showSerName val="0"/>
            <c:showPercent val="0"/>
            <c:showBubbleSize val="0"/>
            <c:showLeaderLines val="0"/>
          </c:dLbls>
          <c:cat>
            <c:strRef>
              <c:f>Sheet1!$A$2:$A$8</c:f>
              <c:strCache>
                <c:ptCount val="7"/>
                <c:pt idx="0">
                  <c:v>A Major Problem</c:v>
                </c:pt>
                <c:pt idx="1">
                  <c:v>A Minor Problem</c:v>
                </c:pt>
                <c:pt idx="2">
                  <c:v>Not a Problem</c:v>
                </c:pt>
                <c:pt idx="4">
                  <c:v>A Major Problem</c:v>
                </c:pt>
                <c:pt idx="5">
                  <c:v>A Minor Problem</c:v>
                </c:pt>
                <c:pt idx="6">
                  <c:v>Not a Problem</c:v>
                </c:pt>
              </c:strCache>
            </c:strRef>
          </c:cat>
          <c:val>
            <c:numRef>
              <c:f>Sheet1!$B$2:$B$8</c:f>
              <c:numCache>
                <c:formatCode>0%</c:formatCode>
                <c:ptCount val="7"/>
                <c:pt idx="0">
                  <c:v>0.2</c:v>
                </c:pt>
                <c:pt idx="1">
                  <c:v>0.39</c:v>
                </c:pt>
                <c:pt idx="2">
                  <c:v>0.4</c:v>
                </c:pt>
                <c:pt idx="4">
                  <c:v>0.06</c:v>
                </c:pt>
                <c:pt idx="5">
                  <c:v>0.24</c:v>
                </c:pt>
                <c:pt idx="6">
                  <c:v>0.69</c:v>
                </c:pt>
              </c:numCache>
            </c:numRef>
          </c:val>
        </c:ser>
        <c:ser>
          <c:idx val="1"/>
          <c:order val="1"/>
          <c:tx>
            <c:strRef>
              <c:f>Sheet1!$C$1</c:f>
              <c:strCache>
                <c:ptCount val="1"/>
                <c:pt idx="0">
                  <c:v>2011</c:v>
                </c:pt>
              </c:strCache>
            </c:strRef>
          </c:tx>
          <c:invertIfNegative val="0"/>
          <c:dLbls>
            <c:txPr>
              <a:bodyPr/>
              <a:lstStyle/>
              <a:p>
                <a:pPr>
                  <a:defRPr sz="1000"/>
                </a:pPr>
                <a:endParaRPr lang="en-US"/>
              </a:p>
            </c:txPr>
            <c:showLegendKey val="0"/>
            <c:showVal val="1"/>
            <c:showCatName val="0"/>
            <c:showSerName val="0"/>
            <c:showPercent val="0"/>
            <c:showBubbleSize val="0"/>
            <c:showLeaderLines val="0"/>
          </c:dLbls>
          <c:cat>
            <c:strRef>
              <c:f>Sheet1!$A$2:$A$8</c:f>
              <c:strCache>
                <c:ptCount val="7"/>
                <c:pt idx="0">
                  <c:v>A Major Problem</c:v>
                </c:pt>
                <c:pt idx="1">
                  <c:v>A Minor Problem</c:v>
                </c:pt>
                <c:pt idx="2">
                  <c:v>Not a Problem</c:v>
                </c:pt>
                <c:pt idx="4">
                  <c:v>A Major Problem</c:v>
                </c:pt>
                <c:pt idx="5">
                  <c:v>A Minor Problem</c:v>
                </c:pt>
                <c:pt idx="6">
                  <c:v>Not a Problem</c:v>
                </c:pt>
              </c:strCache>
            </c:strRef>
          </c:cat>
          <c:val>
            <c:numRef>
              <c:f>Sheet1!$C$2:$C$8</c:f>
              <c:numCache>
                <c:formatCode>0%</c:formatCode>
                <c:ptCount val="7"/>
                <c:pt idx="0">
                  <c:v>0.22</c:v>
                </c:pt>
                <c:pt idx="1">
                  <c:v>0.41</c:v>
                </c:pt>
                <c:pt idx="2">
                  <c:v>0.37</c:v>
                </c:pt>
                <c:pt idx="4">
                  <c:v>0.15</c:v>
                </c:pt>
                <c:pt idx="5">
                  <c:v>0.27</c:v>
                </c:pt>
                <c:pt idx="6">
                  <c:v>0.56999999999999995</c:v>
                </c:pt>
              </c:numCache>
            </c:numRef>
          </c:val>
        </c:ser>
        <c:ser>
          <c:idx val="2"/>
          <c:order val="2"/>
          <c:tx>
            <c:strRef>
              <c:f>Sheet1!$D$1</c:f>
              <c:strCache>
                <c:ptCount val="1"/>
                <c:pt idx="0">
                  <c:v>2013</c:v>
                </c:pt>
              </c:strCache>
            </c:strRef>
          </c:tx>
          <c:invertIfNegative val="0"/>
          <c:dLbls>
            <c:showLegendKey val="0"/>
            <c:showVal val="1"/>
            <c:showCatName val="0"/>
            <c:showSerName val="0"/>
            <c:showPercent val="0"/>
            <c:showBubbleSize val="0"/>
            <c:showLeaderLines val="0"/>
          </c:dLbls>
          <c:cat>
            <c:strRef>
              <c:f>Sheet1!$A$2:$A$8</c:f>
              <c:strCache>
                <c:ptCount val="7"/>
                <c:pt idx="0">
                  <c:v>A Major Problem</c:v>
                </c:pt>
                <c:pt idx="1">
                  <c:v>A Minor Problem</c:v>
                </c:pt>
                <c:pt idx="2">
                  <c:v>Not a Problem</c:v>
                </c:pt>
                <c:pt idx="4">
                  <c:v>A Major Problem</c:v>
                </c:pt>
                <c:pt idx="5">
                  <c:v>A Minor Problem</c:v>
                </c:pt>
                <c:pt idx="6">
                  <c:v>Not a Problem</c:v>
                </c:pt>
              </c:strCache>
            </c:strRef>
          </c:cat>
          <c:val>
            <c:numRef>
              <c:f>Sheet1!$D$2:$D$8</c:f>
            </c:numRef>
          </c:val>
        </c:ser>
        <c:ser>
          <c:idx val="3"/>
          <c:order val="3"/>
          <c:tx>
            <c:strRef>
              <c:f>Sheet1!$E$1</c:f>
              <c:strCache>
                <c:ptCount val="1"/>
                <c:pt idx="0">
                  <c:v>2014</c:v>
                </c:pt>
              </c:strCache>
            </c:strRef>
          </c:tx>
          <c:invertIfNegative val="0"/>
          <c:dLbls>
            <c:txPr>
              <a:bodyPr/>
              <a:lstStyle/>
              <a:p>
                <a:pPr>
                  <a:defRPr sz="1000"/>
                </a:pPr>
                <a:endParaRPr lang="en-US"/>
              </a:p>
            </c:txPr>
            <c:showLegendKey val="0"/>
            <c:showVal val="1"/>
            <c:showCatName val="0"/>
            <c:showSerName val="0"/>
            <c:showPercent val="0"/>
            <c:showBubbleSize val="0"/>
            <c:showLeaderLines val="0"/>
          </c:dLbls>
          <c:cat>
            <c:strRef>
              <c:f>Sheet1!$A$2:$A$8</c:f>
              <c:strCache>
                <c:ptCount val="7"/>
                <c:pt idx="0">
                  <c:v>A Major Problem</c:v>
                </c:pt>
                <c:pt idx="1">
                  <c:v>A Minor Problem</c:v>
                </c:pt>
                <c:pt idx="2">
                  <c:v>Not a Problem</c:v>
                </c:pt>
                <c:pt idx="4">
                  <c:v>A Major Problem</c:v>
                </c:pt>
                <c:pt idx="5">
                  <c:v>A Minor Problem</c:v>
                </c:pt>
                <c:pt idx="6">
                  <c:v>Not a Problem</c:v>
                </c:pt>
              </c:strCache>
            </c:strRef>
          </c:cat>
          <c:val>
            <c:numRef>
              <c:f>Sheet1!$E$2:$E$8</c:f>
              <c:numCache>
                <c:formatCode>0%</c:formatCode>
                <c:ptCount val="7"/>
                <c:pt idx="0">
                  <c:v>0.2</c:v>
                </c:pt>
                <c:pt idx="1">
                  <c:v>0.38</c:v>
                </c:pt>
                <c:pt idx="2">
                  <c:v>0.42</c:v>
                </c:pt>
                <c:pt idx="4">
                  <c:v>0.16</c:v>
                </c:pt>
                <c:pt idx="5">
                  <c:v>0.28000000000000003</c:v>
                </c:pt>
                <c:pt idx="6">
                  <c:v>0.55000000000000004</c:v>
                </c:pt>
              </c:numCache>
            </c:numRef>
          </c:val>
        </c:ser>
        <c:ser>
          <c:idx val="4"/>
          <c:order val="4"/>
          <c:tx>
            <c:strRef>
              <c:f>Sheet1!$F$1</c:f>
              <c:strCache>
                <c:ptCount val="1"/>
                <c:pt idx="0">
                  <c:v>2015</c:v>
                </c:pt>
              </c:strCache>
            </c:strRef>
          </c:tx>
          <c:invertIfNegative val="0"/>
          <c:dLbls>
            <c:txPr>
              <a:bodyPr/>
              <a:lstStyle/>
              <a:p>
                <a:pPr>
                  <a:defRPr sz="1000"/>
                </a:pPr>
                <a:endParaRPr lang="en-US"/>
              </a:p>
            </c:txPr>
            <c:dLblPos val="outEnd"/>
            <c:showLegendKey val="0"/>
            <c:showVal val="1"/>
            <c:showCatName val="0"/>
            <c:showSerName val="0"/>
            <c:showPercent val="0"/>
            <c:showBubbleSize val="0"/>
            <c:showLeaderLines val="0"/>
          </c:dLbls>
          <c:cat>
            <c:strRef>
              <c:f>Sheet1!$A$2:$A$8</c:f>
              <c:strCache>
                <c:ptCount val="7"/>
                <c:pt idx="0">
                  <c:v>A Major Problem</c:v>
                </c:pt>
                <c:pt idx="1">
                  <c:v>A Minor Problem</c:v>
                </c:pt>
                <c:pt idx="2">
                  <c:v>Not a Problem</c:v>
                </c:pt>
                <c:pt idx="4">
                  <c:v>A Major Problem</c:v>
                </c:pt>
                <c:pt idx="5">
                  <c:v>A Minor Problem</c:v>
                </c:pt>
                <c:pt idx="6">
                  <c:v>Not a Problem</c:v>
                </c:pt>
              </c:strCache>
            </c:strRef>
          </c:cat>
          <c:val>
            <c:numRef>
              <c:f>Sheet1!$F$2:$F$8</c:f>
              <c:numCache>
                <c:formatCode>0%</c:formatCode>
                <c:ptCount val="7"/>
                <c:pt idx="0">
                  <c:v>0.13</c:v>
                </c:pt>
                <c:pt idx="1">
                  <c:v>0.38</c:v>
                </c:pt>
                <c:pt idx="2">
                  <c:v>0.49</c:v>
                </c:pt>
                <c:pt idx="4">
                  <c:v>0.09</c:v>
                </c:pt>
                <c:pt idx="5">
                  <c:v>0.22</c:v>
                </c:pt>
                <c:pt idx="6">
                  <c:v>0.67</c:v>
                </c:pt>
              </c:numCache>
            </c:numRef>
          </c:val>
        </c:ser>
        <c:ser>
          <c:idx val="5"/>
          <c:order val="5"/>
          <c:tx>
            <c:strRef>
              <c:f>Sheet1!$G$1</c:f>
              <c:strCache>
                <c:ptCount val="1"/>
                <c:pt idx="0">
                  <c:v>2016</c:v>
                </c:pt>
              </c:strCache>
            </c:strRef>
          </c:tx>
          <c:spPr>
            <a:solidFill>
              <a:schemeClr val="bg1">
                <a:lumMod val="65000"/>
              </a:schemeClr>
            </a:solidFill>
            <a:ln>
              <a:solidFill>
                <a:srgbClr val="FF0000"/>
              </a:solidFill>
            </a:ln>
          </c:spPr>
          <c:invertIfNegative val="0"/>
          <c:dLbls>
            <c:txPr>
              <a:bodyPr/>
              <a:lstStyle/>
              <a:p>
                <a:pPr>
                  <a:defRPr sz="1000"/>
                </a:pPr>
                <a:endParaRPr lang="en-US"/>
              </a:p>
            </c:txPr>
            <c:showLegendKey val="0"/>
            <c:showVal val="1"/>
            <c:showCatName val="0"/>
            <c:showSerName val="0"/>
            <c:showPercent val="0"/>
            <c:showBubbleSize val="0"/>
            <c:showLeaderLines val="0"/>
          </c:dLbls>
          <c:cat>
            <c:strRef>
              <c:f>Sheet1!$A$2:$A$8</c:f>
              <c:strCache>
                <c:ptCount val="7"/>
                <c:pt idx="0">
                  <c:v>A Major Problem</c:v>
                </c:pt>
                <c:pt idx="1">
                  <c:v>A Minor Problem</c:v>
                </c:pt>
                <c:pt idx="2">
                  <c:v>Not a Problem</c:v>
                </c:pt>
                <c:pt idx="4">
                  <c:v>A Major Problem</c:v>
                </c:pt>
                <c:pt idx="5">
                  <c:v>A Minor Problem</c:v>
                </c:pt>
                <c:pt idx="6">
                  <c:v>Not a Problem</c:v>
                </c:pt>
              </c:strCache>
            </c:strRef>
          </c:cat>
          <c:val>
            <c:numRef>
              <c:f>Sheet1!$G$2:$G$8</c:f>
              <c:numCache>
                <c:formatCode>0%</c:formatCode>
                <c:ptCount val="7"/>
                <c:pt idx="0">
                  <c:v>0.15</c:v>
                </c:pt>
                <c:pt idx="1">
                  <c:v>0.4</c:v>
                </c:pt>
                <c:pt idx="2">
                  <c:v>0.44</c:v>
                </c:pt>
                <c:pt idx="4">
                  <c:v>0.08</c:v>
                </c:pt>
                <c:pt idx="5">
                  <c:v>0.24</c:v>
                </c:pt>
                <c:pt idx="6">
                  <c:v>0.67</c:v>
                </c:pt>
              </c:numCache>
            </c:numRef>
          </c:val>
        </c:ser>
        <c:dLbls>
          <c:showLegendKey val="0"/>
          <c:showVal val="0"/>
          <c:showCatName val="0"/>
          <c:showSerName val="0"/>
          <c:showPercent val="0"/>
          <c:showBubbleSize val="0"/>
        </c:dLbls>
        <c:gapWidth val="30"/>
        <c:axId val="174081536"/>
        <c:axId val="174083072"/>
      </c:barChart>
      <c:catAx>
        <c:axId val="174081536"/>
        <c:scaling>
          <c:orientation val="minMax"/>
        </c:scaling>
        <c:delete val="0"/>
        <c:axPos val="b"/>
        <c:numFmt formatCode="General" sourceLinked="1"/>
        <c:majorTickMark val="none"/>
        <c:minorTickMark val="none"/>
        <c:tickLblPos val="nextTo"/>
        <c:txPr>
          <a:bodyPr/>
          <a:lstStyle/>
          <a:p>
            <a:pPr>
              <a:defRPr sz="1600"/>
            </a:pPr>
            <a:endParaRPr lang="en-US"/>
          </a:p>
        </c:txPr>
        <c:crossAx val="174083072"/>
        <c:crosses val="autoZero"/>
        <c:auto val="1"/>
        <c:lblAlgn val="ctr"/>
        <c:lblOffset val="100"/>
        <c:noMultiLvlLbl val="0"/>
      </c:catAx>
      <c:valAx>
        <c:axId val="174083072"/>
        <c:scaling>
          <c:orientation val="minMax"/>
        </c:scaling>
        <c:delete val="1"/>
        <c:axPos val="l"/>
        <c:numFmt formatCode="0%" sourceLinked="1"/>
        <c:majorTickMark val="out"/>
        <c:minorTickMark val="none"/>
        <c:tickLblPos val="nextTo"/>
        <c:crossAx val="174081536"/>
        <c:crosses val="autoZero"/>
        <c:crossBetween val="between"/>
      </c:valAx>
    </c:plotArea>
    <c:legend>
      <c:legendPos val="t"/>
      <c:layout/>
      <c:overlay val="0"/>
      <c:spPr>
        <a:ln>
          <a:solidFill>
            <a:schemeClr val="tx1">
              <a:lumMod val="75000"/>
              <a:lumOff val="25000"/>
            </a:schemeClr>
          </a:solidFill>
        </a:ln>
      </c:spPr>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317187306485597"/>
          <c:y val="0.20686135471338984"/>
          <c:w val="0.57107651884032551"/>
          <c:h val="0.72646006673154007"/>
        </c:manualLayout>
      </c:layout>
      <c:pieChart>
        <c:varyColors val="1"/>
        <c:ser>
          <c:idx val="0"/>
          <c:order val="0"/>
          <c:tx>
            <c:strRef>
              <c:f>Sheet1!$B$1</c:f>
              <c:strCache>
                <c:ptCount val="1"/>
                <c:pt idx="0">
                  <c:v>Column1</c:v>
                </c:pt>
              </c:strCache>
            </c:strRef>
          </c:tx>
          <c:spPr>
            <a:solidFill>
              <a:schemeClr val="accent1">
                <a:lumMod val="50000"/>
              </a:schemeClr>
            </a:solidFill>
          </c:spPr>
          <c:dPt>
            <c:idx val="0"/>
            <c:bubble3D val="0"/>
            <c:spPr>
              <a:solidFill>
                <a:schemeClr val="accent1">
                  <a:lumMod val="75000"/>
                </a:schemeClr>
              </a:solidFill>
            </c:spPr>
          </c:dPt>
          <c:dPt>
            <c:idx val="1"/>
            <c:bubble3D val="0"/>
            <c:spPr>
              <a:solidFill>
                <a:schemeClr val="accent2"/>
              </a:solidFill>
            </c:spPr>
          </c:dPt>
          <c:dPt>
            <c:idx val="2"/>
            <c:bubble3D val="0"/>
            <c:spPr>
              <a:solidFill>
                <a:schemeClr val="tx1">
                  <a:lumMod val="50000"/>
                  <a:lumOff val="50000"/>
                </a:schemeClr>
              </a:solidFill>
            </c:spPr>
          </c:dPt>
          <c:dLbls>
            <c:dLbl>
              <c:idx val="0"/>
              <c:layout/>
              <c:dLblPos val="outEnd"/>
              <c:showLegendKey val="0"/>
              <c:showVal val="1"/>
              <c:showCatName val="1"/>
              <c:showSerName val="0"/>
              <c:showPercent val="0"/>
              <c:showBubbleSize val="0"/>
            </c:dLbl>
            <c:txPr>
              <a:bodyPr/>
              <a:lstStyle/>
              <a:p>
                <a:pPr>
                  <a:defRPr sz="1600" b="0">
                    <a:solidFill>
                      <a:schemeClr val="tx1"/>
                    </a:solidFill>
                  </a:defRPr>
                </a:pPr>
                <a:endParaRPr lang="en-US"/>
              </a:p>
            </c:txPr>
            <c:dLblPos val="outEnd"/>
            <c:showLegendKey val="0"/>
            <c:showVal val="1"/>
            <c:showCatName val="1"/>
            <c:showSerName val="0"/>
            <c:showPercent val="0"/>
            <c:showBubbleSize val="0"/>
            <c:separator>
</c:separator>
            <c:showLeaderLines val="0"/>
          </c:dLbls>
          <c:cat>
            <c:strRef>
              <c:f>Sheet1!$A$2:$A$4</c:f>
              <c:strCache>
                <c:ptCount val="3"/>
                <c:pt idx="0">
                  <c:v>Yes</c:v>
                </c:pt>
                <c:pt idx="1">
                  <c:v>No</c:v>
                </c:pt>
                <c:pt idx="2">
                  <c:v>Don't know</c:v>
                </c:pt>
              </c:strCache>
            </c:strRef>
          </c:cat>
          <c:val>
            <c:numRef>
              <c:f>Sheet1!$B$2:$B$4</c:f>
              <c:numCache>
                <c:formatCode>0%</c:formatCode>
                <c:ptCount val="3"/>
                <c:pt idx="0">
                  <c:v>0.78</c:v>
                </c:pt>
                <c:pt idx="1">
                  <c:v>0.2</c:v>
                </c:pt>
                <c:pt idx="2">
                  <c:v>0.01</c:v>
                </c:pt>
              </c:numCache>
            </c:numRef>
          </c:val>
        </c:ser>
        <c:dLbls>
          <c:showLegendKey val="0"/>
          <c:showVal val="0"/>
          <c:showCatName val="0"/>
          <c:showSerName val="0"/>
          <c:showPercent val="0"/>
          <c:showBubbleSize val="0"/>
          <c:showLeaderLines val="0"/>
        </c:dLbls>
        <c:firstSliceAng val="318"/>
      </c:pie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percentStacked"/>
        <c:varyColors val="0"/>
        <c:ser>
          <c:idx val="0"/>
          <c:order val="0"/>
          <c:tx>
            <c:strRef>
              <c:f>Sheet1!$B$1</c:f>
              <c:strCache>
                <c:ptCount val="1"/>
                <c:pt idx="0">
                  <c:v>Very Confident</c:v>
                </c:pt>
              </c:strCache>
            </c:strRef>
          </c:tx>
          <c:spPr>
            <a:solidFill>
              <a:schemeClr val="accent1">
                <a:lumMod val="50000"/>
              </a:schemeClr>
            </a:solidFill>
            <a:ln>
              <a:solidFill>
                <a:schemeClr val="accent1">
                  <a:lumMod val="50000"/>
                </a:schemeClr>
              </a:solidFill>
            </a:ln>
          </c:spPr>
          <c:cat>
            <c:numRef>
              <c:f>Sheet1!$A$2:$A$25</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Sheet1!$B$2:$B$25</c:f>
              <c:numCache>
                <c:formatCode>0%</c:formatCode>
                <c:ptCount val="24"/>
                <c:pt idx="0">
                  <c:v>0.27</c:v>
                </c:pt>
                <c:pt idx="1">
                  <c:v>0.27</c:v>
                </c:pt>
                <c:pt idx="2">
                  <c:v>0.26</c:v>
                </c:pt>
                <c:pt idx="3">
                  <c:v>0.26</c:v>
                </c:pt>
                <c:pt idx="4">
                  <c:v>0.33</c:v>
                </c:pt>
                <c:pt idx="5">
                  <c:v>0.19</c:v>
                </c:pt>
                <c:pt idx="6">
                  <c:v>0.31</c:v>
                </c:pt>
                <c:pt idx="7">
                  <c:v>0.34</c:v>
                </c:pt>
                <c:pt idx="8">
                  <c:v>0.37</c:v>
                </c:pt>
                <c:pt idx="9">
                  <c:v>0.4</c:v>
                </c:pt>
                <c:pt idx="10">
                  <c:v>0.39</c:v>
                </c:pt>
                <c:pt idx="11">
                  <c:v>0.42</c:v>
                </c:pt>
                <c:pt idx="12">
                  <c:v>0.4</c:v>
                </c:pt>
                <c:pt idx="13">
                  <c:v>0.4</c:v>
                </c:pt>
                <c:pt idx="14">
                  <c:v>0.41</c:v>
                </c:pt>
                <c:pt idx="15">
                  <c:v>0.28999999999999998</c:v>
                </c:pt>
                <c:pt idx="16">
                  <c:v>0.2</c:v>
                </c:pt>
                <c:pt idx="17">
                  <c:v>0.19</c:v>
                </c:pt>
                <c:pt idx="18">
                  <c:v>0.24</c:v>
                </c:pt>
                <c:pt idx="19">
                  <c:v>0.21</c:v>
                </c:pt>
                <c:pt idx="20">
                  <c:v>0.18</c:v>
                </c:pt>
                <c:pt idx="21">
                  <c:v>0.28000000000000003</c:v>
                </c:pt>
                <c:pt idx="22">
                  <c:v>0.37</c:v>
                </c:pt>
                <c:pt idx="23">
                  <c:v>0.39</c:v>
                </c:pt>
              </c:numCache>
            </c:numRef>
          </c:val>
        </c:ser>
        <c:ser>
          <c:idx val="1"/>
          <c:order val="1"/>
          <c:tx>
            <c:strRef>
              <c:f>Sheet1!$C$1</c:f>
              <c:strCache>
                <c:ptCount val="1"/>
                <c:pt idx="0">
                  <c:v>Somewhat Confident</c:v>
                </c:pt>
              </c:strCache>
            </c:strRef>
          </c:tx>
          <c:spPr>
            <a:solidFill>
              <a:schemeClr val="accent1">
                <a:lumMod val="75000"/>
              </a:schemeClr>
            </a:solidFill>
            <a:ln>
              <a:solidFill>
                <a:schemeClr val="accent1">
                  <a:lumMod val="75000"/>
                </a:schemeClr>
              </a:solidFill>
            </a:ln>
          </c:spPr>
          <c:cat>
            <c:numRef>
              <c:f>Sheet1!$A$2:$A$25</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Sheet1!$C$2:$C$25</c:f>
              <c:numCache>
                <c:formatCode>0%</c:formatCode>
                <c:ptCount val="24"/>
                <c:pt idx="0">
                  <c:v>0.45</c:v>
                </c:pt>
                <c:pt idx="1">
                  <c:v>0.37</c:v>
                </c:pt>
                <c:pt idx="2">
                  <c:v>0.47</c:v>
                </c:pt>
                <c:pt idx="3">
                  <c:v>0.42</c:v>
                </c:pt>
                <c:pt idx="4">
                  <c:v>0.34</c:v>
                </c:pt>
                <c:pt idx="5">
                  <c:v>0.28000000000000003</c:v>
                </c:pt>
                <c:pt idx="6">
                  <c:v>0.39</c:v>
                </c:pt>
                <c:pt idx="7">
                  <c:v>0.41</c:v>
                </c:pt>
                <c:pt idx="8">
                  <c:v>0.37</c:v>
                </c:pt>
                <c:pt idx="9">
                  <c:v>0.32</c:v>
                </c:pt>
                <c:pt idx="10">
                  <c:v>0.35</c:v>
                </c:pt>
                <c:pt idx="11">
                  <c:v>0.27</c:v>
                </c:pt>
                <c:pt idx="12">
                  <c:v>0.4</c:v>
                </c:pt>
                <c:pt idx="13">
                  <c:v>0.33</c:v>
                </c:pt>
                <c:pt idx="14">
                  <c:v>0.38</c:v>
                </c:pt>
                <c:pt idx="15">
                  <c:v>0.35</c:v>
                </c:pt>
                <c:pt idx="16">
                  <c:v>0.47</c:v>
                </c:pt>
                <c:pt idx="17">
                  <c:v>0.41</c:v>
                </c:pt>
                <c:pt idx="18">
                  <c:v>0.36</c:v>
                </c:pt>
                <c:pt idx="19">
                  <c:v>0.42</c:v>
                </c:pt>
                <c:pt idx="20">
                  <c:v>0.44</c:v>
                </c:pt>
                <c:pt idx="21">
                  <c:v>0.39</c:v>
                </c:pt>
                <c:pt idx="22">
                  <c:v>0.33</c:v>
                </c:pt>
                <c:pt idx="23">
                  <c:v>0.36</c:v>
                </c:pt>
              </c:numCache>
            </c:numRef>
          </c:val>
        </c:ser>
        <c:ser>
          <c:idx val="2"/>
          <c:order val="2"/>
          <c:tx>
            <c:strRef>
              <c:f>Sheet1!$D$1</c:f>
              <c:strCache>
                <c:ptCount val="1"/>
                <c:pt idx="0">
                  <c:v>Not Too Confident</c:v>
                </c:pt>
              </c:strCache>
            </c:strRef>
          </c:tx>
          <c:spPr>
            <a:solidFill>
              <a:schemeClr val="accent1">
                <a:lumMod val="60000"/>
                <a:lumOff val="40000"/>
              </a:schemeClr>
            </a:solidFill>
            <a:ln>
              <a:solidFill>
                <a:schemeClr val="accent1">
                  <a:lumMod val="60000"/>
                  <a:lumOff val="40000"/>
                </a:schemeClr>
              </a:solidFill>
            </a:ln>
          </c:spPr>
          <c:cat>
            <c:numRef>
              <c:f>Sheet1!$A$2:$A$25</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Sheet1!$D$2:$D$25</c:f>
              <c:numCache>
                <c:formatCode>0%</c:formatCode>
                <c:ptCount val="24"/>
                <c:pt idx="0">
                  <c:v>0.16</c:v>
                </c:pt>
                <c:pt idx="1">
                  <c:v>0.21</c:v>
                </c:pt>
                <c:pt idx="2">
                  <c:v>0.18</c:v>
                </c:pt>
                <c:pt idx="3">
                  <c:v>0.2</c:v>
                </c:pt>
                <c:pt idx="4">
                  <c:v>0.18</c:v>
                </c:pt>
                <c:pt idx="5">
                  <c:v>0.24</c:v>
                </c:pt>
                <c:pt idx="6">
                  <c:v>0.2</c:v>
                </c:pt>
                <c:pt idx="7">
                  <c:v>0.14000000000000001</c:v>
                </c:pt>
                <c:pt idx="8">
                  <c:v>0.1</c:v>
                </c:pt>
                <c:pt idx="9">
                  <c:v>0.16</c:v>
                </c:pt>
                <c:pt idx="10">
                  <c:v>0.12</c:v>
                </c:pt>
                <c:pt idx="11">
                  <c:v>0.16</c:v>
                </c:pt>
                <c:pt idx="12">
                  <c:v>0.12</c:v>
                </c:pt>
                <c:pt idx="13">
                  <c:v>0.12</c:v>
                </c:pt>
                <c:pt idx="14">
                  <c:v>0.1</c:v>
                </c:pt>
                <c:pt idx="15">
                  <c:v>0.17</c:v>
                </c:pt>
                <c:pt idx="16">
                  <c:v>0.16</c:v>
                </c:pt>
                <c:pt idx="17">
                  <c:v>0.21</c:v>
                </c:pt>
                <c:pt idx="18">
                  <c:v>0.21</c:v>
                </c:pt>
                <c:pt idx="19">
                  <c:v>0.17</c:v>
                </c:pt>
                <c:pt idx="20">
                  <c:v>0.22</c:v>
                </c:pt>
                <c:pt idx="21">
                  <c:v>0.14000000000000001</c:v>
                </c:pt>
                <c:pt idx="22">
                  <c:v>0.14000000000000001</c:v>
                </c:pt>
                <c:pt idx="23">
                  <c:v>0.12</c:v>
                </c:pt>
              </c:numCache>
            </c:numRef>
          </c:val>
        </c:ser>
        <c:ser>
          <c:idx val="3"/>
          <c:order val="3"/>
          <c:tx>
            <c:strRef>
              <c:f>Sheet1!$E$1</c:f>
              <c:strCache>
                <c:ptCount val="1"/>
                <c:pt idx="0">
                  <c:v>Not At All Confident</c:v>
                </c:pt>
              </c:strCache>
            </c:strRef>
          </c:tx>
          <c:spPr>
            <a:solidFill>
              <a:schemeClr val="accent1">
                <a:lumMod val="40000"/>
                <a:lumOff val="60000"/>
              </a:schemeClr>
            </a:solidFill>
            <a:ln>
              <a:solidFill>
                <a:schemeClr val="accent1">
                  <a:lumMod val="40000"/>
                  <a:lumOff val="60000"/>
                </a:schemeClr>
              </a:solidFill>
            </a:ln>
          </c:spPr>
          <c:cat>
            <c:numRef>
              <c:f>Sheet1!$A$2:$A$25</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Sheet1!$E$2:$E$25</c:f>
              <c:numCache>
                <c:formatCode>0%</c:formatCode>
                <c:ptCount val="24"/>
                <c:pt idx="0">
                  <c:v>7.0000000000000007E-2</c:v>
                </c:pt>
                <c:pt idx="1">
                  <c:v>0.13</c:v>
                </c:pt>
                <c:pt idx="2">
                  <c:v>0.06</c:v>
                </c:pt>
                <c:pt idx="3">
                  <c:v>0.08</c:v>
                </c:pt>
                <c:pt idx="4">
                  <c:v>0.11</c:v>
                </c:pt>
                <c:pt idx="5">
                  <c:v>0.24</c:v>
                </c:pt>
                <c:pt idx="6">
                  <c:v>0.08</c:v>
                </c:pt>
                <c:pt idx="7">
                  <c:v>0.11</c:v>
                </c:pt>
                <c:pt idx="8">
                  <c:v>0.11</c:v>
                </c:pt>
                <c:pt idx="9">
                  <c:v>0.11</c:v>
                </c:pt>
                <c:pt idx="10">
                  <c:v>0.11</c:v>
                </c:pt>
                <c:pt idx="11">
                  <c:v>0.13</c:v>
                </c:pt>
                <c:pt idx="12">
                  <c:v>7.0000000000000007E-2</c:v>
                </c:pt>
                <c:pt idx="13">
                  <c:v>0.13</c:v>
                </c:pt>
                <c:pt idx="14">
                  <c:v>0.11</c:v>
                </c:pt>
                <c:pt idx="15">
                  <c:v>0.17</c:v>
                </c:pt>
                <c:pt idx="16">
                  <c:v>0.16</c:v>
                </c:pt>
                <c:pt idx="17">
                  <c:v>0.18</c:v>
                </c:pt>
                <c:pt idx="18">
                  <c:v>0.17</c:v>
                </c:pt>
                <c:pt idx="19">
                  <c:v>0.19</c:v>
                </c:pt>
                <c:pt idx="20">
                  <c:v>0.14000000000000001</c:v>
                </c:pt>
                <c:pt idx="21">
                  <c:v>0.17</c:v>
                </c:pt>
                <c:pt idx="22">
                  <c:v>0.14000000000000001</c:v>
                </c:pt>
                <c:pt idx="23">
                  <c:v>0.12</c:v>
                </c:pt>
              </c:numCache>
            </c:numRef>
          </c:val>
        </c:ser>
        <c:ser>
          <c:idx val="4"/>
          <c:order val="4"/>
          <c:tx>
            <c:strRef>
              <c:f>Sheet1!$F$1</c:f>
              <c:strCache>
                <c:ptCount val="1"/>
                <c:pt idx="0">
                  <c:v>Don't Know/Refused</c:v>
                </c:pt>
              </c:strCache>
            </c:strRef>
          </c:tx>
          <c:spPr>
            <a:solidFill>
              <a:schemeClr val="bg1">
                <a:lumMod val="50000"/>
              </a:schemeClr>
            </a:solidFill>
            <a:ln>
              <a:solidFill>
                <a:schemeClr val="bg1">
                  <a:lumMod val="50000"/>
                </a:schemeClr>
              </a:solidFill>
            </a:ln>
          </c:spPr>
          <c:cat>
            <c:numRef>
              <c:f>Sheet1!$A$2:$A$25</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Sheet1!$F$2:$F$25</c:f>
              <c:numCache>
                <c:formatCode>0%</c:formatCode>
                <c:ptCount val="24"/>
                <c:pt idx="0">
                  <c:v>0.05</c:v>
                </c:pt>
                <c:pt idx="1">
                  <c:v>0.02</c:v>
                </c:pt>
                <c:pt idx="2">
                  <c:v>0.03</c:v>
                </c:pt>
                <c:pt idx="3">
                  <c:v>0.04</c:v>
                </c:pt>
                <c:pt idx="4">
                  <c:v>0.03</c:v>
                </c:pt>
                <c:pt idx="5">
                  <c:v>0.05</c:v>
                </c:pt>
                <c:pt idx="6">
                  <c:v>0.03</c:v>
                </c:pt>
                <c:pt idx="7">
                  <c:v>0</c:v>
                </c:pt>
                <c:pt idx="8">
                  <c:v>0.05</c:v>
                </c:pt>
                <c:pt idx="9">
                  <c:v>0.01</c:v>
                </c:pt>
                <c:pt idx="10">
                  <c:v>0.02</c:v>
                </c:pt>
                <c:pt idx="11">
                  <c:v>0.02</c:v>
                </c:pt>
                <c:pt idx="12">
                  <c:v>0.01</c:v>
                </c:pt>
                <c:pt idx="13">
                  <c:v>0.02</c:v>
                </c:pt>
                <c:pt idx="14">
                  <c:v>0</c:v>
                </c:pt>
                <c:pt idx="15">
                  <c:v>0.02</c:v>
                </c:pt>
                <c:pt idx="16">
                  <c:v>4.0000000000000001E-3</c:v>
                </c:pt>
                <c:pt idx="17">
                  <c:v>0</c:v>
                </c:pt>
                <c:pt idx="18">
                  <c:v>0.02</c:v>
                </c:pt>
                <c:pt idx="19">
                  <c:v>0.01</c:v>
                </c:pt>
                <c:pt idx="20">
                  <c:v>0.01</c:v>
                </c:pt>
                <c:pt idx="21">
                  <c:v>0.02</c:v>
                </c:pt>
                <c:pt idx="22">
                  <c:v>0.02</c:v>
                </c:pt>
                <c:pt idx="23">
                  <c:v>0.01</c:v>
                </c:pt>
              </c:numCache>
            </c:numRef>
          </c:val>
        </c:ser>
        <c:dLbls>
          <c:showLegendKey val="0"/>
          <c:showVal val="0"/>
          <c:showCatName val="0"/>
          <c:showSerName val="0"/>
          <c:showPercent val="0"/>
          <c:showBubbleSize val="0"/>
        </c:dLbls>
        <c:axId val="161295744"/>
        <c:axId val="161309824"/>
      </c:areaChart>
      <c:barChart>
        <c:barDir val="col"/>
        <c:grouping val="stacked"/>
        <c:varyColors val="0"/>
        <c:ser>
          <c:idx val="5"/>
          <c:order val="5"/>
          <c:tx>
            <c:strRef>
              <c:f>Sheet1!$G$1</c:f>
              <c:strCache>
                <c:ptCount val="1"/>
                <c:pt idx="0">
                  <c:v>Column4</c:v>
                </c:pt>
              </c:strCache>
            </c:strRef>
          </c:tx>
          <c:spPr>
            <a:solidFill>
              <a:srgbClr val="00B050"/>
            </a:solidFill>
            <a:ln w="25400">
              <a:noFill/>
            </a:ln>
          </c:spPr>
          <c:invertIfNegative val="0"/>
          <c:dPt>
            <c:idx val="1"/>
            <c:invertIfNegative val="0"/>
            <c:bubble3D val="0"/>
            <c:spPr>
              <a:solidFill>
                <a:srgbClr val="00B050"/>
              </a:solidFill>
              <a:ln w="25400">
                <a:noFill/>
              </a:ln>
            </c:spPr>
          </c:dPt>
          <c:dPt>
            <c:idx val="2"/>
            <c:invertIfNegative val="0"/>
            <c:bubble3D val="0"/>
            <c:spPr>
              <a:solidFill>
                <a:srgbClr val="FF0000"/>
              </a:solidFill>
              <a:ln w="25400">
                <a:noFill/>
              </a:ln>
            </c:spPr>
          </c:dPt>
          <c:dPt>
            <c:idx val="3"/>
            <c:invertIfNegative val="0"/>
            <c:bubble3D val="0"/>
            <c:spPr>
              <a:solidFill>
                <a:srgbClr val="00B050"/>
              </a:solidFill>
              <a:ln w="25400">
                <a:noFill/>
              </a:ln>
            </c:spPr>
          </c:dPt>
          <c:dPt>
            <c:idx val="4"/>
            <c:invertIfNegative val="0"/>
            <c:bubble3D val="0"/>
            <c:spPr>
              <a:solidFill>
                <a:srgbClr val="00B050"/>
              </a:solidFill>
              <a:ln w="25400">
                <a:noFill/>
              </a:ln>
            </c:spPr>
          </c:dPt>
          <c:dPt>
            <c:idx val="5"/>
            <c:invertIfNegative val="0"/>
            <c:bubble3D val="0"/>
            <c:spPr>
              <a:solidFill>
                <a:srgbClr val="FF0000"/>
              </a:solidFill>
              <a:ln w="25400">
                <a:noFill/>
              </a:ln>
            </c:spPr>
          </c:dPt>
          <c:dPt>
            <c:idx val="6"/>
            <c:invertIfNegative val="0"/>
            <c:bubble3D val="0"/>
            <c:spPr>
              <a:solidFill>
                <a:srgbClr val="00B050"/>
              </a:solidFill>
              <a:ln w="25400">
                <a:noFill/>
              </a:ln>
            </c:spPr>
          </c:dPt>
          <c:dPt>
            <c:idx val="7"/>
            <c:invertIfNegative val="0"/>
            <c:bubble3D val="0"/>
            <c:spPr>
              <a:solidFill>
                <a:srgbClr val="00B050"/>
              </a:solidFill>
              <a:ln w="25400">
                <a:noFill/>
              </a:ln>
            </c:spPr>
          </c:dPt>
          <c:dPt>
            <c:idx val="8"/>
            <c:invertIfNegative val="0"/>
            <c:bubble3D val="0"/>
            <c:spPr>
              <a:solidFill>
                <a:srgbClr val="00B050"/>
              </a:solidFill>
              <a:ln w="25400">
                <a:noFill/>
              </a:ln>
            </c:spPr>
          </c:dPt>
          <c:dPt>
            <c:idx val="9"/>
            <c:invertIfNegative val="0"/>
            <c:bubble3D val="0"/>
            <c:spPr>
              <a:solidFill>
                <a:srgbClr val="00B050"/>
              </a:solidFill>
              <a:ln w="25400">
                <a:noFill/>
              </a:ln>
            </c:spPr>
          </c:dPt>
          <c:dPt>
            <c:idx val="10"/>
            <c:invertIfNegative val="0"/>
            <c:bubble3D val="0"/>
            <c:spPr>
              <a:solidFill>
                <a:srgbClr val="FF0000"/>
              </a:solidFill>
              <a:ln w="25400">
                <a:noFill/>
              </a:ln>
            </c:spPr>
          </c:dPt>
          <c:dPt>
            <c:idx val="11"/>
            <c:invertIfNegative val="0"/>
            <c:bubble3D val="0"/>
            <c:spPr>
              <a:solidFill>
                <a:srgbClr val="00B050"/>
              </a:solidFill>
              <a:ln w="25400">
                <a:noFill/>
              </a:ln>
            </c:spPr>
          </c:dPt>
          <c:dPt>
            <c:idx val="12"/>
            <c:invertIfNegative val="0"/>
            <c:bubble3D val="0"/>
            <c:spPr>
              <a:solidFill>
                <a:srgbClr val="FF0000"/>
              </a:solidFill>
              <a:ln w="25400">
                <a:noFill/>
              </a:ln>
            </c:spPr>
          </c:dPt>
          <c:dPt>
            <c:idx val="13"/>
            <c:invertIfNegative val="0"/>
            <c:bubble3D val="0"/>
            <c:spPr>
              <a:solidFill>
                <a:srgbClr val="00B050"/>
              </a:solidFill>
              <a:ln w="25400">
                <a:noFill/>
              </a:ln>
            </c:spPr>
          </c:dPt>
          <c:dPt>
            <c:idx val="14"/>
            <c:invertIfNegative val="0"/>
            <c:bubble3D val="0"/>
            <c:spPr>
              <a:solidFill>
                <a:srgbClr val="00B050"/>
              </a:solidFill>
              <a:ln w="25400">
                <a:noFill/>
              </a:ln>
            </c:spPr>
          </c:dPt>
          <c:dPt>
            <c:idx val="15"/>
            <c:invertIfNegative val="0"/>
            <c:bubble3D val="0"/>
            <c:spPr>
              <a:solidFill>
                <a:srgbClr val="FF0000"/>
              </a:solidFill>
              <a:ln w="25400">
                <a:noFill/>
              </a:ln>
            </c:spPr>
          </c:dPt>
          <c:dPt>
            <c:idx val="16"/>
            <c:invertIfNegative val="0"/>
            <c:bubble3D val="0"/>
            <c:spPr>
              <a:solidFill>
                <a:srgbClr val="FF0000"/>
              </a:solidFill>
              <a:ln w="25400">
                <a:noFill/>
              </a:ln>
            </c:spPr>
          </c:dPt>
          <c:dPt>
            <c:idx val="17"/>
            <c:invertIfNegative val="0"/>
            <c:bubble3D val="0"/>
            <c:spPr>
              <a:solidFill>
                <a:srgbClr val="FF0000"/>
              </a:solidFill>
              <a:ln w="25400">
                <a:noFill/>
              </a:ln>
            </c:spPr>
          </c:dPt>
          <c:dPt>
            <c:idx val="18"/>
            <c:invertIfNegative val="0"/>
            <c:bubble3D val="0"/>
            <c:spPr>
              <a:solidFill>
                <a:srgbClr val="00B050"/>
              </a:solidFill>
              <a:ln w="25400">
                <a:noFill/>
              </a:ln>
            </c:spPr>
          </c:dPt>
          <c:dPt>
            <c:idx val="19"/>
            <c:invertIfNegative val="0"/>
            <c:bubble3D val="0"/>
            <c:spPr>
              <a:solidFill>
                <a:srgbClr val="FF0000"/>
              </a:solidFill>
              <a:ln w="25400">
                <a:noFill/>
              </a:ln>
            </c:spPr>
          </c:dPt>
          <c:dPt>
            <c:idx val="20"/>
            <c:invertIfNegative val="0"/>
            <c:bubble3D val="0"/>
            <c:spPr>
              <a:solidFill>
                <a:srgbClr val="FF0000"/>
              </a:solidFill>
              <a:ln w="25400">
                <a:noFill/>
              </a:ln>
            </c:spPr>
          </c:dPt>
          <c:dPt>
            <c:idx val="21"/>
            <c:invertIfNegative val="0"/>
            <c:bubble3D val="0"/>
            <c:spPr>
              <a:solidFill>
                <a:srgbClr val="00B050"/>
              </a:solidFill>
              <a:ln w="25400">
                <a:noFill/>
              </a:ln>
            </c:spPr>
          </c:dPt>
          <c:dPt>
            <c:idx val="22"/>
            <c:invertIfNegative val="0"/>
            <c:bubble3D val="0"/>
            <c:spPr>
              <a:solidFill>
                <a:srgbClr val="00B050"/>
              </a:solidFill>
              <a:ln w="25400">
                <a:noFill/>
              </a:ln>
            </c:spPr>
          </c:dPt>
          <c:cat>
            <c:numRef>
              <c:f>Sheet1!$A$2:$A$25</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Sheet1!$G$2:$G$25</c:f>
              <c:numCache>
                <c:formatCode>0%</c:formatCode>
                <c:ptCount val="24"/>
                <c:pt idx="0" formatCode="General">
                  <c:v>0</c:v>
                </c:pt>
                <c:pt idx="1">
                  <c:v>0</c:v>
                </c:pt>
                <c:pt idx="2">
                  <c:v>-1.0000000000000009E-3</c:v>
                </c:pt>
                <c:pt idx="3">
                  <c:v>0</c:v>
                </c:pt>
                <c:pt idx="4">
                  <c:v>7.000000000000001E-3</c:v>
                </c:pt>
                <c:pt idx="5">
                  <c:v>-1.4000000000000002E-2</c:v>
                </c:pt>
                <c:pt idx="6">
                  <c:v>1.2E-2</c:v>
                </c:pt>
                <c:pt idx="7">
                  <c:v>3.0000000000000027E-3</c:v>
                </c:pt>
                <c:pt idx="8">
                  <c:v>2.999999999999997E-3</c:v>
                </c:pt>
                <c:pt idx="9">
                  <c:v>3.0000000000000027E-3</c:v>
                </c:pt>
                <c:pt idx="10">
                  <c:v>-1.0000000000000009E-3</c:v>
                </c:pt>
                <c:pt idx="11">
                  <c:v>2.999999999999997E-3</c:v>
                </c:pt>
                <c:pt idx="12">
                  <c:v>-1.9999999999999961E-3</c:v>
                </c:pt>
                <c:pt idx="13">
                  <c:v>0</c:v>
                </c:pt>
                <c:pt idx="14">
                  <c:v>9.9999999999999525E-4</c:v>
                </c:pt>
                <c:pt idx="15">
                  <c:v>-1.2E-2</c:v>
                </c:pt>
                <c:pt idx="16">
                  <c:v>-8.9999999999999976E-3</c:v>
                </c:pt>
                <c:pt idx="17">
                  <c:v>-1.0000000000000009E-3</c:v>
                </c:pt>
                <c:pt idx="18">
                  <c:v>4.9999999999999992E-3</c:v>
                </c:pt>
                <c:pt idx="19">
                  <c:v>-3.0000000000000001E-3</c:v>
                </c:pt>
                <c:pt idx="20">
                  <c:v>-3.0000000000000001E-3</c:v>
                </c:pt>
                <c:pt idx="21">
                  <c:v>1.0000000000000004E-2</c:v>
                </c:pt>
                <c:pt idx="22">
                  <c:v>8.9999999999999976E-3</c:v>
                </c:pt>
                <c:pt idx="23">
                  <c:v>2.0000000000000018E-3</c:v>
                </c:pt>
              </c:numCache>
            </c:numRef>
          </c:val>
        </c:ser>
        <c:ser>
          <c:idx val="6"/>
          <c:order val="6"/>
          <c:tx>
            <c:strRef>
              <c:f>Sheet1!$H$1</c:f>
              <c:strCache>
                <c:ptCount val="1"/>
                <c:pt idx="0">
                  <c:v>Column5</c:v>
                </c:pt>
              </c:strCache>
            </c:strRef>
          </c:tx>
          <c:spPr>
            <a:noFill/>
          </c:spPr>
          <c:invertIfNegative val="0"/>
          <c:dLbls>
            <c:dLbl>
              <c:idx val="0"/>
              <c:delete val="1"/>
            </c:dLbl>
            <c:dLbl>
              <c:idx val="5"/>
              <c:layout>
                <c:manualLayout>
                  <c:x val="3.0208880139982498E-3"/>
                  <c:y val="0.23129254056696999"/>
                </c:manualLayout>
              </c:layout>
              <c:dLblPos val="ctr"/>
              <c:showLegendKey val="0"/>
              <c:showVal val="1"/>
              <c:showCatName val="0"/>
              <c:showSerName val="0"/>
              <c:showPercent val="0"/>
              <c:showBubbleSize val="0"/>
            </c:dLbl>
            <c:dLbl>
              <c:idx val="6"/>
              <c:layout>
                <c:manualLayout>
                  <c:x val="1.38888888888889E-3"/>
                  <c:y val="0.50037750455837304"/>
                </c:manualLayout>
              </c:layout>
              <c:dLblPos val="ctr"/>
              <c:showLegendKey val="0"/>
              <c:showVal val="1"/>
              <c:showCatName val="0"/>
              <c:showSerName val="0"/>
              <c:showPercent val="0"/>
              <c:showBubbleSize val="0"/>
            </c:dLbl>
            <c:dLbl>
              <c:idx val="15"/>
              <c:layout>
                <c:manualLayout>
                  <c:x val="4.4097769028871399E-3"/>
                  <c:y val="0.22922370150044299"/>
                </c:manualLayout>
              </c:layout>
              <c:dLblPos val="ctr"/>
              <c:showLegendKey val="0"/>
              <c:showVal val="1"/>
              <c:showCatName val="0"/>
              <c:showSerName val="0"/>
              <c:showPercent val="0"/>
              <c:showBubbleSize val="0"/>
            </c:dLbl>
            <c:dLbl>
              <c:idx val="21"/>
              <c:layout>
                <c:manualLayout>
                  <c:x val="2.77766841644794E-3"/>
                  <c:y val="0.42017112996709799"/>
                </c:manualLayout>
              </c:layout>
              <c:dLblPos val="ctr"/>
              <c:showLegendKey val="0"/>
              <c:showVal val="1"/>
              <c:showCatName val="0"/>
              <c:showSerName val="0"/>
              <c:showPercent val="0"/>
              <c:showBubbleSize val="0"/>
            </c:dLbl>
            <c:txPr>
              <a:bodyPr/>
              <a:lstStyle/>
              <a:p>
                <a:pPr>
                  <a:defRPr sz="1000"/>
                </a:pPr>
                <a:endParaRPr lang="en-US"/>
              </a:p>
            </c:txPr>
            <c:dLblPos val="inBase"/>
            <c:showLegendKey val="0"/>
            <c:showVal val="1"/>
            <c:showCatName val="0"/>
            <c:showSerName val="0"/>
            <c:showPercent val="0"/>
            <c:showBubbleSize val="0"/>
            <c:showLeaderLines val="0"/>
          </c:dLbls>
          <c:cat>
            <c:numRef>
              <c:f>Sheet1!$A$2:$A$25</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Sheet1!$H$2:$H$25</c:f>
              <c:numCache>
                <c:formatCode>0%</c:formatCode>
                <c:ptCount val="24"/>
                <c:pt idx="0" formatCode="General">
                  <c:v>0</c:v>
                </c:pt>
                <c:pt idx="1">
                  <c:v>0</c:v>
                </c:pt>
                <c:pt idx="2">
                  <c:v>-1.0000000000000009E-2</c:v>
                </c:pt>
                <c:pt idx="3">
                  <c:v>0</c:v>
                </c:pt>
                <c:pt idx="4">
                  <c:v>7.0000000000000007E-2</c:v>
                </c:pt>
                <c:pt idx="5">
                  <c:v>-0.14000000000000001</c:v>
                </c:pt>
                <c:pt idx="6">
                  <c:v>0.12</c:v>
                </c:pt>
                <c:pt idx="7">
                  <c:v>3.0000000000000027E-2</c:v>
                </c:pt>
                <c:pt idx="8">
                  <c:v>2.9999999999999971E-2</c:v>
                </c:pt>
                <c:pt idx="9">
                  <c:v>3.0000000000000027E-2</c:v>
                </c:pt>
                <c:pt idx="10">
                  <c:v>-1.0000000000000009E-2</c:v>
                </c:pt>
                <c:pt idx="11">
                  <c:v>2.9999999999999971E-2</c:v>
                </c:pt>
                <c:pt idx="12">
                  <c:v>-1.9999999999999962E-2</c:v>
                </c:pt>
                <c:pt idx="13">
                  <c:v>0</c:v>
                </c:pt>
                <c:pt idx="14">
                  <c:v>9.9999999999999534E-3</c:v>
                </c:pt>
                <c:pt idx="15">
                  <c:v>-0.12</c:v>
                </c:pt>
                <c:pt idx="16">
                  <c:v>-8.9999999999999969E-2</c:v>
                </c:pt>
                <c:pt idx="17">
                  <c:v>-1.0000000000000009E-2</c:v>
                </c:pt>
                <c:pt idx="18">
                  <c:v>4.9999999999999989E-2</c:v>
                </c:pt>
                <c:pt idx="19">
                  <c:v>-0.03</c:v>
                </c:pt>
                <c:pt idx="20">
                  <c:v>-0.03</c:v>
                </c:pt>
                <c:pt idx="21">
                  <c:v>0.10000000000000003</c:v>
                </c:pt>
                <c:pt idx="22">
                  <c:v>8.9999999999999969E-2</c:v>
                </c:pt>
                <c:pt idx="23">
                  <c:v>2.0000000000000018E-2</c:v>
                </c:pt>
              </c:numCache>
            </c:numRef>
          </c:val>
        </c:ser>
        <c:dLbls>
          <c:showLegendKey val="0"/>
          <c:showVal val="0"/>
          <c:showCatName val="0"/>
          <c:showSerName val="0"/>
          <c:showPercent val="0"/>
          <c:showBubbleSize val="0"/>
        </c:dLbls>
        <c:gapWidth val="150"/>
        <c:overlap val="100"/>
        <c:axId val="161317248"/>
        <c:axId val="161311360"/>
      </c:barChart>
      <c:catAx>
        <c:axId val="161295744"/>
        <c:scaling>
          <c:orientation val="minMax"/>
        </c:scaling>
        <c:delete val="0"/>
        <c:axPos val="b"/>
        <c:numFmt formatCode="General" sourceLinked="1"/>
        <c:majorTickMark val="out"/>
        <c:minorTickMark val="none"/>
        <c:tickLblPos val="nextTo"/>
        <c:spPr>
          <a:ln>
            <a:noFill/>
          </a:ln>
        </c:spPr>
        <c:txPr>
          <a:bodyPr/>
          <a:lstStyle/>
          <a:p>
            <a:pPr>
              <a:defRPr sz="1000"/>
            </a:pPr>
            <a:endParaRPr lang="en-US"/>
          </a:p>
        </c:txPr>
        <c:crossAx val="161309824"/>
        <c:crosses val="autoZero"/>
        <c:auto val="1"/>
        <c:lblAlgn val="ctr"/>
        <c:lblOffset val="100"/>
        <c:noMultiLvlLbl val="0"/>
      </c:catAx>
      <c:valAx>
        <c:axId val="161309824"/>
        <c:scaling>
          <c:orientation val="minMax"/>
          <c:max val="1"/>
          <c:min val="-0.65"/>
        </c:scaling>
        <c:delete val="0"/>
        <c:axPos val="l"/>
        <c:numFmt formatCode="0%" sourceLinked="1"/>
        <c:majorTickMark val="none"/>
        <c:minorTickMark val="none"/>
        <c:tickLblPos val="nextTo"/>
        <c:spPr>
          <a:noFill/>
          <a:ln>
            <a:noFill/>
          </a:ln>
        </c:spPr>
        <c:txPr>
          <a:bodyPr/>
          <a:lstStyle/>
          <a:p>
            <a:pPr>
              <a:defRPr sz="800">
                <a:solidFill>
                  <a:schemeClr val="bg1"/>
                </a:solidFill>
              </a:defRPr>
            </a:pPr>
            <a:endParaRPr lang="en-US"/>
          </a:p>
        </c:txPr>
        <c:crossAx val="161295744"/>
        <c:crosses val="autoZero"/>
        <c:crossBetween val="between"/>
      </c:valAx>
      <c:valAx>
        <c:axId val="161311360"/>
        <c:scaling>
          <c:orientation val="minMax"/>
          <c:max val="0.1"/>
          <c:min val="-0.03"/>
        </c:scaling>
        <c:delete val="0"/>
        <c:axPos val="r"/>
        <c:numFmt formatCode="General" sourceLinked="1"/>
        <c:majorTickMark val="none"/>
        <c:minorTickMark val="none"/>
        <c:tickLblPos val="nextTo"/>
        <c:spPr>
          <a:ln>
            <a:noFill/>
          </a:ln>
        </c:spPr>
        <c:txPr>
          <a:bodyPr/>
          <a:lstStyle/>
          <a:p>
            <a:pPr>
              <a:defRPr sz="800">
                <a:solidFill>
                  <a:schemeClr val="bg1"/>
                </a:solidFill>
              </a:defRPr>
            </a:pPr>
            <a:endParaRPr lang="en-US"/>
          </a:p>
        </c:txPr>
        <c:crossAx val="161317248"/>
        <c:crosses val="max"/>
        <c:crossBetween val="between"/>
      </c:valAx>
      <c:catAx>
        <c:axId val="161317248"/>
        <c:scaling>
          <c:orientation val="minMax"/>
        </c:scaling>
        <c:delete val="0"/>
        <c:axPos val="b"/>
        <c:numFmt formatCode="General" sourceLinked="1"/>
        <c:majorTickMark val="none"/>
        <c:minorTickMark val="none"/>
        <c:tickLblPos val="none"/>
        <c:crossAx val="161311360"/>
        <c:crosses val="autoZero"/>
        <c:auto val="1"/>
        <c:lblAlgn val="ctr"/>
        <c:lblOffset val="100"/>
        <c:noMultiLvlLbl val="0"/>
      </c:catAx>
      <c:spPr>
        <a:noFill/>
        <a:ln w="25400">
          <a:noFill/>
        </a:ln>
      </c:spPr>
    </c:plotArea>
    <c:legend>
      <c:legendPos val="t"/>
      <c:legendEntry>
        <c:idx val="5"/>
        <c:delete val="1"/>
      </c:legendEntry>
      <c:legendEntry>
        <c:idx val="6"/>
        <c:delete val="1"/>
      </c:legendEntry>
      <c:layout>
        <c:manualLayout>
          <c:xMode val="edge"/>
          <c:yMode val="edge"/>
          <c:x val="6.5085301837270307E-2"/>
          <c:y val="1.5523932729624801E-2"/>
          <c:w val="0.86844050743657097"/>
          <c:h val="4.9924112008638E-2"/>
        </c:manualLayout>
      </c:layout>
      <c:overlay val="0"/>
      <c:spPr>
        <a:ln>
          <a:solidFill>
            <a:schemeClr val="tx1">
              <a:lumMod val="50000"/>
              <a:lumOff val="50000"/>
            </a:schemeClr>
          </a:solidFill>
        </a:ln>
      </c:spPr>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71492748933246"/>
          <c:y val="0.12872970944443343"/>
          <c:w val="0.57107651884032551"/>
          <c:h val="0.72646006673154007"/>
        </c:manualLayout>
      </c:layout>
      <c:pieChart>
        <c:varyColors val="1"/>
        <c:ser>
          <c:idx val="0"/>
          <c:order val="0"/>
          <c:tx>
            <c:strRef>
              <c:f>Sheet1!$B$1</c:f>
              <c:strCache>
                <c:ptCount val="1"/>
                <c:pt idx="0">
                  <c:v>Column1</c:v>
                </c:pt>
              </c:strCache>
            </c:strRef>
          </c:tx>
          <c:spPr>
            <a:solidFill>
              <a:schemeClr val="accent1">
                <a:lumMod val="50000"/>
              </a:schemeClr>
            </a:solidFill>
          </c:spPr>
          <c:dPt>
            <c:idx val="0"/>
            <c:bubble3D val="0"/>
            <c:spPr>
              <a:solidFill>
                <a:schemeClr val="accent1">
                  <a:lumMod val="75000"/>
                </a:schemeClr>
              </a:solidFill>
            </c:spPr>
          </c:dPt>
          <c:dPt>
            <c:idx val="1"/>
            <c:bubble3D val="0"/>
            <c:spPr>
              <a:solidFill>
                <a:schemeClr val="accent2"/>
              </a:solidFill>
            </c:spPr>
          </c:dPt>
          <c:dLbls>
            <c:dLbl>
              <c:idx val="0"/>
              <c:layout/>
              <c:dLblPos val="outEnd"/>
              <c:showLegendKey val="0"/>
              <c:showVal val="1"/>
              <c:showCatName val="1"/>
              <c:showSerName val="0"/>
              <c:showPercent val="0"/>
              <c:showBubbleSize val="0"/>
            </c:dLbl>
            <c:txPr>
              <a:bodyPr/>
              <a:lstStyle/>
              <a:p>
                <a:pPr>
                  <a:defRPr sz="1600" b="0">
                    <a:solidFill>
                      <a:schemeClr val="tx1"/>
                    </a:solidFill>
                  </a:defRPr>
                </a:pPr>
                <a:endParaRPr lang="en-US"/>
              </a:p>
            </c:txPr>
            <c:dLblPos val="outEnd"/>
            <c:showLegendKey val="0"/>
            <c:showVal val="1"/>
            <c:showCatName val="1"/>
            <c:showSerName val="0"/>
            <c:showPercent val="0"/>
            <c:showBubbleSize val="0"/>
            <c:separator>
</c:separator>
            <c:showLeaderLines val="0"/>
          </c:dLbls>
          <c:cat>
            <c:strRef>
              <c:f>Sheet1!$A$2:$A$4</c:f>
              <c:strCache>
                <c:ptCount val="3"/>
                <c:pt idx="0">
                  <c:v>Yes</c:v>
                </c:pt>
                <c:pt idx="1">
                  <c:v>No</c:v>
                </c:pt>
                <c:pt idx="2">
                  <c:v>Don't know</c:v>
                </c:pt>
              </c:strCache>
            </c:strRef>
          </c:cat>
          <c:val>
            <c:numRef>
              <c:f>Sheet1!$B$2:$B$4</c:f>
              <c:numCache>
                <c:formatCode>0%</c:formatCode>
                <c:ptCount val="3"/>
                <c:pt idx="0">
                  <c:v>0.85</c:v>
                </c:pt>
                <c:pt idx="1">
                  <c:v>0.13</c:v>
                </c:pt>
                <c:pt idx="2">
                  <c:v>0.02</c:v>
                </c:pt>
              </c:numCache>
            </c:numRef>
          </c:val>
        </c:ser>
        <c:dLbls>
          <c:showLegendKey val="0"/>
          <c:showVal val="0"/>
          <c:showCatName val="0"/>
          <c:showSerName val="0"/>
          <c:showPercent val="0"/>
          <c:showBubbleSize val="0"/>
          <c:showLeaderLines val="0"/>
        </c:dLbls>
        <c:firstSliceAng val="318"/>
      </c:pieChart>
    </c:plotArea>
    <c:plotVisOnly val="1"/>
    <c:dispBlanksAs val="gap"/>
    <c:showDLblsOverMax val="0"/>
  </c:chart>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8750709148651197E-2"/>
          <c:y val="0.106190928067726"/>
          <c:w val="0.74748629954049095"/>
          <c:h val="0.85508475804760997"/>
        </c:manualLayout>
      </c:layout>
      <c:pieChart>
        <c:varyColors val="1"/>
        <c:ser>
          <c:idx val="0"/>
          <c:order val="0"/>
          <c:tx>
            <c:strRef>
              <c:f>Sheet1!$B$1</c:f>
              <c:strCache>
                <c:ptCount val="1"/>
                <c:pt idx="0">
                  <c:v>Column1</c:v>
                </c:pt>
              </c:strCache>
            </c:strRef>
          </c:tx>
          <c:dPt>
            <c:idx val="0"/>
            <c:bubble3D val="0"/>
            <c:explosion val="7"/>
            <c:spPr>
              <a:solidFill>
                <a:schemeClr val="accent1">
                  <a:lumMod val="75000"/>
                </a:schemeClr>
              </a:solidFill>
            </c:spPr>
          </c:dPt>
          <c:dPt>
            <c:idx val="2"/>
            <c:bubble3D val="0"/>
            <c:spPr>
              <a:solidFill>
                <a:schemeClr val="bg1">
                  <a:lumMod val="50000"/>
                </a:schemeClr>
              </a:solidFill>
            </c:spPr>
          </c:dPt>
          <c:dLbls>
            <c:dLbl>
              <c:idx val="0"/>
              <c:layout/>
              <c:spPr/>
              <c:txPr>
                <a:bodyPr/>
                <a:lstStyle/>
                <a:p>
                  <a:pPr>
                    <a:defRPr b="0">
                      <a:solidFill>
                        <a:schemeClr val="bg1"/>
                      </a:solidFill>
                    </a:defRPr>
                  </a:pPr>
                  <a:endParaRPr lang="en-US"/>
                </a:p>
              </c:txPr>
              <c:dLblPos val="ctr"/>
              <c:showLegendKey val="0"/>
              <c:showVal val="1"/>
              <c:showCatName val="1"/>
              <c:showSerName val="0"/>
              <c:showPercent val="0"/>
              <c:showBubbleSize val="0"/>
            </c:dLbl>
            <c:dLbl>
              <c:idx val="2"/>
              <c:layout>
                <c:manualLayout>
                  <c:x val="1.0848686746220301E-2"/>
                  <c:y val="5.9113637810474101E-4"/>
                </c:manualLayout>
              </c:layout>
              <c:dLblPos val="bestFit"/>
              <c:showLegendKey val="0"/>
              <c:showVal val="1"/>
              <c:showCatName val="1"/>
              <c:showSerName val="0"/>
              <c:showPercent val="0"/>
              <c:showBubbleSize val="0"/>
              <c:separator>
</c:separator>
            </c:dLbl>
            <c:txPr>
              <a:bodyPr/>
              <a:lstStyle/>
              <a:p>
                <a:pPr>
                  <a:defRPr b="0"/>
                </a:pPr>
                <a:endParaRPr lang="en-US"/>
              </a:p>
            </c:txPr>
            <c:dLblPos val="ctr"/>
            <c:showLegendKey val="0"/>
            <c:showVal val="1"/>
            <c:showCatName val="1"/>
            <c:showSerName val="0"/>
            <c:showPercent val="0"/>
            <c:showBubbleSize val="0"/>
            <c:separator>
</c:separator>
            <c:showLeaderLines val="0"/>
          </c:dLbls>
          <c:cat>
            <c:strRef>
              <c:f>Sheet1!$A$2:$A$3</c:f>
              <c:strCache>
                <c:ptCount val="2"/>
                <c:pt idx="0">
                  <c:v>Yes</c:v>
                </c:pt>
                <c:pt idx="1">
                  <c:v>No</c:v>
                </c:pt>
              </c:strCache>
            </c:strRef>
          </c:cat>
          <c:val>
            <c:numRef>
              <c:f>Sheet1!$B$2:$B$3</c:f>
              <c:numCache>
                <c:formatCode>0%</c:formatCode>
                <c:ptCount val="2"/>
                <c:pt idx="0">
                  <c:v>0.23</c:v>
                </c:pt>
                <c:pt idx="1">
                  <c:v>0.77</c:v>
                </c:pt>
              </c:numCache>
            </c:numRef>
          </c:val>
        </c:ser>
        <c:dLbls>
          <c:showLegendKey val="0"/>
          <c:showVal val="0"/>
          <c:showCatName val="0"/>
          <c:showSerName val="0"/>
          <c:showPercent val="0"/>
          <c:showBubbleSize val="0"/>
          <c:showLeaderLines val="0"/>
        </c:dLbls>
        <c:firstSliceAng val="45"/>
      </c:pieChart>
    </c:plotArea>
    <c:plotVisOnly val="1"/>
    <c:dispBlanksAs val="gap"/>
    <c:showDLblsOverMax val="0"/>
  </c:chart>
  <c:txPr>
    <a:bodyPr/>
    <a:lstStyle/>
    <a:p>
      <a:pPr>
        <a:defRPr sz="1800"/>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900477973457804"/>
          <c:y val="4.16777355721848E-2"/>
          <c:w val="0.40488650466651899"/>
          <c:h val="0.93125000000000002"/>
        </c:manualLayout>
      </c:layout>
      <c:barChart>
        <c:barDir val="bar"/>
        <c:grouping val="clustered"/>
        <c:varyColors val="0"/>
        <c:ser>
          <c:idx val="0"/>
          <c:order val="0"/>
          <c:tx>
            <c:strRef>
              <c:f>Sheet1!$B$1</c:f>
              <c:strCache>
                <c:ptCount val="1"/>
                <c:pt idx="0">
                  <c:v>Column1</c:v>
                </c:pt>
              </c:strCache>
            </c:strRef>
          </c:tx>
          <c:spPr>
            <a:solidFill>
              <a:schemeClr val="accent1"/>
            </a:solidFill>
            <a:ln>
              <a:solidFill>
                <a:schemeClr val="accent1"/>
              </a:solidFill>
            </a:ln>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Sheet1!$A$2:$A$9</c:f>
              <c:strCache>
                <c:ptCount val="8"/>
                <c:pt idx="0">
                  <c:v>Pay off debt</c:v>
                </c:pt>
                <c:pt idx="1">
                  <c:v>Purchase home</c:v>
                </c:pt>
                <c:pt idx="2">
                  <c:v>Home improvement</c:v>
                </c:pt>
                <c:pt idx="3">
                  <c:v>Health problem or disability</c:v>
                </c:pt>
                <c:pt idx="4">
                  <c:v>Family situation</c:v>
                </c:pt>
                <c:pt idx="5">
                  <c:v>Not working</c:v>
                </c:pt>
                <c:pt idx="6">
                  <c:v>Purchase a car</c:v>
                </c:pt>
                <c:pt idx="7">
                  <c:v>Education expenses</c:v>
                </c:pt>
              </c:strCache>
            </c:strRef>
          </c:cat>
          <c:val>
            <c:numRef>
              <c:f>Sheet1!$B$2:$B$9</c:f>
              <c:numCache>
                <c:formatCode>0%</c:formatCode>
                <c:ptCount val="8"/>
                <c:pt idx="0">
                  <c:v>0.21</c:v>
                </c:pt>
                <c:pt idx="1">
                  <c:v>0.17</c:v>
                </c:pt>
                <c:pt idx="2">
                  <c:v>0.13</c:v>
                </c:pt>
                <c:pt idx="3">
                  <c:v>0.13</c:v>
                </c:pt>
                <c:pt idx="4">
                  <c:v>0.1</c:v>
                </c:pt>
                <c:pt idx="5">
                  <c:v>0.09</c:v>
                </c:pt>
                <c:pt idx="6">
                  <c:v>0.06</c:v>
                </c:pt>
                <c:pt idx="7">
                  <c:v>0.05</c:v>
                </c:pt>
              </c:numCache>
            </c:numRef>
          </c:val>
        </c:ser>
        <c:dLbls>
          <c:showLegendKey val="0"/>
          <c:showVal val="0"/>
          <c:showCatName val="0"/>
          <c:showSerName val="0"/>
          <c:showPercent val="0"/>
          <c:showBubbleSize val="0"/>
        </c:dLbls>
        <c:gapWidth val="50"/>
        <c:axId val="175418752"/>
        <c:axId val="175559808"/>
      </c:barChart>
      <c:catAx>
        <c:axId val="175418752"/>
        <c:scaling>
          <c:orientation val="maxMin"/>
        </c:scaling>
        <c:delete val="0"/>
        <c:axPos val="l"/>
        <c:numFmt formatCode="0%" sourceLinked="1"/>
        <c:majorTickMark val="none"/>
        <c:minorTickMark val="none"/>
        <c:tickLblPos val="nextTo"/>
        <c:txPr>
          <a:bodyPr/>
          <a:lstStyle/>
          <a:p>
            <a:pPr algn="r">
              <a:defRPr sz="1400"/>
            </a:pPr>
            <a:endParaRPr lang="en-US"/>
          </a:p>
        </c:txPr>
        <c:crossAx val="175559808"/>
        <c:crosses val="autoZero"/>
        <c:auto val="1"/>
        <c:lblAlgn val="ctr"/>
        <c:lblOffset val="100"/>
        <c:noMultiLvlLbl val="0"/>
      </c:catAx>
      <c:valAx>
        <c:axId val="175559808"/>
        <c:scaling>
          <c:orientation val="minMax"/>
        </c:scaling>
        <c:delete val="1"/>
        <c:axPos val="t"/>
        <c:numFmt formatCode="0%" sourceLinked="1"/>
        <c:majorTickMark val="out"/>
        <c:minorTickMark val="none"/>
        <c:tickLblPos val="nextTo"/>
        <c:crossAx val="175418752"/>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676162901567301"/>
          <c:y val="0"/>
          <c:w val="0.49043811542106802"/>
          <c:h val="0.84422600890911081"/>
        </c:manualLayout>
      </c:layout>
      <c:barChart>
        <c:barDir val="col"/>
        <c:grouping val="clustered"/>
        <c:varyColors val="0"/>
        <c:ser>
          <c:idx val="0"/>
          <c:order val="0"/>
          <c:tx>
            <c:strRef>
              <c:f>Sheet1!$A$2</c:f>
              <c:strCache>
                <c:ptCount val="1"/>
                <c:pt idx="0">
                  <c:v>Yes</c:v>
                </c:pt>
              </c:strCache>
            </c:strRef>
          </c:tx>
          <c:spPr>
            <a:solidFill>
              <a:schemeClr val="tx2">
                <a:lumMod val="75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Sheet1!$B$1:$C$1</c:f>
              <c:strCache>
                <c:ptCount val="2"/>
                <c:pt idx="0">
                  <c:v>Workers</c:v>
                </c:pt>
                <c:pt idx="1">
                  <c:v>Retirees</c:v>
                </c:pt>
              </c:strCache>
            </c:strRef>
          </c:cat>
          <c:val>
            <c:numRef>
              <c:f>Sheet1!$B$2:$C$2</c:f>
              <c:numCache>
                <c:formatCode>0%</c:formatCode>
                <c:ptCount val="2"/>
                <c:pt idx="0">
                  <c:v>0.47</c:v>
                </c:pt>
                <c:pt idx="1">
                  <c:v>0.54</c:v>
                </c:pt>
              </c:numCache>
            </c:numRef>
          </c:val>
        </c:ser>
        <c:dLbls>
          <c:showLegendKey val="0"/>
          <c:showVal val="0"/>
          <c:showCatName val="0"/>
          <c:showSerName val="0"/>
          <c:showPercent val="0"/>
          <c:showBubbleSize val="0"/>
        </c:dLbls>
        <c:gapWidth val="50"/>
        <c:axId val="175474176"/>
        <c:axId val="175475712"/>
      </c:barChart>
      <c:catAx>
        <c:axId val="175474176"/>
        <c:scaling>
          <c:orientation val="minMax"/>
        </c:scaling>
        <c:delete val="0"/>
        <c:axPos val="b"/>
        <c:numFmt formatCode="General" sourceLinked="1"/>
        <c:majorTickMark val="none"/>
        <c:minorTickMark val="none"/>
        <c:tickLblPos val="nextTo"/>
        <c:txPr>
          <a:bodyPr/>
          <a:lstStyle/>
          <a:p>
            <a:pPr>
              <a:defRPr sz="1600"/>
            </a:pPr>
            <a:endParaRPr lang="en-US"/>
          </a:p>
        </c:txPr>
        <c:crossAx val="175475712"/>
        <c:crosses val="autoZero"/>
        <c:auto val="1"/>
        <c:lblAlgn val="ctr"/>
        <c:lblOffset val="100"/>
        <c:noMultiLvlLbl val="0"/>
      </c:catAx>
      <c:valAx>
        <c:axId val="175475712"/>
        <c:scaling>
          <c:orientation val="minMax"/>
          <c:max val="0.70000000000000007"/>
          <c:min val="0"/>
        </c:scaling>
        <c:delete val="1"/>
        <c:axPos val="l"/>
        <c:numFmt formatCode="0%" sourceLinked="1"/>
        <c:majorTickMark val="out"/>
        <c:minorTickMark val="none"/>
        <c:tickLblPos val="nextTo"/>
        <c:crossAx val="17547417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633981250564301"/>
          <c:y val="5.95430729019339E-3"/>
          <c:w val="0.51219946261165805"/>
          <c:h val="0.970274374239805"/>
        </c:manualLayout>
      </c:layout>
      <c:barChart>
        <c:barDir val="bar"/>
        <c:grouping val="clustered"/>
        <c:varyColors val="0"/>
        <c:ser>
          <c:idx val="0"/>
          <c:order val="0"/>
          <c:tx>
            <c:strRef>
              <c:f>Sheet1!$B$1</c:f>
              <c:strCache>
                <c:ptCount val="1"/>
                <c:pt idx="0">
                  <c:v>Workers</c:v>
                </c:pt>
              </c:strCache>
            </c:strRef>
          </c:tx>
          <c:spPr>
            <a:solidFill>
              <a:schemeClr val="tx2">
                <a:lumMod val="75000"/>
              </a:schemeClr>
            </a:solidFill>
          </c:spPr>
          <c:invertIfNegative val="0"/>
          <c:dLbls>
            <c:showLegendKey val="0"/>
            <c:showVal val="1"/>
            <c:showCatName val="0"/>
            <c:showSerName val="0"/>
            <c:showPercent val="0"/>
            <c:showBubbleSize val="0"/>
            <c:showLeaderLines val="0"/>
          </c:dLbls>
          <c:cat>
            <c:strRef>
              <c:f>Sheet1!$A$2:$A$8</c:f>
              <c:strCache>
                <c:ptCount val="7"/>
                <c:pt idx="0">
                  <c:v>Less than $1,000</c:v>
                </c:pt>
                <c:pt idx="1">
                  <c:v>$1,000 to less than $5,000</c:v>
                </c:pt>
                <c:pt idx="2">
                  <c:v>$5,000 to less than $10,000</c:v>
                </c:pt>
                <c:pt idx="3">
                  <c:v>$10,000 to less than $25,000</c:v>
                </c:pt>
                <c:pt idx="4">
                  <c:v>$25,000 to less than $50,000</c:v>
                </c:pt>
                <c:pt idx="5">
                  <c:v>$50,000 to less than $100,000</c:v>
                </c:pt>
                <c:pt idx="6">
                  <c:v>$100,000 or more</c:v>
                </c:pt>
              </c:strCache>
            </c:strRef>
          </c:cat>
          <c:val>
            <c:numRef>
              <c:f>Sheet1!$B$2:$B$8</c:f>
              <c:numCache>
                <c:formatCode>0%</c:formatCode>
                <c:ptCount val="7"/>
                <c:pt idx="0">
                  <c:v>7.0000000000000007E-2</c:v>
                </c:pt>
                <c:pt idx="1">
                  <c:v>0.17</c:v>
                </c:pt>
                <c:pt idx="2">
                  <c:v>0.15</c:v>
                </c:pt>
                <c:pt idx="3">
                  <c:v>0.14000000000000001</c:v>
                </c:pt>
                <c:pt idx="4">
                  <c:v>0.12</c:v>
                </c:pt>
                <c:pt idx="5">
                  <c:v>0.09</c:v>
                </c:pt>
                <c:pt idx="6">
                  <c:v>0.1</c:v>
                </c:pt>
              </c:numCache>
            </c:numRef>
          </c:val>
        </c:ser>
        <c:ser>
          <c:idx val="1"/>
          <c:order val="1"/>
          <c:tx>
            <c:strRef>
              <c:f>Sheet1!$C$1</c:f>
              <c:strCache>
                <c:ptCount val="1"/>
                <c:pt idx="0">
                  <c:v>Retirees</c:v>
                </c:pt>
              </c:strCache>
            </c:strRef>
          </c:tx>
          <c:spPr>
            <a:solidFill>
              <a:schemeClr val="accent1">
                <a:lumMod val="60000"/>
                <a:lumOff val="40000"/>
              </a:schemeClr>
            </a:solidFill>
          </c:spPr>
          <c:invertIfNegative val="0"/>
          <c:dLbls>
            <c:showLegendKey val="0"/>
            <c:showVal val="1"/>
            <c:showCatName val="0"/>
            <c:showSerName val="0"/>
            <c:showPercent val="0"/>
            <c:showBubbleSize val="0"/>
            <c:showLeaderLines val="0"/>
          </c:dLbls>
          <c:cat>
            <c:strRef>
              <c:f>Sheet1!$A$2:$A$8</c:f>
              <c:strCache>
                <c:ptCount val="7"/>
                <c:pt idx="0">
                  <c:v>Less than $1,000</c:v>
                </c:pt>
                <c:pt idx="1">
                  <c:v>$1,000 to less than $5,000</c:v>
                </c:pt>
                <c:pt idx="2">
                  <c:v>$5,000 to less than $10,000</c:v>
                </c:pt>
                <c:pt idx="3">
                  <c:v>$10,000 to less than $25,000</c:v>
                </c:pt>
                <c:pt idx="4">
                  <c:v>$25,000 to less than $50,000</c:v>
                </c:pt>
                <c:pt idx="5">
                  <c:v>$50,000 to less than $100,000</c:v>
                </c:pt>
                <c:pt idx="6">
                  <c:v>$100,000 or more</c:v>
                </c:pt>
              </c:strCache>
            </c:strRef>
          </c:cat>
          <c:val>
            <c:numRef>
              <c:f>Sheet1!$C$2:$C$8</c:f>
              <c:numCache>
                <c:formatCode>0%</c:formatCode>
                <c:ptCount val="7"/>
                <c:pt idx="0">
                  <c:v>0.02</c:v>
                </c:pt>
                <c:pt idx="1">
                  <c:v>7.0000000000000007E-2</c:v>
                </c:pt>
                <c:pt idx="2">
                  <c:v>0.08</c:v>
                </c:pt>
                <c:pt idx="3">
                  <c:v>0.04</c:v>
                </c:pt>
                <c:pt idx="4">
                  <c:v>0.09</c:v>
                </c:pt>
                <c:pt idx="5">
                  <c:v>0.13</c:v>
                </c:pt>
                <c:pt idx="6">
                  <c:v>0.28000000000000003</c:v>
                </c:pt>
              </c:numCache>
            </c:numRef>
          </c:val>
        </c:ser>
        <c:dLbls>
          <c:showLegendKey val="0"/>
          <c:showVal val="0"/>
          <c:showCatName val="0"/>
          <c:showSerName val="0"/>
          <c:showPercent val="0"/>
          <c:showBubbleSize val="0"/>
        </c:dLbls>
        <c:gapWidth val="50"/>
        <c:axId val="175701376"/>
        <c:axId val="175584384"/>
      </c:barChart>
      <c:catAx>
        <c:axId val="175701376"/>
        <c:scaling>
          <c:orientation val="maxMin"/>
        </c:scaling>
        <c:delete val="0"/>
        <c:axPos val="l"/>
        <c:numFmt formatCode="0%" sourceLinked="1"/>
        <c:majorTickMark val="none"/>
        <c:minorTickMark val="none"/>
        <c:tickLblPos val="nextTo"/>
        <c:txPr>
          <a:bodyPr/>
          <a:lstStyle/>
          <a:p>
            <a:pPr algn="r">
              <a:defRPr/>
            </a:pPr>
            <a:endParaRPr lang="en-US"/>
          </a:p>
        </c:txPr>
        <c:crossAx val="175584384"/>
        <c:crosses val="autoZero"/>
        <c:auto val="1"/>
        <c:lblAlgn val="ctr"/>
        <c:lblOffset val="100"/>
        <c:noMultiLvlLbl val="0"/>
      </c:catAx>
      <c:valAx>
        <c:axId val="175584384"/>
        <c:scaling>
          <c:orientation val="minMax"/>
        </c:scaling>
        <c:delete val="1"/>
        <c:axPos val="t"/>
        <c:numFmt formatCode="0%" sourceLinked="1"/>
        <c:majorTickMark val="out"/>
        <c:minorTickMark val="none"/>
        <c:tickLblPos val="nextTo"/>
        <c:crossAx val="175701376"/>
        <c:crosses val="autoZero"/>
        <c:crossBetween val="between"/>
      </c:valAx>
    </c:plotArea>
    <c:legend>
      <c:legendPos val="r"/>
      <c:layout>
        <c:manualLayout>
          <c:xMode val="edge"/>
          <c:yMode val="edge"/>
          <c:x val="0.84276428079942001"/>
          <c:y val="0.10079350489288989"/>
          <c:w val="0.130347621138105"/>
          <c:h val="0.17090675853210882"/>
        </c:manualLayout>
      </c:layout>
      <c:overlay val="0"/>
      <c:spPr>
        <a:ln>
          <a:solidFill>
            <a:schemeClr val="tx1">
              <a:lumMod val="50000"/>
              <a:lumOff val="50000"/>
            </a:schemeClr>
          </a:solidFill>
        </a:ln>
      </c:spPr>
    </c:legend>
    <c:plotVisOnly val="1"/>
    <c:dispBlanksAs val="gap"/>
    <c:showDLblsOverMax val="0"/>
  </c:chart>
  <c:txPr>
    <a:bodyPr/>
    <a:lstStyle/>
    <a:p>
      <a:pPr>
        <a:defRPr sz="16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990098720736801"/>
          <c:y val="4.16777355721848E-2"/>
          <c:w val="0.37807366774156498"/>
          <c:h val="0.93125000000000002"/>
        </c:manualLayout>
      </c:layout>
      <c:barChart>
        <c:barDir val="bar"/>
        <c:grouping val="clustered"/>
        <c:varyColors val="0"/>
        <c:ser>
          <c:idx val="0"/>
          <c:order val="0"/>
          <c:tx>
            <c:strRef>
              <c:f>Sheet1!$B$1</c:f>
              <c:strCache>
                <c:ptCount val="1"/>
                <c:pt idx="0">
                  <c:v>Workers</c:v>
                </c:pt>
              </c:strCache>
            </c:strRef>
          </c:tx>
          <c:spPr>
            <a:solidFill>
              <a:srgbClr val="1F497D">
                <a:lumMod val="75000"/>
              </a:srgbClr>
            </a:solidFill>
            <a:ln>
              <a:solidFill>
                <a:schemeClr val="accent1"/>
              </a:solidFill>
            </a:ln>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Sheet1!$A$2:$A$6</c:f>
              <c:strCache>
                <c:ptCount val="5"/>
                <c:pt idx="0">
                  <c:v>Leave it in the plan</c:v>
                </c:pt>
                <c:pt idx="1">
                  <c:v>Roll it over into an IRA</c:v>
                </c:pt>
                <c:pt idx="2">
                  <c:v>Put it into our personal savings or investments</c:v>
                </c:pt>
                <c:pt idx="3">
                  <c:v>Spend it or use it to pay off debt</c:v>
                </c:pt>
                <c:pt idx="4">
                  <c:v>Roll it over into a plan with your new employer</c:v>
                </c:pt>
              </c:strCache>
            </c:strRef>
          </c:cat>
          <c:val>
            <c:numRef>
              <c:f>Sheet1!$B$2:$B$6</c:f>
              <c:numCache>
                <c:formatCode>0%</c:formatCode>
                <c:ptCount val="5"/>
                <c:pt idx="0">
                  <c:v>0.41</c:v>
                </c:pt>
                <c:pt idx="1">
                  <c:v>0.38</c:v>
                </c:pt>
                <c:pt idx="2">
                  <c:v>0.28000000000000003</c:v>
                </c:pt>
                <c:pt idx="3">
                  <c:v>0.25</c:v>
                </c:pt>
                <c:pt idx="4">
                  <c:v>0.25</c:v>
                </c:pt>
              </c:numCache>
            </c:numRef>
          </c:val>
        </c:ser>
        <c:ser>
          <c:idx val="1"/>
          <c:order val="1"/>
          <c:tx>
            <c:strRef>
              <c:f>Sheet1!$C$1</c:f>
              <c:strCache>
                <c:ptCount val="1"/>
                <c:pt idx="0">
                  <c:v>Retirees</c:v>
                </c:pt>
              </c:strCache>
            </c:strRef>
          </c:tx>
          <c:spPr>
            <a:solidFill>
              <a:srgbClr val="4F81BD">
                <a:lumMod val="60000"/>
                <a:lumOff val="40000"/>
              </a:srgb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Sheet1!$A$2:$A$6</c:f>
              <c:strCache>
                <c:ptCount val="5"/>
                <c:pt idx="0">
                  <c:v>Leave it in the plan</c:v>
                </c:pt>
                <c:pt idx="1">
                  <c:v>Roll it over into an IRA</c:v>
                </c:pt>
                <c:pt idx="2">
                  <c:v>Put it into our personal savings or investments</c:v>
                </c:pt>
                <c:pt idx="3">
                  <c:v>Spend it or use it to pay off debt</c:v>
                </c:pt>
                <c:pt idx="4">
                  <c:v>Roll it over into a plan with your new employer</c:v>
                </c:pt>
              </c:strCache>
            </c:strRef>
          </c:cat>
          <c:val>
            <c:numRef>
              <c:f>Sheet1!$C$2:$C$6</c:f>
              <c:numCache>
                <c:formatCode>0%</c:formatCode>
                <c:ptCount val="5"/>
                <c:pt idx="0">
                  <c:v>0.46</c:v>
                </c:pt>
                <c:pt idx="1">
                  <c:v>0.44</c:v>
                </c:pt>
                <c:pt idx="2">
                  <c:v>0.51</c:v>
                </c:pt>
                <c:pt idx="3">
                  <c:v>0.3</c:v>
                </c:pt>
                <c:pt idx="4">
                  <c:v>0.06</c:v>
                </c:pt>
              </c:numCache>
            </c:numRef>
          </c:val>
        </c:ser>
        <c:dLbls>
          <c:showLegendKey val="0"/>
          <c:showVal val="0"/>
          <c:showCatName val="0"/>
          <c:showSerName val="0"/>
          <c:showPercent val="0"/>
          <c:showBubbleSize val="0"/>
        </c:dLbls>
        <c:gapWidth val="50"/>
        <c:axId val="175630208"/>
        <c:axId val="175631744"/>
      </c:barChart>
      <c:catAx>
        <c:axId val="175630208"/>
        <c:scaling>
          <c:orientation val="maxMin"/>
        </c:scaling>
        <c:delete val="0"/>
        <c:axPos val="l"/>
        <c:numFmt formatCode="0%" sourceLinked="1"/>
        <c:majorTickMark val="none"/>
        <c:minorTickMark val="none"/>
        <c:tickLblPos val="nextTo"/>
        <c:txPr>
          <a:bodyPr/>
          <a:lstStyle/>
          <a:p>
            <a:pPr algn="r">
              <a:defRPr sz="1600"/>
            </a:pPr>
            <a:endParaRPr lang="en-US"/>
          </a:p>
        </c:txPr>
        <c:crossAx val="175631744"/>
        <c:crosses val="autoZero"/>
        <c:auto val="1"/>
        <c:lblAlgn val="ctr"/>
        <c:lblOffset val="100"/>
        <c:noMultiLvlLbl val="0"/>
      </c:catAx>
      <c:valAx>
        <c:axId val="175631744"/>
        <c:scaling>
          <c:orientation val="minMax"/>
        </c:scaling>
        <c:delete val="1"/>
        <c:axPos val="t"/>
        <c:numFmt formatCode="0%" sourceLinked="1"/>
        <c:majorTickMark val="out"/>
        <c:minorTickMark val="none"/>
        <c:tickLblPos val="nextTo"/>
        <c:crossAx val="175630208"/>
        <c:crosses val="autoZero"/>
        <c:crossBetween val="between"/>
      </c:valAx>
    </c:plotArea>
    <c:legend>
      <c:legendPos val="r"/>
      <c:layout>
        <c:manualLayout>
          <c:xMode val="edge"/>
          <c:yMode val="edge"/>
          <c:x val="0.85550297116963203"/>
          <c:y val="9.4923894670489894E-2"/>
          <c:w val="0.134069814481207"/>
          <c:h val="0.23919966643270099"/>
        </c:manualLayout>
      </c:layout>
      <c:overlay val="0"/>
      <c:spPr>
        <a:ln>
          <a:solidFill>
            <a:sysClr val="windowText" lastClr="000000"/>
          </a:solidFill>
        </a:ln>
      </c:spPr>
      <c:txPr>
        <a:bodyPr/>
        <a:lstStyle/>
        <a:p>
          <a:pPr>
            <a:defRPr sz="160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990098720736801"/>
          <c:y val="4.16777355721848E-2"/>
          <c:w val="0.37807366774156498"/>
          <c:h val="0.93125000000000002"/>
        </c:manualLayout>
      </c:layout>
      <c:barChart>
        <c:barDir val="bar"/>
        <c:grouping val="clustered"/>
        <c:varyColors val="0"/>
        <c:ser>
          <c:idx val="0"/>
          <c:order val="0"/>
          <c:tx>
            <c:strRef>
              <c:f>Sheet1!$B$1</c:f>
              <c:strCache>
                <c:ptCount val="1"/>
                <c:pt idx="0">
                  <c:v>Workers</c:v>
                </c:pt>
              </c:strCache>
            </c:strRef>
          </c:tx>
          <c:spPr>
            <a:solidFill>
              <a:srgbClr val="1F497D">
                <a:lumMod val="75000"/>
              </a:srgbClr>
            </a:solidFill>
            <a:ln>
              <a:solidFill>
                <a:schemeClr val="accent1"/>
              </a:solidFill>
            </a:ln>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Sheet1!$A$2:$A$4</c:f>
              <c:strCache>
                <c:ptCount val="3"/>
                <c:pt idx="0">
                  <c:v>Same retirement plan provider as retirement savings plan</c:v>
                </c:pt>
                <c:pt idx="1">
                  <c:v>Some other company</c:v>
                </c:pt>
                <c:pt idx="2">
                  <c:v>Don't know</c:v>
                </c:pt>
              </c:strCache>
            </c:strRef>
          </c:cat>
          <c:val>
            <c:numRef>
              <c:f>Sheet1!$B$2:$B$4</c:f>
              <c:numCache>
                <c:formatCode>0%</c:formatCode>
                <c:ptCount val="3"/>
                <c:pt idx="0">
                  <c:v>0.27</c:v>
                </c:pt>
                <c:pt idx="1">
                  <c:v>0.69</c:v>
                </c:pt>
                <c:pt idx="2">
                  <c:v>0.04</c:v>
                </c:pt>
              </c:numCache>
            </c:numRef>
          </c:val>
        </c:ser>
        <c:ser>
          <c:idx val="1"/>
          <c:order val="1"/>
          <c:tx>
            <c:strRef>
              <c:f>Sheet1!$C$1</c:f>
              <c:strCache>
                <c:ptCount val="1"/>
                <c:pt idx="0">
                  <c:v>Retirees</c:v>
                </c:pt>
              </c:strCache>
            </c:strRef>
          </c:tx>
          <c:spPr>
            <a:solidFill>
              <a:srgbClr val="4F81BD">
                <a:lumMod val="60000"/>
                <a:lumOff val="40000"/>
              </a:srgb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Sheet1!$A$2:$A$4</c:f>
              <c:strCache>
                <c:ptCount val="3"/>
                <c:pt idx="0">
                  <c:v>Same retirement plan provider as retirement savings plan</c:v>
                </c:pt>
                <c:pt idx="1">
                  <c:v>Some other company</c:v>
                </c:pt>
                <c:pt idx="2">
                  <c:v>Don't know</c:v>
                </c:pt>
              </c:strCache>
            </c:strRef>
          </c:cat>
          <c:val>
            <c:numRef>
              <c:f>Sheet1!$C$2:$C$4</c:f>
              <c:numCache>
                <c:formatCode>0%</c:formatCode>
                <c:ptCount val="3"/>
                <c:pt idx="0">
                  <c:v>0.24</c:v>
                </c:pt>
                <c:pt idx="1">
                  <c:v>0.68</c:v>
                </c:pt>
                <c:pt idx="2">
                  <c:v>7.0000000000000007E-2</c:v>
                </c:pt>
              </c:numCache>
            </c:numRef>
          </c:val>
        </c:ser>
        <c:dLbls>
          <c:showLegendKey val="0"/>
          <c:showVal val="0"/>
          <c:showCatName val="0"/>
          <c:showSerName val="0"/>
          <c:showPercent val="0"/>
          <c:showBubbleSize val="0"/>
        </c:dLbls>
        <c:gapWidth val="50"/>
        <c:axId val="183341824"/>
        <c:axId val="183343360"/>
      </c:barChart>
      <c:catAx>
        <c:axId val="183341824"/>
        <c:scaling>
          <c:orientation val="maxMin"/>
        </c:scaling>
        <c:delete val="0"/>
        <c:axPos val="l"/>
        <c:numFmt formatCode="0%" sourceLinked="1"/>
        <c:majorTickMark val="none"/>
        <c:minorTickMark val="none"/>
        <c:tickLblPos val="nextTo"/>
        <c:txPr>
          <a:bodyPr/>
          <a:lstStyle/>
          <a:p>
            <a:pPr algn="r">
              <a:defRPr sz="1600"/>
            </a:pPr>
            <a:endParaRPr lang="en-US"/>
          </a:p>
        </c:txPr>
        <c:crossAx val="183343360"/>
        <c:crosses val="autoZero"/>
        <c:auto val="1"/>
        <c:lblAlgn val="ctr"/>
        <c:lblOffset val="100"/>
        <c:noMultiLvlLbl val="0"/>
      </c:catAx>
      <c:valAx>
        <c:axId val="183343360"/>
        <c:scaling>
          <c:orientation val="minMax"/>
        </c:scaling>
        <c:delete val="1"/>
        <c:axPos val="t"/>
        <c:numFmt formatCode="0%" sourceLinked="1"/>
        <c:majorTickMark val="out"/>
        <c:minorTickMark val="none"/>
        <c:tickLblPos val="nextTo"/>
        <c:crossAx val="183341824"/>
        <c:crosses val="autoZero"/>
        <c:crossBetween val="between"/>
      </c:valAx>
    </c:plotArea>
    <c:legend>
      <c:legendPos val="r"/>
      <c:layout>
        <c:manualLayout>
          <c:xMode val="edge"/>
          <c:yMode val="edge"/>
          <c:x val="0.81826291992262967"/>
          <c:y val="0.64248455792464709"/>
          <c:w val="0.134069814481207"/>
          <c:h val="0.23919966643270099"/>
        </c:manualLayout>
      </c:layout>
      <c:overlay val="0"/>
      <c:spPr>
        <a:ln>
          <a:solidFill>
            <a:sysClr val="windowText" lastClr="000000"/>
          </a:solidFill>
        </a:ln>
      </c:spPr>
    </c:legend>
    <c:plotVisOnly val="1"/>
    <c:dispBlanksAs val="gap"/>
    <c:showDLblsOverMax val="0"/>
  </c:chart>
  <c:txPr>
    <a:bodyPr/>
    <a:lstStyle/>
    <a:p>
      <a:pPr>
        <a:defRPr sz="1800"/>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990098720736801"/>
          <c:y val="4.16777355721848E-2"/>
          <c:w val="0.37807366774156498"/>
          <c:h val="0.93125000000000002"/>
        </c:manualLayout>
      </c:layout>
      <c:barChart>
        <c:barDir val="bar"/>
        <c:grouping val="clustered"/>
        <c:varyColors val="0"/>
        <c:ser>
          <c:idx val="0"/>
          <c:order val="0"/>
          <c:tx>
            <c:strRef>
              <c:f>Sheet1!$B$1</c:f>
              <c:strCache>
                <c:ptCount val="1"/>
                <c:pt idx="0">
                  <c:v>Workers</c:v>
                </c:pt>
              </c:strCache>
            </c:strRef>
          </c:tx>
          <c:spPr>
            <a:solidFill>
              <a:srgbClr val="1F497D">
                <a:lumMod val="75000"/>
              </a:srgbClr>
            </a:solidFill>
            <a:ln>
              <a:solidFill>
                <a:schemeClr val="accent1"/>
              </a:solidFill>
            </a:ln>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Sheet1!$A$2:$A$5</c:f>
              <c:strCache>
                <c:ptCount val="4"/>
                <c:pt idx="0">
                  <c:v>Investments with less risk</c:v>
                </c:pt>
                <c:pt idx="1">
                  <c:v>The same type of investments</c:v>
                </c:pt>
                <c:pt idx="2">
                  <c:v>Investments with more risk</c:v>
                </c:pt>
                <c:pt idx="3">
                  <c:v>Don't know</c:v>
                </c:pt>
              </c:strCache>
            </c:strRef>
          </c:cat>
          <c:val>
            <c:numRef>
              <c:f>Sheet1!$B$2:$B$5</c:f>
              <c:numCache>
                <c:formatCode>0%</c:formatCode>
                <c:ptCount val="4"/>
                <c:pt idx="0">
                  <c:v>0.23</c:v>
                </c:pt>
                <c:pt idx="1">
                  <c:v>0.51</c:v>
                </c:pt>
                <c:pt idx="2">
                  <c:v>0.21</c:v>
                </c:pt>
                <c:pt idx="3">
                  <c:v>0.05</c:v>
                </c:pt>
              </c:numCache>
            </c:numRef>
          </c:val>
        </c:ser>
        <c:ser>
          <c:idx val="1"/>
          <c:order val="1"/>
          <c:tx>
            <c:strRef>
              <c:f>Sheet1!$C$1</c:f>
              <c:strCache>
                <c:ptCount val="1"/>
                <c:pt idx="0">
                  <c:v>Retirees</c:v>
                </c:pt>
              </c:strCache>
            </c:strRef>
          </c:tx>
          <c:spPr>
            <a:solidFill>
              <a:srgbClr val="4F81BD">
                <a:lumMod val="60000"/>
                <a:lumOff val="40000"/>
              </a:srgb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Sheet1!$A$2:$A$5</c:f>
              <c:strCache>
                <c:ptCount val="4"/>
                <c:pt idx="0">
                  <c:v>Investments with less risk</c:v>
                </c:pt>
                <c:pt idx="1">
                  <c:v>The same type of investments</c:v>
                </c:pt>
                <c:pt idx="2">
                  <c:v>Investments with more risk</c:v>
                </c:pt>
                <c:pt idx="3">
                  <c:v>Don't know</c:v>
                </c:pt>
              </c:strCache>
            </c:strRef>
          </c:cat>
          <c:val>
            <c:numRef>
              <c:f>Sheet1!$C$2:$C$5</c:f>
              <c:numCache>
                <c:formatCode>0%</c:formatCode>
                <c:ptCount val="4"/>
                <c:pt idx="0">
                  <c:v>0.39</c:v>
                </c:pt>
                <c:pt idx="1">
                  <c:v>0.38</c:v>
                </c:pt>
                <c:pt idx="2">
                  <c:v>0.1</c:v>
                </c:pt>
                <c:pt idx="3">
                  <c:v>0.12</c:v>
                </c:pt>
              </c:numCache>
            </c:numRef>
          </c:val>
        </c:ser>
        <c:dLbls>
          <c:showLegendKey val="0"/>
          <c:showVal val="0"/>
          <c:showCatName val="0"/>
          <c:showSerName val="0"/>
          <c:showPercent val="0"/>
          <c:showBubbleSize val="0"/>
        </c:dLbls>
        <c:gapWidth val="50"/>
        <c:axId val="183286784"/>
        <c:axId val="183296768"/>
      </c:barChart>
      <c:catAx>
        <c:axId val="183286784"/>
        <c:scaling>
          <c:orientation val="maxMin"/>
        </c:scaling>
        <c:delete val="0"/>
        <c:axPos val="l"/>
        <c:numFmt formatCode="0%" sourceLinked="1"/>
        <c:majorTickMark val="none"/>
        <c:minorTickMark val="none"/>
        <c:tickLblPos val="nextTo"/>
        <c:txPr>
          <a:bodyPr/>
          <a:lstStyle/>
          <a:p>
            <a:pPr algn="r">
              <a:defRPr sz="1600"/>
            </a:pPr>
            <a:endParaRPr lang="en-US"/>
          </a:p>
        </c:txPr>
        <c:crossAx val="183296768"/>
        <c:crosses val="autoZero"/>
        <c:auto val="1"/>
        <c:lblAlgn val="ctr"/>
        <c:lblOffset val="100"/>
        <c:noMultiLvlLbl val="0"/>
      </c:catAx>
      <c:valAx>
        <c:axId val="183296768"/>
        <c:scaling>
          <c:orientation val="minMax"/>
        </c:scaling>
        <c:delete val="1"/>
        <c:axPos val="t"/>
        <c:numFmt formatCode="0%" sourceLinked="1"/>
        <c:majorTickMark val="out"/>
        <c:minorTickMark val="none"/>
        <c:tickLblPos val="nextTo"/>
        <c:crossAx val="183286784"/>
        <c:crosses val="autoZero"/>
        <c:crossBetween val="between"/>
      </c:valAx>
    </c:plotArea>
    <c:legend>
      <c:legendPos val="r"/>
      <c:layout>
        <c:manualLayout>
          <c:xMode val="edge"/>
          <c:yMode val="edge"/>
          <c:x val="0.84507575682047131"/>
          <c:y val="0.68685754380987607"/>
          <c:w val="0.134069814481207"/>
          <c:h val="0.23919966643270099"/>
        </c:manualLayout>
      </c:layout>
      <c:overlay val="0"/>
      <c:spPr>
        <a:ln>
          <a:solidFill>
            <a:sysClr val="windowText" lastClr="000000"/>
          </a:solidFill>
        </a:ln>
      </c:spPr>
    </c:legend>
    <c:plotVisOnly val="1"/>
    <c:dispBlanksAs val="gap"/>
    <c:showDLblsOverMax val="0"/>
  </c:chart>
  <c:txPr>
    <a:bodyPr/>
    <a:lstStyle/>
    <a:p>
      <a:pPr>
        <a:defRPr sz="1800"/>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676162901567301"/>
          <c:y val="0"/>
          <c:w val="0.49043811542106802"/>
          <c:h val="0.84422600890911081"/>
        </c:manualLayout>
      </c:layout>
      <c:barChart>
        <c:barDir val="col"/>
        <c:grouping val="clustered"/>
        <c:varyColors val="0"/>
        <c:ser>
          <c:idx val="0"/>
          <c:order val="0"/>
          <c:tx>
            <c:strRef>
              <c:f>Sheet1!$A$2</c:f>
              <c:strCache>
                <c:ptCount val="1"/>
                <c:pt idx="0">
                  <c:v>Yes</c:v>
                </c:pt>
              </c:strCache>
            </c:strRef>
          </c:tx>
          <c:spPr>
            <a:solidFill>
              <a:schemeClr val="tx2">
                <a:lumMod val="75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Sheet1!$B$1:$C$1</c:f>
              <c:strCache>
                <c:ptCount val="2"/>
                <c:pt idx="0">
                  <c:v>Workers</c:v>
                </c:pt>
                <c:pt idx="1">
                  <c:v>Retirees</c:v>
                </c:pt>
              </c:strCache>
            </c:strRef>
          </c:cat>
          <c:val>
            <c:numRef>
              <c:f>Sheet1!$B$2:$C$2</c:f>
              <c:numCache>
                <c:formatCode>0%</c:formatCode>
                <c:ptCount val="2"/>
                <c:pt idx="0">
                  <c:v>0.44</c:v>
                </c:pt>
                <c:pt idx="1">
                  <c:v>0.45</c:v>
                </c:pt>
              </c:numCache>
            </c:numRef>
          </c:val>
        </c:ser>
        <c:dLbls>
          <c:showLegendKey val="0"/>
          <c:showVal val="0"/>
          <c:showCatName val="0"/>
          <c:showSerName val="0"/>
          <c:showPercent val="0"/>
          <c:showBubbleSize val="0"/>
        </c:dLbls>
        <c:gapWidth val="50"/>
        <c:axId val="183442816"/>
        <c:axId val="183444608"/>
      </c:barChart>
      <c:catAx>
        <c:axId val="183442816"/>
        <c:scaling>
          <c:orientation val="minMax"/>
        </c:scaling>
        <c:delete val="0"/>
        <c:axPos val="b"/>
        <c:numFmt formatCode="General" sourceLinked="1"/>
        <c:majorTickMark val="none"/>
        <c:minorTickMark val="none"/>
        <c:tickLblPos val="nextTo"/>
        <c:txPr>
          <a:bodyPr/>
          <a:lstStyle/>
          <a:p>
            <a:pPr>
              <a:defRPr sz="1600"/>
            </a:pPr>
            <a:endParaRPr lang="en-US"/>
          </a:p>
        </c:txPr>
        <c:crossAx val="183444608"/>
        <c:crosses val="autoZero"/>
        <c:auto val="1"/>
        <c:lblAlgn val="ctr"/>
        <c:lblOffset val="100"/>
        <c:noMultiLvlLbl val="0"/>
      </c:catAx>
      <c:valAx>
        <c:axId val="183444608"/>
        <c:scaling>
          <c:orientation val="minMax"/>
          <c:max val="0.70000000000000007"/>
          <c:min val="0"/>
        </c:scaling>
        <c:delete val="1"/>
        <c:axPos val="l"/>
        <c:numFmt formatCode="0%" sourceLinked="1"/>
        <c:majorTickMark val="out"/>
        <c:minorTickMark val="none"/>
        <c:tickLblPos val="nextTo"/>
        <c:crossAx val="18344281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990098720736801"/>
          <c:y val="4.16777355721848E-2"/>
          <c:w val="0.37807366774156498"/>
          <c:h val="0.93125000000000002"/>
        </c:manualLayout>
      </c:layout>
      <c:barChart>
        <c:barDir val="bar"/>
        <c:grouping val="clustered"/>
        <c:varyColors val="0"/>
        <c:ser>
          <c:idx val="0"/>
          <c:order val="0"/>
          <c:tx>
            <c:strRef>
              <c:f>Sheet1!$B$1</c:f>
              <c:strCache>
                <c:ptCount val="1"/>
                <c:pt idx="0">
                  <c:v>Workers</c:v>
                </c:pt>
              </c:strCache>
            </c:strRef>
          </c:tx>
          <c:spPr>
            <a:solidFill>
              <a:srgbClr val="1F497D">
                <a:lumMod val="75000"/>
              </a:srgbClr>
            </a:solidFill>
            <a:ln>
              <a:solidFill>
                <a:schemeClr val="accent1"/>
              </a:solidFill>
            </a:ln>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Sheet1!$A$2:$A$6</c:f>
              <c:strCache>
                <c:ptCount val="5"/>
                <c:pt idx="0">
                  <c:v>A professional financial advisor</c:v>
                </c:pt>
                <c:pt idx="1">
                  <c:v>The retirement plan provider</c:v>
                </c:pt>
                <c:pt idx="2">
                  <c:v>Another financial services company</c:v>
                </c:pt>
                <c:pt idx="3">
                  <c:v>A relative, friend, or co-worker</c:v>
                </c:pt>
                <c:pt idx="4">
                  <c:v>An online or telephone professional financial advice service</c:v>
                </c:pt>
              </c:strCache>
            </c:strRef>
          </c:cat>
          <c:val>
            <c:numRef>
              <c:f>Sheet1!$B$2:$B$6</c:f>
              <c:numCache>
                <c:formatCode>0%</c:formatCode>
                <c:ptCount val="5"/>
                <c:pt idx="0">
                  <c:v>0.75</c:v>
                </c:pt>
                <c:pt idx="1">
                  <c:v>0.49</c:v>
                </c:pt>
                <c:pt idx="2">
                  <c:v>0.45</c:v>
                </c:pt>
                <c:pt idx="3">
                  <c:v>0.34</c:v>
                </c:pt>
                <c:pt idx="4">
                  <c:v>0.13</c:v>
                </c:pt>
              </c:numCache>
            </c:numRef>
          </c:val>
        </c:ser>
        <c:ser>
          <c:idx val="1"/>
          <c:order val="1"/>
          <c:tx>
            <c:strRef>
              <c:f>Sheet1!$C$1</c:f>
              <c:strCache>
                <c:ptCount val="1"/>
                <c:pt idx="0">
                  <c:v>Retirees</c:v>
                </c:pt>
              </c:strCache>
            </c:strRef>
          </c:tx>
          <c:spPr>
            <a:solidFill>
              <a:srgbClr val="4F81BD">
                <a:lumMod val="60000"/>
                <a:lumOff val="40000"/>
              </a:srgb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Sheet1!$A$2:$A$6</c:f>
              <c:strCache>
                <c:ptCount val="5"/>
                <c:pt idx="0">
                  <c:v>A professional financial advisor</c:v>
                </c:pt>
                <c:pt idx="1">
                  <c:v>The retirement plan provider</c:v>
                </c:pt>
                <c:pt idx="2">
                  <c:v>Another financial services company</c:v>
                </c:pt>
                <c:pt idx="3">
                  <c:v>A relative, friend, or co-worker</c:v>
                </c:pt>
                <c:pt idx="4">
                  <c:v>An online or telephone professional financial advice service</c:v>
                </c:pt>
              </c:strCache>
            </c:strRef>
          </c:cat>
          <c:val>
            <c:numRef>
              <c:f>Sheet1!$C$2:$C$6</c:f>
              <c:numCache>
                <c:formatCode>0%</c:formatCode>
                <c:ptCount val="5"/>
                <c:pt idx="0">
                  <c:v>0.9</c:v>
                </c:pt>
                <c:pt idx="1">
                  <c:v>0.54</c:v>
                </c:pt>
                <c:pt idx="2">
                  <c:v>0.56000000000000005</c:v>
                </c:pt>
                <c:pt idx="3">
                  <c:v>0.22</c:v>
                </c:pt>
                <c:pt idx="4">
                  <c:v>0.15</c:v>
                </c:pt>
              </c:numCache>
            </c:numRef>
          </c:val>
        </c:ser>
        <c:dLbls>
          <c:showLegendKey val="0"/>
          <c:showVal val="0"/>
          <c:showCatName val="0"/>
          <c:showSerName val="0"/>
          <c:showPercent val="0"/>
          <c:showBubbleSize val="0"/>
        </c:dLbls>
        <c:gapWidth val="50"/>
        <c:axId val="183392512"/>
        <c:axId val="183402496"/>
      </c:barChart>
      <c:catAx>
        <c:axId val="183392512"/>
        <c:scaling>
          <c:orientation val="maxMin"/>
        </c:scaling>
        <c:delete val="0"/>
        <c:axPos val="l"/>
        <c:numFmt formatCode="0%" sourceLinked="1"/>
        <c:majorTickMark val="none"/>
        <c:minorTickMark val="none"/>
        <c:tickLblPos val="nextTo"/>
        <c:txPr>
          <a:bodyPr/>
          <a:lstStyle/>
          <a:p>
            <a:pPr algn="r">
              <a:defRPr sz="1600"/>
            </a:pPr>
            <a:endParaRPr lang="en-US"/>
          </a:p>
        </c:txPr>
        <c:crossAx val="183402496"/>
        <c:crosses val="autoZero"/>
        <c:auto val="1"/>
        <c:lblAlgn val="ctr"/>
        <c:lblOffset val="100"/>
        <c:noMultiLvlLbl val="0"/>
      </c:catAx>
      <c:valAx>
        <c:axId val="183402496"/>
        <c:scaling>
          <c:orientation val="minMax"/>
        </c:scaling>
        <c:delete val="1"/>
        <c:axPos val="t"/>
        <c:numFmt formatCode="0%" sourceLinked="1"/>
        <c:majorTickMark val="out"/>
        <c:minorTickMark val="none"/>
        <c:tickLblPos val="nextTo"/>
        <c:crossAx val="183392512"/>
        <c:crosses val="autoZero"/>
        <c:crossBetween val="between"/>
      </c:valAx>
    </c:plotArea>
    <c:legend>
      <c:legendPos val="r"/>
      <c:layout>
        <c:manualLayout>
          <c:xMode val="edge"/>
          <c:yMode val="edge"/>
          <c:x val="0.84805496092023147"/>
          <c:y val="0.37637921814940434"/>
          <c:w val="0.134069814481207"/>
          <c:h val="0.18354179509878682"/>
        </c:manualLayout>
      </c:layout>
      <c:overlay val="0"/>
      <c:spPr>
        <a:ln>
          <a:solidFill>
            <a:sysClr val="windowText" lastClr="000000"/>
          </a:solidFill>
        </a:ln>
      </c:spPr>
      <c:txPr>
        <a:bodyPr/>
        <a:lstStyle/>
        <a:p>
          <a:pPr>
            <a:defRPr sz="160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3239646044077"/>
          <c:y val="2.5000000000000001E-2"/>
          <c:w val="0.47077304547002602"/>
          <c:h val="0.93125000000000002"/>
        </c:manualLayout>
      </c:layout>
      <c:barChart>
        <c:barDir val="bar"/>
        <c:grouping val="clustered"/>
        <c:varyColors val="0"/>
        <c:ser>
          <c:idx val="0"/>
          <c:order val="0"/>
          <c:tx>
            <c:strRef>
              <c:f>Sheet1!$B$1</c:f>
              <c:strCache>
                <c:ptCount val="1"/>
                <c:pt idx="0">
                  <c:v>Workers</c:v>
                </c:pt>
              </c:strCache>
            </c:strRef>
          </c:tx>
          <c:spPr>
            <a:solidFill>
              <a:schemeClr val="accent1">
                <a:lumMod val="75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Sheet1!$A$2:$A$6</c:f>
              <c:strCache>
                <c:ptCount val="5"/>
                <c:pt idx="0">
                  <c:v>Much more confident</c:v>
                </c:pt>
                <c:pt idx="1">
                  <c:v>A little more confident</c:v>
                </c:pt>
                <c:pt idx="2">
                  <c:v>About as confident</c:v>
                </c:pt>
                <c:pt idx="3">
                  <c:v>A little less confident</c:v>
                </c:pt>
                <c:pt idx="4">
                  <c:v>Much less confident</c:v>
                </c:pt>
              </c:strCache>
            </c:strRef>
          </c:cat>
          <c:val>
            <c:numRef>
              <c:f>Sheet1!$B$2:$B$6</c:f>
              <c:numCache>
                <c:formatCode>0%</c:formatCode>
                <c:ptCount val="5"/>
                <c:pt idx="0">
                  <c:v>0.11</c:v>
                </c:pt>
                <c:pt idx="1">
                  <c:v>0.18</c:v>
                </c:pt>
                <c:pt idx="2">
                  <c:v>0.45</c:v>
                </c:pt>
                <c:pt idx="3">
                  <c:v>0.14000000000000001</c:v>
                </c:pt>
                <c:pt idx="4">
                  <c:v>0.12</c:v>
                </c:pt>
              </c:numCache>
            </c:numRef>
          </c:val>
        </c:ser>
        <c:ser>
          <c:idx val="1"/>
          <c:order val="1"/>
          <c:tx>
            <c:strRef>
              <c:f>Sheet1!$C$1</c:f>
              <c:strCache>
                <c:ptCount val="1"/>
                <c:pt idx="0">
                  <c:v>Retirees</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Sheet1!$A$2:$A$6</c:f>
              <c:strCache>
                <c:ptCount val="5"/>
                <c:pt idx="0">
                  <c:v>Much more confident</c:v>
                </c:pt>
                <c:pt idx="1">
                  <c:v>A little more confident</c:v>
                </c:pt>
                <c:pt idx="2">
                  <c:v>About as confident</c:v>
                </c:pt>
                <c:pt idx="3">
                  <c:v>A little less confident</c:v>
                </c:pt>
                <c:pt idx="4">
                  <c:v>Much less confident</c:v>
                </c:pt>
              </c:strCache>
            </c:strRef>
          </c:cat>
          <c:val>
            <c:numRef>
              <c:f>Sheet1!$C$2:$C$6</c:f>
              <c:numCache>
                <c:formatCode>0%</c:formatCode>
                <c:ptCount val="5"/>
                <c:pt idx="0">
                  <c:v>0.11</c:v>
                </c:pt>
                <c:pt idx="1">
                  <c:v>0.1</c:v>
                </c:pt>
                <c:pt idx="2">
                  <c:v>0.44</c:v>
                </c:pt>
                <c:pt idx="3">
                  <c:v>0.21</c:v>
                </c:pt>
                <c:pt idx="4">
                  <c:v>0.13</c:v>
                </c:pt>
              </c:numCache>
            </c:numRef>
          </c:val>
        </c:ser>
        <c:dLbls>
          <c:showLegendKey val="0"/>
          <c:showVal val="0"/>
          <c:showCatName val="0"/>
          <c:showSerName val="0"/>
          <c:showPercent val="0"/>
          <c:showBubbleSize val="0"/>
        </c:dLbls>
        <c:gapWidth val="50"/>
        <c:axId val="164506624"/>
        <c:axId val="164512512"/>
      </c:barChart>
      <c:catAx>
        <c:axId val="164506624"/>
        <c:scaling>
          <c:orientation val="maxMin"/>
        </c:scaling>
        <c:delete val="0"/>
        <c:axPos val="l"/>
        <c:numFmt formatCode="General" sourceLinked="1"/>
        <c:majorTickMark val="none"/>
        <c:minorTickMark val="none"/>
        <c:tickLblPos val="nextTo"/>
        <c:txPr>
          <a:bodyPr/>
          <a:lstStyle/>
          <a:p>
            <a:pPr>
              <a:defRPr sz="1600"/>
            </a:pPr>
            <a:endParaRPr lang="en-US"/>
          </a:p>
        </c:txPr>
        <c:crossAx val="164512512"/>
        <c:crosses val="autoZero"/>
        <c:auto val="1"/>
        <c:lblAlgn val="ctr"/>
        <c:lblOffset val="100"/>
        <c:noMultiLvlLbl val="0"/>
      </c:catAx>
      <c:valAx>
        <c:axId val="164512512"/>
        <c:scaling>
          <c:orientation val="minMax"/>
        </c:scaling>
        <c:delete val="1"/>
        <c:axPos val="t"/>
        <c:numFmt formatCode="0%" sourceLinked="1"/>
        <c:majorTickMark val="out"/>
        <c:minorTickMark val="none"/>
        <c:tickLblPos val="nextTo"/>
        <c:crossAx val="164506624"/>
        <c:crosses val="autoZero"/>
        <c:crossBetween val="between"/>
      </c:valAx>
    </c:plotArea>
    <c:legend>
      <c:legendPos val="r"/>
      <c:layout/>
      <c:overlay val="0"/>
      <c:spPr>
        <a:ln>
          <a:solidFill>
            <a:sysClr val="windowText" lastClr="000000"/>
          </a:solidFill>
        </a:ln>
      </c:spPr>
      <c:txPr>
        <a:bodyPr/>
        <a:lstStyle/>
        <a:p>
          <a:pPr>
            <a:defRPr sz="160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990098720736801"/>
          <c:y val="0.1378543908973012"/>
          <c:w val="0.50320023993149254"/>
          <c:h val="0.83507335629563217"/>
        </c:manualLayout>
      </c:layout>
      <c:barChart>
        <c:barDir val="bar"/>
        <c:grouping val="stacked"/>
        <c:varyColors val="0"/>
        <c:ser>
          <c:idx val="0"/>
          <c:order val="0"/>
          <c:tx>
            <c:strRef>
              <c:f>Sheet1!$B$1</c:f>
              <c:strCache>
                <c:ptCount val="1"/>
                <c:pt idx="0">
                  <c:v>Very likely</c:v>
                </c:pt>
              </c:strCache>
            </c:strRef>
          </c:tx>
          <c:spPr>
            <a:solidFill>
              <a:srgbClr val="1F497D">
                <a:lumMod val="75000"/>
              </a:srgbClr>
            </a:solidFill>
            <a:ln>
              <a:solidFill>
                <a:schemeClr val="accent1"/>
              </a:solidFill>
            </a:ln>
          </c:spPr>
          <c:invertIfNegative val="0"/>
          <c:dLbls>
            <c:txPr>
              <a:bodyPr/>
              <a:lstStyle/>
              <a:p>
                <a:pPr>
                  <a:defRPr sz="1600">
                    <a:solidFill>
                      <a:schemeClr val="bg1"/>
                    </a:solidFill>
                  </a:defRPr>
                </a:pPr>
                <a:endParaRPr lang="en-US"/>
              </a:p>
            </c:txPr>
            <c:showLegendKey val="0"/>
            <c:showVal val="1"/>
            <c:showCatName val="0"/>
            <c:showSerName val="0"/>
            <c:showPercent val="0"/>
            <c:showBubbleSize val="0"/>
            <c:showLeaderLines val="0"/>
          </c:dLbls>
          <c:cat>
            <c:strRef>
              <c:f>Sheet1!$A$2:$A$6</c:f>
              <c:strCache>
                <c:ptCount val="5"/>
                <c:pt idx="0">
                  <c:v>Your retirement plan provider</c:v>
                </c:pt>
                <c:pt idx="1">
                  <c:v>An independent financial services company or advisor</c:v>
                </c:pt>
                <c:pt idx="2">
                  <c:v>A financial services company retained by your employer to provide advice</c:v>
                </c:pt>
                <c:pt idx="3">
                  <c:v>A relative, friend, or co-worker</c:v>
                </c:pt>
                <c:pt idx="4">
                  <c:v>An online or telephone professional financial advice service retained by your employer</c:v>
                </c:pt>
              </c:strCache>
            </c:strRef>
          </c:cat>
          <c:val>
            <c:numRef>
              <c:f>Sheet1!$B$2:$B$6</c:f>
              <c:numCache>
                <c:formatCode>0%</c:formatCode>
                <c:ptCount val="5"/>
                <c:pt idx="0">
                  <c:v>0.31</c:v>
                </c:pt>
                <c:pt idx="1">
                  <c:v>0.33</c:v>
                </c:pt>
                <c:pt idx="2">
                  <c:v>0.24</c:v>
                </c:pt>
                <c:pt idx="3">
                  <c:v>0.18</c:v>
                </c:pt>
                <c:pt idx="4">
                  <c:v>0.1</c:v>
                </c:pt>
              </c:numCache>
            </c:numRef>
          </c:val>
        </c:ser>
        <c:ser>
          <c:idx val="1"/>
          <c:order val="1"/>
          <c:tx>
            <c:strRef>
              <c:f>Sheet1!$C$1</c:f>
              <c:strCache>
                <c:ptCount val="1"/>
                <c:pt idx="0">
                  <c:v>Somewhat likely</c:v>
                </c:pt>
              </c:strCache>
            </c:strRef>
          </c:tx>
          <c:spPr>
            <a:solidFill>
              <a:srgbClr val="4F81BD">
                <a:lumMod val="75000"/>
              </a:srgbClr>
            </a:solidFill>
          </c:spPr>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Sheet1!$A$2:$A$6</c:f>
              <c:strCache>
                <c:ptCount val="5"/>
                <c:pt idx="0">
                  <c:v>Your retirement plan provider</c:v>
                </c:pt>
                <c:pt idx="1">
                  <c:v>An independent financial services company or advisor</c:v>
                </c:pt>
                <c:pt idx="2">
                  <c:v>A financial services company retained by your employer to provide advice</c:v>
                </c:pt>
                <c:pt idx="3">
                  <c:v>A relative, friend, or co-worker</c:v>
                </c:pt>
                <c:pt idx="4">
                  <c:v>An online or telephone professional financial advice service retained by your employer</c:v>
                </c:pt>
              </c:strCache>
            </c:strRef>
          </c:cat>
          <c:val>
            <c:numRef>
              <c:f>Sheet1!$C$2:$C$6</c:f>
              <c:numCache>
                <c:formatCode>0%</c:formatCode>
                <c:ptCount val="5"/>
                <c:pt idx="0">
                  <c:v>0.4</c:v>
                </c:pt>
                <c:pt idx="1">
                  <c:v>0.37</c:v>
                </c:pt>
                <c:pt idx="2">
                  <c:v>0.43</c:v>
                </c:pt>
                <c:pt idx="3">
                  <c:v>0.31</c:v>
                </c:pt>
                <c:pt idx="4">
                  <c:v>0.33</c:v>
                </c:pt>
              </c:numCache>
            </c:numRef>
          </c:val>
        </c:ser>
        <c:ser>
          <c:idx val="2"/>
          <c:order val="2"/>
          <c:tx>
            <c:strRef>
              <c:f>Sheet1!$D$1</c:f>
              <c:strCache>
                <c:ptCount val="1"/>
                <c:pt idx="0">
                  <c:v>Net</c:v>
                </c:pt>
              </c:strCache>
            </c:strRef>
          </c:tx>
          <c:spPr>
            <a:noFill/>
          </c:spPr>
          <c:invertIfNegative val="0"/>
          <c:dLbls>
            <c:dLblPos val="inBase"/>
            <c:showLegendKey val="0"/>
            <c:showVal val="1"/>
            <c:showCatName val="0"/>
            <c:showSerName val="0"/>
            <c:showPercent val="0"/>
            <c:showBubbleSize val="0"/>
            <c:showLeaderLines val="0"/>
          </c:dLbls>
          <c:cat>
            <c:strRef>
              <c:f>Sheet1!$A$2:$A$6</c:f>
              <c:strCache>
                <c:ptCount val="5"/>
                <c:pt idx="0">
                  <c:v>Your retirement plan provider</c:v>
                </c:pt>
                <c:pt idx="1">
                  <c:v>An independent financial services company or advisor</c:v>
                </c:pt>
                <c:pt idx="2">
                  <c:v>A financial services company retained by your employer to provide advice</c:v>
                </c:pt>
                <c:pt idx="3">
                  <c:v>A relative, friend, or co-worker</c:v>
                </c:pt>
                <c:pt idx="4">
                  <c:v>An online or telephone professional financial advice service retained by your employer</c:v>
                </c:pt>
              </c:strCache>
            </c:strRef>
          </c:cat>
          <c:val>
            <c:numRef>
              <c:f>Sheet1!$D$2:$D$6</c:f>
              <c:numCache>
                <c:formatCode>0%</c:formatCode>
                <c:ptCount val="5"/>
                <c:pt idx="0">
                  <c:v>0.71</c:v>
                </c:pt>
                <c:pt idx="1">
                  <c:v>0.69</c:v>
                </c:pt>
                <c:pt idx="2">
                  <c:v>0.67</c:v>
                </c:pt>
                <c:pt idx="3">
                  <c:v>0.49</c:v>
                </c:pt>
                <c:pt idx="4">
                  <c:v>0.43</c:v>
                </c:pt>
              </c:numCache>
            </c:numRef>
          </c:val>
        </c:ser>
        <c:dLbls>
          <c:showLegendKey val="0"/>
          <c:showVal val="0"/>
          <c:showCatName val="0"/>
          <c:showSerName val="0"/>
          <c:showPercent val="0"/>
          <c:showBubbleSize val="0"/>
        </c:dLbls>
        <c:gapWidth val="50"/>
        <c:overlap val="100"/>
        <c:axId val="183817728"/>
        <c:axId val="183819264"/>
      </c:barChart>
      <c:catAx>
        <c:axId val="183817728"/>
        <c:scaling>
          <c:orientation val="maxMin"/>
        </c:scaling>
        <c:delete val="0"/>
        <c:axPos val="l"/>
        <c:numFmt formatCode="0%" sourceLinked="1"/>
        <c:majorTickMark val="none"/>
        <c:minorTickMark val="none"/>
        <c:tickLblPos val="nextTo"/>
        <c:txPr>
          <a:bodyPr/>
          <a:lstStyle/>
          <a:p>
            <a:pPr algn="r">
              <a:defRPr sz="1600"/>
            </a:pPr>
            <a:endParaRPr lang="en-US"/>
          </a:p>
        </c:txPr>
        <c:crossAx val="183819264"/>
        <c:crosses val="autoZero"/>
        <c:auto val="1"/>
        <c:lblAlgn val="ctr"/>
        <c:lblOffset val="100"/>
        <c:noMultiLvlLbl val="0"/>
      </c:catAx>
      <c:valAx>
        <c:axId val="183819264"/>
        <c:scaling>
          <c:orientation val="minMax"/>
          <c:max val="1"/>
        </c:scaling>
        <c:delete val="1"/>
        <c:axPos val="t"/>
        <c:numFmt formatCode="0%" sourceLinked="1"/>
        <c:majorTickMark val="out"/>
        <c:minorTickMark val="none"/>
        <c:tickLblPos val="nextTo"/>
        <c:crossAx val="183817728"/>
        <c:crosses val="autoZero"/>
        <c:crossBetween val="between"/>
      </c:valAx>
    </c:plotArea>
    <c:legend>
      <c:legendPos val="t"/>
      <c:legendEntry>
        <c:idx val="2"/>
        <c:delete val="1"/>
      </c:legendEntry>
      <c:layout/>
      <c:overlay val="0"/>
      <c:spPr>
        <a:ln>
          <a:solidFill>
            <a:sysClr val="windowText" lastClr="000000">
              <a:lumMod val="75000"/>
              <a:lumOff val="25000"/>
            </a:sysClr>
          </a:solidFill>
        </a:ln>
      </c:spPr>
      <c:txPr>
        <a:bodyPr/>
        <a:lstStyle/>
        <a:p>
          <a:pPr>
            <a:defRPr sz="140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963288532898905"/>
          <c:y val="4.16777355721848E-2"/>
          <c:w val="0.58448422934202193"/>
          <c:h val="0.93125000000000002"/>
        </c:manualLayout>
      </c:layout>
      <c:barChart>
        <c:barDir val="bar"/>
        <c:grouping val="clustered"/>
        <c:varyColors val="0"/>
        <c:ser>
          <c:idx val="0"/>
          <c:order val="0"/>
          <c:tx>
            <c:strRef>
              <c:f>Sheet1!$B$1</c:f>
              <c:strCache>
                <c:ptCount val="1"/>
                <c:pt idx="0">
                  <c:v>Workers</c:v>
                </c:pt>
              </c:strCache>
            </c:strRef>
          </c:tx>
          <c:spPr>
            <a:solidFill>
              <a:srgbClr val="1F497D">
                <a:lumMod val="75000"/>
              </a:srgbClr>
            </a:solidFill>
            <a:ln>
              <a:solidFill>
                <a:schemeClr val="accent1"/>
              </a:solidFill>
            </a:ln>
          </c:spPr>
          <c:invertIfNegative val="0"/>
          <c:dLbls>
            <c:txPr>
              <a:bodyPr/>
              <a:lstStyle/>
              <a:p>
                <a:pPr>
                  <a:defRPr sz="1400"/>
                </a:pPr>
                <a:endParaRPr lang="en-US"/>
              </a:p>
            </c:txPr>
            <c:showLegendKey val="0"/>
            <c:showVal val="1"/>
            <c:showCatName val="0"/>
            <c:showSerName val="0"/>
            <c:showPercent val="0"/>
            <c:showBubbleSize val="0"/>
            <c:showLeaderLines val="0"/>
          </c:dLbls>
          <c:cat>
            <c:strRef>
              <c:f>Sheet1!$A$2:$A$6</c:f>
              <c:strCache>
                <c:ptCount val="5"/>
                <c:pt idx="0">
                  <c:v>Strongly agree</c:v>
                </c:pt>
                <c:pt idx="1">
                  <c:v>Somewhat agree</c:v>
                </c:pt>
                <c:pt idx="2">
                  <c:v>Somewhat disagree</c:v>
                </c:pt>
                <c:pt idx="3">
                  <c:v>Strongly disagree</c:v>
                </c:pt>
                <c:pt idx="4">
                  <c:v>Don't know</c:v>
                </c:pt>
              </c:strCache>
            </c:strRef>
          </c:cat>
          <c:val>
            <c:numRef>
              <c:f>Sheet1!$B$2:$B$6</c:f>
              <c:numCache>
                <c:formatCode>0%</c:formatCode>
                <c:ptCount val="5"/>
                <c:pt idx="0">
                  <c:v>0.28000000000000003</c:v>
                </c:pt>
                <c:pt idx="1">
                  <c:v>0.47</c:v>
                </c:pt>
                <c:pt idx="2">
                  <c:v>0.09</c:v>
                </c:pt>
                <c:pt idx="3">
                  <c:v>0.1</c:v>
                </c:pt>
                <c:pt idx="4">
                  <c:v>0.05</c:v>
                </c:pt>
              </c:numCache>
            </c:numRef>
          </c:val>
        </c:ser>
        <c:ser>
          <c:idx val="1"/>
          <c:order val="1"/>
          <c:tx>
            <c:strRef>
              <c:f>Sheet1!$C$1</c:f>
              <c:strCache>
                <c:ptCount val="1"/>
                <c:pt idx="0">
                  <c:v>Retirees</c:v>
                </c:pt>
              </c:strCache>
            </c:strRef>
          </c:tx>
          <c:spPr>
            <a:solidFill>
              <a:srgbClr val="4F81BD">
                <a:lumMod val="60000"/>
                <a:lumOff val="40000"/>
              </a:srgbClr>
            </a:solidFill>
          </c:spPr>
          <c:invertIfNegative val="0"/>
          <c:dLbls>
            <c:txPr>
              <a:bodyPr/>
              <a:lstStyle/>
              <a:p>
                <a:pPr>
                  <a:defRPr sz="1400"/>
                </a:pPr>
                <a:endParaRPr lang="en-US"/>
              </a:p>
            </c:txPr>
            <c:showLegendKey val="0"/>
            <c:showVal val="1"/>
            <c:showCatName val="0"/>
            <c:showSerName val="0"/>
            <c:showPercent val="0"/>
            <c:showBubbleSize val="0"/>
            <c:showLeaderLines val="0"/>
          </c:dLbls>
          <c:cat>
            <c:strRef>
              <c:f>Sheet1!$A$2:$A$6</c:f>
              <c:strCache>
                <c:ptCount val="5"/>
                <c:pt idx="0">
                  <c:v>Strongly agree</c:v>
                </c:pt>
                <c:pt idx="1">
                  <c:v>Somewhat agree</c:v>
                </c:pt>
                <c:pt idx="2">
                  <c:v>Somewhat disagree</c:v>
                </c:pt>
                <c:pt idx="3">
                  <c:v>Strongly disagree</c:v>
                </c:pt>
                <c:pt idx="4">
                  <c:v>Don't know</c:v>
                </c:pt>
              </c:strCache>
            </c:strRef>
          </c:cat>
          <c:val>
            <c:numRef>
              <c:f>Sheet1!$C$2:$C$6</c:f>
              <c:numCache>
                <c:formatCode>0%</c:formatCode>
                <c:ptCount val="5"/>
                <c:pt idx="0">
                  <c:v>0.27</c:v>
                </c:pt>
                <c:pt idx="1">
                  <c:v>0.33</c:v>
                </c:pt>
                <c:pt idx="2">
                  <c:v>0.13</c:v>
                </c:pt>
                <c:pt idx="3">
                  <c:v>0.1</c:v>
                </c:pt>
                <c:pt idx="4">
                  <c:v>0.15</c:v>
                </c:pt>
              </c:numCache>
            </c:numRef>
          </c:val>
        </c:ser>
        <c:dLbls>
          <c:showLegendKey val="0"/>
          <c:showVal val="0"/>
          <c:showCatName val="0"/>
          <c:showSerName val="0"/>
          <c:showPercent val="0"/>
          <c:showBubbleSize val="0"/>
        </c:dLbls>
        <c:gapWidth val="50"/>
        <c:axId val="183693696"/>
        <c:axId val="183695232"/>
      </c:barChart>
      <c:catAx>
        <c:axId val="183693696"/>
        <c:scaling>
          <c:orientation val="maxMin"/>
        </c:scaling>
        <c:delete val="0"/>
        <c:axPos val="l"/>
        <c:numFmt formatCode="General" sourceLinked="1"/>
        <c:majorTickMark val="none"/>
        <c:minorTickMark val="none"/>
        <c:tickLblPos val="nextTo"/>
        <c:txPr>
          <a:bodyPr/>
          <a:lstStyle/>
          <a:p>
            <a:pPr algn="r">
              <a:defRPr sz="1600"/>
            </a:pPr>
            <a:endParaRPr lang="en-US"/>
          </a:p>
        </c:txPr>
        <c:crossAx val="183695232"/>
        <c:crosses val="autoZero"/>
        <c:auto val="1"/>
        <c:lblAlgn val="ctr"/>
        <c:lblOffset val="100"/>
        <c:noMultiLvlLbl val="0"/>
      </c:catAx>
      <c:valAx>
        <c:axId val="183695232"/>
        <c:scaling>
          <c:orientation val="minMax"/>
        </c:scaling>
        <c:delete val="1"/>
        <c:axPos val="t"/>
        <c:numFmt formatCode="0%" sourceLinked="1"/>
        <c:majorTickMark val="out"/>
        <c:minorTickMark val="none"/>
        <c:tickLblPos val="nextTo"/>
        <c:crossAx val="183693696"/>
        <c:crosses val="autoZero"/>
        <c:crossBetween val="between"/>
      </c:valAx>
    </c:plotArea>
    <c:legend>
      <c:legendPos val="r"/>
      <c:layout>
        <c:manualLayout>
          <c:xMode val="edge"/>
          <c:yMode val="edge"/>
          <c:x val="0.80987166341158467"/>
          <c:y val="0.77807141955100489"/>
          <c:w val="0.13949565571544936"/>
          <c:h val="0.16459403930406738"/>
        </c:manualLayout>
      </c:layout>
      <c:overlay val="0"/>
      <c:spPr>
        <a:ln>
          <a:solidFill>
            <a:sysClr val="windowText" lastClr="000000"/>
          </a:solidFill>
        </a:ln>
      </c:spPr>
      <c:txPr>
        <a:bodyPr/>
        <a:lstStyle/>
        <a:p>
          <a:pPr>
            <a:defRPr sz="160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633981250564301"/>
          <c:y val="6.9200420313442298E-2"/>
          <c:w val="0.5343426021925195"/>
          <c:h val="0.90702806097343203"/>
        </c:manualLayout>
      </c:layout>
      <c:barChart>
        <c:barDir val="bar"/>
        <c:grouping val="clustered"/>
        <c:varyColors val="0"/>
        <c:ser>
          <c:idx val="0"/>
          <c:order val="0"/>
          <c:tx>
            <c:strRef>
              <c:f>Sheet1!$B$1</c:f>
              <c:strCache>
                <c:ptCount val="1"/>
                <c:pt idx="0">
                  <c:v>Workers</c:v>
                </c:pt>
              </c:strCache>
            </c:strRef>
          </c:tx>
          <c:spPr>
            <a:solidFill>
              <a:schemeClr val="tx2">
                <a:lumMod val="75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Sheet1!$A$2:$A$5</c:f>
              <c:strCache>
                <c:ptCount val="4"/>
                <c:pt idx="0">
                  <c:v>Very interested</c:v>
                </c:pt>
                <c:pt idx="1">
                  <c:v>Somewhat interested</c:v>
                </c:pt>
                <c:pt idx="2">
                  <c:v>Not too interested</c:v>
                </c:pt>
                <c:pt idx="3">
                  <c:v>Not at all interested</c:v>
                </c:pt>
              </c:strCache>
            </c:strRef>
          </c:cat>
          <c:val>
            <c:numRef>
              <c:f>Sheet1!$B$2:$B$5</c:f>
              <c:numCache>
                <c:formatCode>0%</c:formatCode>
                <c:ptCount val="4"/>
                <c:pt idx="0">
                  <c:v>0.02</c:v>
                </c:pt>
                <c:pt idx="1">
                  <c:v>0.15</c:v>
                </c:pt>
                <c:pt idx="2">
                  <c:v>0.24</c:v>
                </c:pt>
                <c:pt idx="3">
                  <c:v>0.59</c:v>
                </c:pt>
              </c:numCache>
            </c:numRef>
          </c:val>
        </c:ser>
        <c:ser>
          <c:idx val="1"/>
          <c:order val="1"/>
          <c:tx>
            <c:strRef>
              <c:f>Sheet1!$C$1</c:f>
              <c:strCache>
                <c:ptCount val="1"/>
                <c:pt idx="0">
                  <c:v>2015 Workers</c:v>
                </c:pt>
              </c:strCache>
            </c:strRef>
          </c:tx>
          <c:spPr>
            <a:solidFill>
              <a:schemeClr val="accent1">
                <a:lumMod val="60000"/>
                <a:lumOff val="40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Sheet1!$A$2:$A$5</c:f>
              <c:strCache>
                <c:ptCount val="4"/>
                <c:pt idx="0">
                  <c:v>Very interested</c:v>
                </c:pt>
                <c:pt idx="1">
                  <c:v>Somewhat interested</c:v>
                </c:pt>
                <c:pt idx="2">
                  <c:v>Not too interested</c:v>
                </c:pt>
                <c:pt idx="3">
                  <c:v>Not at all interested</c:v>
                </c:pt>
              </c:strCache>
            </c:strRef>
          </c:cat>
          <c:val>
            <c:numRef>
              <c:f>Sheet1!$C$2:$C$5</c:f>
            </c:numRef>
          </c:val>
        </c:ser>
        <c:ser>
          <c:idx val="2"/>
          <c:order val="2"/>
          <c:tx>
            <c:strRef>
              <c:f>Sheet1!$D$1</c:f>
              <c:strCache>
                <c:ptCount val="1"/>
                <c:pt idx="0">
                  <c:v>Retirees</c:v>
                </c:pt>
              </c:strCache>
            </c:strRef>
          </c:tx>
          <c:spPr>
            <a:solidFill>
              <a:schemeClr val="accent1">
                <a:lumMod val="60000"/>
                <a:lumOff val="40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Sheet1!$A$2:$A$5</c:f>
              <c:strCache>
                <c:ptCount val="4"/>
                <c:pt idx="0">
                  <c:v>Very interested</c:v>
                </c:pt>
                <c:pt idx="1">
                  <c:v>Somewhat interested</c:v>
                </c:pt>
                <c:pt idx="2">
                  <c:v>Not too interested</c:v>
                </c:pt>
                <c:pt idx="3">
                  <c:v>Not at all interested</c:v>
                </c:pt>
              </c:strCache>
            </c:strRef>
          </c:cat>
          <c:val>
            <c:numRef>
              <c:f>Sheet1!$D$2:$D$5</c:f>
              <c:numCache>
                <c:formatCode>0%</c:formatCode>
                <c:ptCount val="4"/>
                <c:pt idx="0">
                  <c:v>0.01</c:v>
                </c:pt>
                <c:pt idx="1">
                  <c:v>0.05</c:v>
                </c:pt>
                <c:pt idx="2">
                  <c:v>0.09</c:v>
                </c:pt>
                <c:pt idx="3">
                  <c:v>0.83</c:v>
                </c:pt>
              </c:numCache>
            </c:numRef>
          </c:val>
        </c:ser>
        <c:ser>
          <c:idx val="3"/>
          <c:order val="3"/>
          <c:tx>
            <c:strRef>
              <c:f>Sheet1!$E$1</c:f>
              <c:strCache>
                <c:ptCount val="1"/>
                <c:pt idx="0">
                  <c:v>2015 Retirees</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Sheet1!$A$2:$A$5</c:f>
              <c:strCache>
                <c:ptCount val="4"/>
                <c:pt idx="0">
                  <c:v>Very interested</c:v>
                </c:pt>
                <c:pt idx="1">
                  <c:v>Somewhat interested</c:v>
                </c:pt>
                <c:pt idx="2">
                  <c:v>Not too interested</c:v>
                </c:pt>
                <c:pt idx="3">
                  <c:v>Not at all interested</c:v>
                </c:pt>
              </c:strCache>
            </c:strRef>
          </c:cat>
          <c:val>
            <c:numRef>
              <c:f>Sheet1!$E$2:$E$5</c:f>
            </c:numRef>
          </c:val>
        </c:ser>
        <c:dLbls>
          <c:showLegendKey val="0"/>
          <c:showVal val="0"/>
          <c:showCatName val="0"/>
          <c:showSerName val="0"/>
          <c:showPercent val="0"/>
          <c:showBubbleSize val="0"/>
        </c:dLbls>
        <c:gapWidth val="50"/>
        <c:axId val="185398016"/>
        <c:axId val="185399552"/>
      </c:barChart>
      <c:catAx>
        <c:axId val="185398016"/>
        <c:scaling>
          <c:orientation val="maxMin"/>
        </c:scaling>
        <c:delete val="0"/>
        <c:axPos val="l"/>
        <c:numFmt formatCode="0%" sourceLinked="1"/>
        <c:majorTickMark val="none"/>
        <c:minorTickMark val="none"/>
        <c:tickLblPos val="nextTo"/>
        <c:txPr>
          <a:bodyPr/>
          <a:lstStyle/>
          <a:p>
            <a:pPr algn="r">
              <a:defRPr sz="1600"/>
            </a:pPr>
            <a:endParaRPr lang="en-US"/>
          </a:p>
        </c:txPr>
        <c:crossAx val="185399552"/>
        <c:crosses val="autoZero"/>
        <c:auto val="1"/>
        <c:lblAlgn val="ctr"/>
        <c:lblOffset val="100"/>
        <c:noMultiLvlLbl val="0"/>
      </c:catAx>
      <c:valAx>
        <c:axId val="185399552"/>
        <c:scaling>
          <c:orientation val="minMax"/>
        </c:scaling>
        <c:delete val="1"/>
        <c:axPos val="t"/>
        <c:numFmt formatCode="0%" sourceLinked="1"/>
        <c:majorTickMark val="out"/>
        <c:minorTickMark val="none"/>
        <c:tickLblPos val="nextTo"/>
        <c:crossAx val="185398016"/>
        <c:crosses val="autoZero"/>
        <c:crossBetween val="between"/>
      </c:valAx>
    </c:plotArea>
    <c:legend>
      <c:legendPos val="r"/>
      <c:layout>
        <c:manualLayout>
          <c:xMode val="edge"/>
          <c:yMode val="edge"/>
          <c:x val="0.78329351179856954"/>
          <c:y val="0.1423419312933128"/>
          <c:w val="0.13920549966841334"/>
          <c:h val="0.16718201938744368"/>
        </c:manualLayout>
      </c:layout>
      <c:overlay val="0"/>
      <c:spPr>
        <a:ln>
          <a:solidFill>
            <a:schemeClr val="tx1"/>
          </a:solidFill>
        </a:ln>
      </c:spPr>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676162901567301"/>
          <c:y val="0"/>
          <c:w val="0.49043811542106802"/>
          <c:h val="0.84422600890911081"/>
        </c:manualLayout>
      </c:layout>
      <c:barChart>
        <c:barDir val="col"/>
        <c:grouping val="clustered"/>
        <c:varyColors val="0"/>
        <c:ser>
          <c:idx val="0"/>
          <c:order val="0"/>
          <c:tx>
            <c:strRef>
              <c:f>Sheet1!$A$2</c:f>
              <c:strCache>
                <c:ptCount val="1"/>
                <c:pt idx="0">
                  <c:v>Yes</c:v>
                </c:pt>
              </c:strCache>
            </c:strRef>
          </c:tx>
          <c:spPr>
            <a:solidFill>
              <a:schemeClr val="tx2">
                <a:lumMod val="75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Sheet1!$B$1:$C$1</c:f>
              <c:strCache>
                <c:ptCount val="2"/>
                <c:pt idx="0">
                  <c:v>Workers</c:v>
                </c:pt>
                <c:pt idx="1">
                  <c:v>Retirees</c:v>
                </c:pt>
              </c:strCache>
            </c:strRef>
          </c:cat>
          <c:val>
            <c:numRef>
              <c:f>Sheet1!$B$2:$C$2</c:f>
              <c:numCache>
                <c:formatCode>0%</c:formatCode>
                <c:ptCount val="2"/>
                <c:pt idx="0">
                  <c:v>0.06</c:v>
                </c:pt>
                <c:pt idx="1">
                  <c:v>0.04</c:v>
                </c:pt>
              </c:numCache>
            </c:numRef>
          </c:val>
        </c:ser>
        <c:dLbls>
          <c:showLegendKey val="0"/>
          <c:showVal val="0"/>
          <c:showCatName val="0"/>
          <c:showSerName val="0"/>
          <c:showPercent val="0"/>
          <c:showBubbleSize val="0"/>
        </c:dLbls>
        <c:gapWidth val="50"/>
        <c:axId val="184976896"/>
        <c:axId val="184978432"/>
      </c:barChart>
      <c:catAx>
        <c:axId val="184976896"/>
        <c:scaling>
          <c:orientation val="minMax"/>
        </c:scaling>
        <c:delete val="0"/>
        <c:axPos val="b"/>
        <c:numFmt formatCode="General" sourceLinked="1"/>
        <c:majorTickMark val="none"/>
        <c:minorTickMark val="none"/>
        <c:tickLblPos val="nextTo"/>
        <c:txPr>
          <a:bodyPr/>
          <a:lstStyle/>
          <a:p>
            <a:pPr>
              <a:defRPr sz="1600"/>
            </a:pPr>
            <a:endParaRPr lang="en-US"/>
          </a:p>
        </c:txPr>
        <c:crossAx val="184978432"/>
        <c:crosses val="autoZero"/>
        <c:auto val="1"/>
        <c:lblAlgn val="ctr"/>
        <c:lblOffset val="100"/>
        <c:noMultiLvlLbl val="0"/>
      </c:catAx>
      <c:valAx>
        <c:axId val="184978432"/>
        <c:scaling>
          <c:orientation val="minMax"/>
          <c:max val="0.5"/>
          <c:min val="0"/>
        </c:scaling>
        <c:delete val="1"/>
        <c:axPos val="l"/>
        <c:numFmt formatCode="0%" sourceLinked="1"/>
        <c:majorTickMark val="out"/>
        <c:minorTickMark val="none"/>
        <c:tickLblPos val="nextTo"/>
        <c:crossAx val="18497689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900477973457804"/>
          <c:y val="4.16777355721848E-2"/>
          <c:w val="0.40488650466651899"/>
          <c:h val="0.93125000000000002"/>
        </c:manualLayout>
      </c:layout>
      <c:barChart>
        <c:barDir val="bar"/>
        <c:grouping val="clustered"/>
        <c:varyColors val="0"/>
        <c:ser>
          <c:idx val="0"/>
          <c:order val="0"/>
          <c:tx>
            <c:strRef>
              <c:f>Sheet1!$B$1</c:f>
              <c:strCache>
                <c:ptCount val="1"/>
                <c:pt idx="0">
                  <c:v>Workers</c:v>
                </c:pt>
              </c:strCache>
            </c:strRef>
          </c:tx>
          <c:spPr>
            <a:solidFill>
              <a:srgbClr val="1F497D">
                <a:lumMod val="75000"/>
              </a:srgbClr>
            </a:solidFill>
            <a:ln>
              <a:solidFill>
                <a:schemeClr val="accent1"/>
              </a:solidFill>
            </a:ln>
          </c:spPr>
          <c:invertIfNegative val="0"/>
          <c:dLbls>
            <c:txPr>
              <a:bodyPr/>
              <a:lstStyle/>
              <a:p>
                <a:pPr>
                  <a:defRPr sz="1100"/>
                </a:pPr>
                <a:endParaRPr lang="en-US"/>
              </a:p>
            </c:txPr>
            <c:showLegendKey val="0"/>
            <c:showVal val="1"/>
            <c:showCatName val="0"/>
            <c:showSerName val="0"/>
            <c:showPercent val="0"/>
            <c:showBubbleSize val="0"/>
            <c:showLeaderLines val="0"/>
          </c:dLbls>
          <c:cat>
            <c:strRef>
              <c:f>Sheet1!$A$2:$A$15</c:f>
              <c:strCache>
                <c:ptCount val="11"/>
                <c:pt idx="0">
                  <c:v>Advice about investments</c:v>
                </c:pt>
                <c:pt idx="1">
                  <c:v>Advice about how much to save</c:v>
                </c:pt>
                <c:pt idx="2">
                  <c:v>Advice about budgeting</c:v>
                </c:pt>
                <c:pt idx="3">
                  <c:v>Advice about developing a financial plan</c:v>
                </c:pt>
                <c:pt idx="4">
                  <c:v>401(k)/portfolio allocations, diversifying, rollover</c:v>
                </c:pt>
                <c:pt idx="5">
                  <c:v>Retirement planning (general)</c:v>
                </c:pt>
                <c:pt idx="6">
                  <c:v>Income projections, financial calculator</c:v>
                </c:pt>
                <c:pt idx="7">
                  <c:v>Insurance: life, health, auto</c:v>
                </c:pt>
                <c:pt idx="8">
                  <c:v>Something else</c:v>
                </c:pt>
                <c:pt idx="9">
                  <c:v>Don't know</c:v>
                </c:pt>
                <c:pt idx="10">
                  <c:v>Refused</c:v>
                </c:pt>
              </c:strCache>
            </c:strRef>
          </c:cat>
          <c:val>
            <c:numRef>
              <c:f>Sheet1!$B$2:$B$15</c:f>
              <c:numCache>
                <c:formatCode>0%</c:formatCode>
                <c:ptCount val="11"/>
                <c:pt idx="0">
                  <c:v>0.43</c:v>
                </c:pt>
                <c:pt idx="1">
                  <c:v>0.25</c:v>
                </c:pt>
                <c:pt idx="2">
                  <c:v>0.15</c:v>
                </c:pt>
                <c:pt idx="3">
                  <c:v>0.1</c:v>
                </c:pt>
                <c:pt idx="4">
                  <c:v>0.09</c:v>
                </c:pt>
                <c:pt idx="5">
                  <c:v>7.0000000000000007E-2</c:v>
                </c:pt>
                <c:pt idx="6">
                  <c:v>7.0000000000000007E-2</c:v>
                </c:pt>
                <c:pt idx="7">
                  <c:v>0.06</c:v>
                </c:pt>
                <c:pt idx="8">
                  <c:v>0.09</c:v>
                </c:pt>
                <c:pt idx="9">
                  <c:v>0.06</c:v>
                </c:pt>
                <c:pt idx="10">
                  <c:v>0</c:v>
                </c:pt>
              </c:numCache>
            </c:numRef>
          </c:val>
        </c:ser>
        <c:ser>
          <c:idx val="1"/>
          <c:order val="1"/>
          <c:tx>
            <c:strRef>
              <c:f>Sheet1!$C$1</c:f>
              <c:strCache>
                <c:ptCount val="1"/>
                <c:pt idx="0">
                  <c:v>Retirees</c:v>
                </c:pt>
              </c:strCache>
            </c:strRef>
          </c:tx>
          <c:spPr>
            <a:solidFill>
              <a:srgbClr val="4F81BD">
                <a:lumMod val="60000"/>
                <a:lumOff val="40000"/>
              </a:srgbClr>
            </a:solidFill>
          </c:spPr>
          <c:invertIfNegative val="0"/>
          <c:dLbls>
            <c:txPr>
              <a:bodyPr/>
              <a:lstStyle/>
              <a:p>
                <a:pPr>
                  <a:defRPr sz="1100"/>
                </a:pPr>
                <a:endParaRPr lang="en-US"/>
              </a:p>
            </c:txPr>
            <c:showLegendKey val="0"/>
            <c:showVal val="1"/>
            <c:showCatName val="0"/>
            <c:showSerName val="0"/>
            <c:showPercent val="0"/>
            <c:showBubbleSize val="0"/>
            <c:showLeaderLines val="0"/>
          </c:dLbls>
          <c:cat>
            <c:strRef>
              <c:f>Sheet1!$A$2:$A$15</c:f>
              <c:strCache>
                <c:ptCount val="11"/>
                <c:pt idx="0">
                  <c:v>Advice about investments</c:v>
                </c:pt>
                <c:pt idx="1">
                  <c:v>Advice about how much to save</c:v>
                </c:pt>
                <c:pt idx="2">
                  <c:v>Advice about budgeting</c:v>
                </c:pt>
                <c:pt idx="3">
                  <c:v>Advice about developing a financial plan</c:v>
                </c:pt>
                <c:pt idx="4">
                  <c:v>401(k)/portfolio allocations, diversifying, rollover</c:v>
                </c:pt>
                <c:pt idx="5">
                  <c:v>Retirement planning (general)</c:v>
                </c:pt>
                <c:pt idx="6">
                  <c:v>Income projections, financial calculator</c:v>
                </c:pt>
                <c:pt idx="7">
                  <c:v>Insurance: life, health, auto</c:v>
                </c:pt>
                <c:pt idx="8">
                  <c:v>Something else</c:v>
                </c:pt>
                <c:pt idx="9">
                  <c:v>Don't know</c:v>
                </c:pt>
                <c:pt idx="10">
                  <c:v>Refused</c:v>
                </c:pt>
              </c:strCache>
            </c:strRef>
          </c:cat>
          <c:val>
            <c:numRef>
              <c:f>Sheet1!$C$2:$C$15</c:f>
              <c:numCache>
                <c:formatCode>0%</c:formatCode>
                <c:ptCount val="11"/>
                <c:pt idx="0">
                  <c:v>0.28000000000000003</c:v>
                </c:pt>
                <c:pt idx="1">
                  <c:v>0.02</c:v>
                </c:pt>
                <c:pt idx="2">
                  <c:v>0.19</c:v>
                </c:pt>
                <c:pt idx="3">
                  <c:v>0.11</c:v>
                </c:pt>
                <c:pt idx="4">
                  <c:v>0.03</c:v>
                </c:pt>
                <c:pt idx="5">
                  <c:v>0.03</c:v>
                </c:pt>
                <c:pt idx="6">
                  <c:v>0</c:v>
                </c:pt>
                <c:pt idx="7">
                  <c:v>0</c:v>
                </c:pt>
                <c:pt idx="8">
                  <c:v>0.11</c:v>
                </c:pt>
                <c:pt idx="9">
                  <c:v>0.04</c:v>
                </c:pt>
                <c:pt idx="10">
                  <c:v>0.18</c:v>
                </c:pt>
              </c:numCache>
            </c:numRef>
          </c:val>
        </c:ser>
        <c:dLbls>
          <c:showLegendKey val="0"/>
          <c:showVal val="0"/>
          <c:showCatName val="0"/>
          <c:showSerName val="0"/>
          <c:showPercent val="0"/>
          <c:showBubbleSize val="0"/>
        </c:dLbls>
        <c:gapWidth val="50"/>
        <c:axId val="185150848"/>
        <c:axId val="185152640"/>
      </c:barChart>
      <c:catAx>
        <c:axId val="185150848"/>
        <c:scaling>
          <c:orientation val="maxMin"/>
        </c:scaling>
        <c:delete val="0"/>
        <c:axPos val="l"/>
        <c:numFmt formatCode="General" sourceLinked="1"/>
        <c:majorTickMark val="none"/>
        <c:minorTickMark val="none"/>
        <c:tickLblPos val="nextTo"/>
        <c:txPr>
          <a:bodyPr/>
          <a:lstStyle/>
          <a:p>
            <a:pPr algn="r">
              <a:defRPr sz="1200"/>
            </a:pPr>
            <a:endParaRPr lang="en-US"/>
          </a:p>
        </c:txPr>
        <c:crossAx val="185152640"/>
        <c:crosses val="autoZero"/>
        <c:auto val="1"/>
        <c:lblAlgn val="ctr"/>
        <c:lblOffset val="100"/>
        <c:noMultiLvlLbl val="0"/>
      </c:catAx>
      <c:valAx>
        <c:axId val="185152640"/>
        <c:scaling>
          <c:orientation val="minMax"/>
        </c:scaling>
        <c:delete val="1"/>
        <c:axPos val="t"/>
        <c:numFmt formatCode="0%" sourceLinked="1"/>
        <c:majorTickMark val="out"/>
        <c:minorTickMark val="none"/>
        <c:tickLblPos val="nextTo"/>
        <c:crossAx val="185150848"/>
        <c:crosses val="autoZero"/>
        <c:crossBetween val="between"/>
      </c:valAx>
    </c:plotArea>
    <c:legend>
      <c:legendPos val="r"/>
      <c:layout>
        <c:manualLayout>
          <c:xMode val="edge"/>
          <c:yMode val="edge"/>
          <c:x val="0.81696924380491576"/>
          <c:y val="0.77877795593421795"/>
          <c:w val="0.15385357605735697"/>
          <c:h val="0.15868687604093121"/>
        </c:manualLayout>
      </c:layout>
      <c:overlay val="0"/>
      <c:spPr>
        <a:ln>
          <a:solidFill>
            <a:sysClr val="windowText" lastClr="000000"/>
          </a:solidFill>
        </a:ln>
      </c:spPr>
      <c:txPr>
        <a:bodyPr/>
        <a:lstStyle/>
        <a:p>
          <a:pPr>
            <a:defRPr sz="160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11846094669201"/>
          <c:y val="4.16777355721848E-2"/>
          <c:w val="0.56293250520409088"/>
          <c:h val="0.93125000000000002"/>
        </c:manualLayout>
      </c:layout>
      <c:barChart>
        <c:barDir val="bar"/>
        <c:grouping val="clustered"/>
        <c:varyColors val="0"/>
        <c:ser>
          <c:idx val="0"/>
          <c:order val="0"/>
          <c:tx>
            <c:strRef>
              <c:f>Sheet1!$B$1</c:f>
              <c:strCache>
                <c:ptCount val="1"/>
                <c:pt idx="0">
                  <c:v>Workers</c:v>
                </c:pt>
              </c:strCache>
            </c:strRef>
          </c:tx>
          <c:spPr>
            <a:solidFill>
              <a:srgbClr val="1F497D">
                <a:lumMod val="75000"/>
              </a:srgbClr>
            </a:solidFill>
            <a:ln>
              <a:solidFill>
                <a:schemeClr val="accent1"/>
              </a:solidFill>
            </a:ln>
          </c:spPr>
          <c:invertIfNegative val="0"/>
          <c:dLbls>
            <c:txPr>
              <a:bodyPr/>
              <a:lstStyle/>
              <a:p>
                <a:pPr>
                  <a:defRPr sz="1400"/>
                </a:pPr>
                <a:endParaRPr lang="en-US"/>
              </a:p>
            </c:txPr>
            <c:showLegendKey val="0"/>
            <c:showVal val="1"/>
            <c:showCatName val="0"/>
            <c:showSerName val="0"/>
            <c:showPercent val="0"/>
            <c:showBubbleSize val="0"/>
            <c:showLeaderLines val="0"/>
          </c:dLbls>
          <c:cat>
            <c:strRef>
              <c:f>Sheet1!$A$2:$A$6</c:f>
              <c:strCache>
                <c:ptCount val="5"/>
                <c:pt idx="0">
                  <c:v>Very helpful</c:v>
                </c:pt>
                <c:pt idx="1">
                  <c:v>Somewhat helpful</c:v>
                </c:pt>
                <c:pt idx="2">
                  <c:v>Not too helpful</c:v>
                </c:pt>
                <c:pt idx="3">
                  <c:v>Not at all helpful</c:v>
                </c:pt>
                <c:pt idx="4">
                  <c:v>Don't know</c:v>
                </c:pt>
              </c:strCache>
            </c:strRef>
          </c:cat>
          <c:val>
            <c:numRef>
              <c:f>Sheet1!$B$2:$B$6</c:f>
              <c:numCache>
                <c:formatCode>0%</c:formatCode>
                <c:ptCount val="5"/>
                <c:pt idx="0">
                  <c:v>0.18</c:v>
                </c:pt>
                <c:pt idx="1">
                  <c:v>0.5</c:v>
                </c:pt>
                <c:pt idx="2">
                  <c:v>0.24</c:v>
                </c:pt>
                <c:pt idx="3">
                  <c:v>0.06</c:v>
                </c:pt>
                <c:pt idx="4">
                  <c:v>0.02</c:v>
                </c:pt>
              </c:numCache>
            </c:numRef>
          </c:val>
        </c:ser>
        <c:ser>
          <c:idx val="1"/>
          <c:order val="1"/>
          <c:tx>
            <c:strRef>
              <c:f>Sheet1!$C$1</c:f>
              <c:strCache>
                <c:ptCount val="1"/>
                <c:pt idx="0">
                  <c:v>Retirees</c:v>
                </c:pt>
              </c:strCache>
            </c:strRef>
          </c:tx>
          <c:spPr>
            <a:solidFill>
              <a:srgbClr val="4F81BD">
                <a:lumMod val="60000"/>
                <a:lumOff val="40000"/>
              </a:srgbClr>
            </a:solidFill>
          </c:spPr>
          <c:invertIfNegative val="0"/>
          <c:dLbls>
            <c:txPr>
              <a:bodyPr/>
              <a:lstStyle/>
              <a:p>
                <a:pPr>
                  <a:defRPr sz="1400"/>
                </a:pPr>
                <a:endParaRPr lang="en-US"/>
              </a:p>
            </c:txPr>
            <c:showLegendKey val="0"/>
            <c:showVal val="1"/>
            <c:showCatName val="0"/>
            <c:showSerName val="0"/>
            <c:showPercent val="0"/>
            <c:showBubbleSize val="0"/>
            <c:showLeaderLines val="0"/>
          </c:dLbls>
          <c:cat>
            <c:strRef>
              <c:f>Sheet1!$A$2:$A$6</c:f>
              <c:strCache>
                <c:ptCount val="5"/>
                <c:pt idx="0">
                  <c:v>Very helpful</c:v>
                </c:pt>
                <c:pt idx="1">
                  <c:v>Somewhat helpful</c:v>
                </c:pt>
                <c:pt idx="2">
                  <c:v>Not too helpful</c:v>
                </c:pt>
                <c:pt idx="3">
                  <c:v>Not at all helpful</c:v>
                </c:pt>
                <c:pt idx="4">
                  <c:v>Don't know</c:v>
                </c:pt>
              </c:strCache>
            </c:strRef>
          </c:cat>
          <c:val>
            <c:numRef>
              <c:f>Sheet1!$C$2:$C$6</c:f>
              <c:numCache>
                <c:formatCode>0%</c:formatCode>
                <c:ptCount val="5"/>
                <c:pt idx="0">
                  <c:v>0.32</c:v>
                </c:pt>
                <c:pt idx="1">
                  <c:v>0.28000000000000003</c:v>
                </c:pt>
                <c:pt idx="2">
                  <c:v>0.09</c:v>
                </c:pt>
                <c:pt idx="3">
                  <c:v>0.27</c:v>
                </c:pt>
                <c:pt idx="4">
                  <c:v>0.04</c:v>
                </c:pt>
              </c:numCache>
            </c:numRef>
          </c:val>
        </c:ser>
        <c:dLbls>
          <c:showLegendKey val="0"/>
          <c:showVal val="0"/>
          <c:showCatName val="0"/>
          <c:showSerName val="0"/>
          <c:showPercent val="0"/>
          <c:showBubbleSize val="0"/>
        </c:dLbls>
        <c:gapWidth val="50"/>
        <c:axId val="185231616"/>
        <c:axId val="185245696"/>
      </c:barChart>
      <c:catAx>
        <c:axId val="185231616"/>
        <c:scaling>
          <c:orientation val="maxMin"/>
        </c:scaling>
        <c:delete val="0"/>
        <c:axPos val="l"/>
        <c:numFmt formatCode="General" sourceLinked="1"/>
        <c:majorTickMark val="none"/>
        <c:minorTickMark val="none"/>
        <c:tickLblPos val="nextTo"/>
        <c:txPr>
          <a:bodyPr/>
          <a:lstStyle/>
          <a:p>
            <a:pPr algn="r">
              <a:defRPr sz="1400"/>
            </a:pPr>
            <a:endParaRPr lang="en-US"/>
          </a:p>
        </c:txPr>
        <c:crossAx val="185245696"/>
        <c:crosses val="autoZero"/>
        <c:auto val="1"/>
        <c:lblAlgn val="ctr"/>
        <c:lblOffset val="100"/>
        <c:noMultiLvlLbl val="0"/>
      </c:catAx>
      <c:valAx>
        <c:axId val="185245696"/>
        <c:scaling>
          <c:orientation val="minMax"/>
        </c:scaling>
        <c:delete val="1"/>
        <c:axPos val="t"/>
        <c:numFmt formatCode="0%" sourceLinked="1"/>
        <c:majorTickMark val="out"/>
        <c:minorTickMark val="none"/>
        <c:tickLblPos val="nextTo"/>
        <c:crossAx val="185231616"/>
        <c:crosses val="autoZero"/>
        <c:crossBetween val="between"/>
      </c:valAx>
    </c:plotArea>
    <c:legend>
      <c:legendPos val="r"/>
      <c:layout>
        <c:manualLayout>
          <c:xMode val="edge"/>
          <c:yMode val="edge"/>
          <c:x val="0.7825932211059824"/>
          <c:y val="0.73930840539631093"/>
          <c:w val="0.13805887410625395"/>
          <c:h val="0.16652702906299494"/>
        </c:manualLayout>
      </c:layout>
      <c:overlay val="0"/>
      <c:spPr>
        <a:ln>
          <a:solidFill>
            <a:sysClr val="windowText" lastClr="000000"/>
          </a:solidFill>
        </a:ln>
      </c:spPr>
      <c:txPr>
        <a:bodyPr/>
        <a:lstStyle/>
        <a:p>
          <a:pPr>
            <a:defRPr sz="160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026506923703502"/>
          <c:y val="4.16777355721848E-2"/>
          <c:w val="0.48926118886278247"/>
          <c:h val="0.93125000000000002"/>
        </c:manualLayout>
      </c:layout>
      <c:barChart>
        <c:barDir val="bar"/>
        <c:grouping val="clustered"/>
        <c:varyColors val="0"/>
        <c:ser>
          <c:idx val="0"/>
          <c:order val="0"/>
          <c:tx>
            <c:strRef>
              <c:f>Sheet1!$B$1</c:f>
              <c:strCache>
                <c:ptCount val="1"/>
                <c:pt idx="0">
                  <c:v>Workers</c:v>
                </c:pt>
              </c:strCache>
            </c:strRef>
          </c:tx>
          <c:spPr>
            <a:solidFill>
              <a:srgbClr val="1F497D">
                <a:lumMod val="75000"/>
              </a:srgbClr>
            </a:solidFill>
            <a:ln>
              <a:solidFill>
                <a:schemeClr val="accent1"/>
              </a:solidFill>
            </a:ln>
          </c:spPr>
          <c:invertIfNegative val="0"/>
          <c:dLbls>
            <c:txPr>
              <a:bodyPr/>
              <a:lstStyle/>
              <a:p>
                <a:pPr>
                  <a:defRPr sz="1400"/>
                </a:pPr>
                <a:endParaRPr lang="en-US"/>
              </a:p>
            </c:txPr>
            <c:showLegendKey val="0"/>
            <c:showVal val="1"/>
            <c:showCatName val="0"/>
            <c:showSerName val="0"/>
            <c:showPercent val="0"/>
            <c:showBubbleSize val="0"/>
            <c:showLeaderLines val="0"/>
          </c:dLbls>
          <c:cat>
            <c:strRef>
              <c:f>Sheet1!$A$2:$A$7</c:f>
              <c:strCache>
                <c:ptCount val="6"/>
                <c:pt idx="0">
                  <c:v>Strongly prefer to meet an advisor in person</c:v>
                </c:pt>
                <c:pt idx="1">
                  <c:v>Somewhat prefer to meet an advisor in person</c:v>
                </c:pt>
                <c:pt idx="2">
                  <c:v>Have no preference</c:v>
                </c:pt>
                <c:pt idx="3">
                  <c:v>Somewhat prefer to use an online advice provider</c:v>
                </c:pt>
                <c:pt idx="4">
                  <c:v>Strongly prefer to use an online advice provider</c:v>
                </c:pt>
                <c:pt idx="5">
                  <c:v>Don't know</c:v>
                </c:pt>
              </c:strCache>
            </c:strRef>
          </c:cat>
          <c:val>
            <c:numRef>
              <c:f>Sheet1!$B$2:$B$7</c:f>
              <c:numCache>
                <c:formatCode>0%</c:formatCode>
                <c:ptCount val="6"/>
                <c:pt idx="0">
                  <c:v>0.57999999999999996</c:v>
                </c:pt>
                <c:pt idx="1">
                  <c:v>0.13</c:v>
                </c:pt>
                <c:pt idx="2">
                  <c:v>0.17</c:v>
                </c:pt>
                <c:pt idx="3">
                  <c:v>0.03</c:v>
                </c:pt>
                <c:pt idx="4">
                  <c:v>0.02</c:v>
                </c:pt>
                <c:pt idx="5">
                  <c:v>0.03</c:v>
                </c:pt>
              </c:numCache>
            </c:numRef>
          </c:val>
        </c:ser>
        <c:ser>
          <c:idx val="1"/>
          <c:order val="1"/>
          <c:tx>
            <c:strRef>
              <c:f>Sheet1!$C$1</c:f>
              <c:strCache>
                <c:ptCount val="1"/>
                <c:pt idx="0">
                  <c:v>Retirees</c:v>
                </c:pt>
              </c:strCache>
            </c:strRef>
          </c:tx>
          <c:spPr>
            <a:solidFill>
              <a:srgbClr val="4F81BD">
                <a:lumMod val="60000"/>
                <a:lumOff val="40000"/>
              </a:srgbClr>
            </a:solidFill>
          </c:spPr>
          <c:invertIfNegative val="0"/>
          <c:dLbls>
            <c:txPr>
              <a:bodyPr/>
              <a:lstStyle/>
              <a:p>
                <a:pPr>
                  <a:defRPr sz="1400"/>
                </a:pPr>
                <a:endParaRPr lang="en-US"/>
              </a:p>
            </c:txPr>
            <c:showLegendKey val="0"/>
            <c:showVal val="1"/>
            <c:showCatName val="0"/>
            <c:showSerName val="0"/>
            <c:showPercent val="0"/>
            <c:showBubbleSize val="0"/>
            <c:showLeaderLines val="0"/>
          </c:dLbls>
          <c:cat>
            <c:strRef>
              <c:f>Sheet1!$A$2:$A$7</c:f>
              <c:strCache>
                <c:ptCount val="6"/>
                <c:pt idx="0">
                  <c:v>Strongly prefer to meet an advisor in person</c:v>
                </c:pt>
                <c:pt idx="1">
                  <c:v>Somewhat prefer to meet an advisor in person</c:v>
                </c:pt>
                <c:pt idx="2">
                  <c:v>Have no preference</c:v>
                </c:pt>
                <c:pt idx="3">
                  <c:v>Somewhat prefer to use an online advice provider</c:v>
                </c:pt>
                <c:pt idx="4">
                  <c:v>Strongly prefer to use an online advice provider</c:v>
                </c:pt>
                <c:pt idx="5">
                  <c:v>Don't know</c:v>
                </c:pt>
              </c:strCache>
            </c:strRef>
          </c:cat>
          <c:val>
            <c:numRef>
              <c:f>Sheet1!$C$2:$C$7</c:f>
              <c:numCache>
                <c:formatCode>0%</c:formatCode>
                <c:ptCount val="6"/>
                <c:pt idx="0">
                  <c:v>0.38</c:v>
                </c:pt>
                <c:pt idx="1">
                  <c:v>0.12</c:v>
                </c:pt>
                <c:pt idx="2">
                  <c:v>0.26</c:v>
                </c:pt>
                <c:pt idx="3">
                  <c:v>0.01</c:v>
                </c:pt>
                <c:pt idx="4">
                  <c:v>0.01</c:v>
                </c:pt>
                <c:pt idx="5">
                  <c:v>0.1</c:v>
                </c:pt>
              </c:numCache>
            </c:numRef>
          </c:val>
        </c:ser>
        <c:dLbls>
          <c:showLegendKey val="0"/>
          <c:showVal val="0"/>
          <c:showCatName val="0"/>
          <c:showSerName val="0"/>
          <c:showPercent val="0"/>
          <c:showBubbleSize val="0"/>
        </c:dLbls>
        <c:gapWidth val="50"/>
        <c:axId val="185419264"/>
        <c:axId val="185420800"/>
      </c:barChart>
      <c:catAx>
        <c:axId val="185419264"/>
        <c:scaling>
          <c:orientation val="maxMin"/>
        </c:scaling>
        <c:delete val="0"/>
        <c:axPos val="l"/>
        <c:numFmt formatCode="General" sourceLinked="1"/>
        <c:majorTickMark val="none"/>
        <c:minorTickMark val="none"/>
        <c:tickLblPos val="nextTo"/>
        <c:txPr>
          <a:bodyPr/>
          <a:lstStyle/>
          <a:p>
            <a:pPr algn="r">
              <a:defRPr sz="1400"/>
            </a:pPr>
            <a:endParaRPr lang="en-US"/>
          </a:p>
        </c:txPr>
        <c:crossAx val="185420800"/>
        <c:crosses val="autoZero"/>
        <c:auto val="1"/>
        <c:lblAlgn val="ctr"/>
        <c:lblOffset val="100"/>
        <c:noMultiLvlLbl val="0"/>
      </c:catAx>
      <c:valAx>
        <c:axId val="185420800"/>
        <c:scaling>
          <c:orientation val="minMax"/>
        </c:scaling>
        <c:delete val="1"/>
        <c:axPos val="t"/>
        <c:numFmt formatCode="0%" sourceLinked="1"/>
        <c:majorTickMark val="out"/>
        <c:minorTickMark val="none"/>
        <c:tickLblPos val="nextTo"/>
        <c:crossAx val="185419264"/>
        <c:crosses val="autoZero"/>
        <c:crossBetween val="between"/>
      </c:valAx>
    </c:plotArea>
    <c:legend>
      <c:legendPos val="r"/>
      <c:layout>
        <c:manualLayout>
          <c:xMode val="edge"/>
          <c:yMode val="edge"/>
          <c:x val="0.84144919795999673"/>
          <c:y val="0.69930695652493446"/>
          <c:w val="0.12943818445108154"/>
          <c:h val="0.1465263046273067"/>
        </c:manualLayout>
      </c:layout>
      <c:overlay val="0"/>
      <c:spPr>
        <a:ln>
          <a:solidFill>
            <a:sysClr val="windowText" lastClr="000000"/>
          </a:solidFill>
        </a:ln>
      </c:spPr>
      <c:txPr>
        <a:bodyPr/>
        <a:lstStyle/>
        <a:p>
          <a:pPr>
            <a:defRPr sz="160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51605739790903"/>
          <c:y val="0.27140488776165811"/>
          <c:w val="0.57107651884032551"/>
          <c:h val="0.72646006673154007"/>
        </c:manualLayout>
      </c:layout>
      <c:pieChart>
        <c:varyColors val="1"/>
        <c:ser>
          <c:idx val="0"/>
          <c:order val="0"/>
          <c:tx>
            <c:strRef>
              <c:f>Sheet1!$B$1</c:f>
              <c:strCache>
                <c:ptCount val="1"/>
                <c:pt idx="0">
                  <c:v>Column1</c:v>
                </c:pt>
              </c:strCache>
            </c:strRef>
          </c:tx>
          <c:dPt>
            <c:idx val="0"/>
            <c:bubble3D val="0"/>
            <c:explosion val="7"/>
            <c:spPr>
              <a:solidFill>
                <a:schemeClr val="accent1">
                  <a:lumMod val="75000"/>
                </a:schemeClr>
              </a:solidFill>
            </c:spPr>
          </c:dPt>
          <c:dPt>
            <c:idx val="2"/>
            <c:bubble3D val="0"/>
            <c:spPr>
              <a:solidFill>
                <a:schemeClr val="bg1">
                  <a:lumMod val="50000"/>
                </a:schemeClr>
              </a:solidFill>
            </c:spPr>
          </c:dPt>
          <c:dLbls>
            <c:dLbl>
              <c:idx val="0"/>
              <c:layout/>
              <c:spPr/>
              <c:txPr>
                <a:bodyPr/>
                <a:lstStyle/>
                <a:p>
                  <a:pPr>
                    <a:defRPr sz="1600" b="0">
                      <a:solidFill>
                        <a:schemeClr val="bg1"/>
                      </a:solidFill>
                    </a:defRPr>
                  </a:pPr>
                  <a:endParaRPr lang="en-US"/>
                </a:p>
              </c:txPr>
              <c:dLblPos val="ctr"/>
              <c:showLegendKey val="0"/>
              <c:showVal val="1"/>
              <c:showCatName val="1"/>
              <c:showSerName val="0"/>
              <c:showPercent val="0"/>
              <c:showBubbleSize val="0"/>
            </c:dLbl>
            <c:dLbl>
              <c:idx val="2"/>
              <c:layout>
                <c:manualLayout>
                  <c:x val="1.0848686746220339E-2"/>
                  <c:y val="5.9113637810474047E-4"/>
                </c:manualLayout>
              </c:layout>
              <c:dLblPos val="bestFit"/>
              <c:showLegendKey val="0"/>
              <c:showVal val="1"/>
              <c:showCatName val="1"/>
              <c:showSerName val="0"/>
              <c:showPercent val="0"/>
              <c:showBubbleSize val="0"/>
              <c:separator>
</c:separator>
            </c:dLbl>
            <c:txPr>
              <a:bodyPr/>
              <a:lstStyle/>
              <a:p>
                <a:pPr>
                  <a:defRPr sz="1600" b="0"/>
                </a:pPr>
                <a:endParaRPr lang="en-US"/>
              </a:p>
            </c:txPr>
            <c:dLblPos val="ctr"/>
            <c:showLegendKey val="0"/>
            <c:showVal val="1"/>
            <c:showCatName val="1"/>
            <c:showSerName val="0"/>
            <c:showPercent val="0"/>
            <c:showBubbleSize val="0"/>
            <c:separator>
</c:separator>
            <c:showLeaderLines val="0"/>
          </c:dLbls>
          <c:cat>
            <c:strRef>
              <c:f>Sheet1!$A$2:$A$4</c:f>
              <c:strCache>
                <c:ptCount val="3"/>
                <c:pt idx="0">
                  <c:v>Yes</c:v>
                </c:pt>
                <c:pt idx="1">
                  <c:v>No</c:v>
                </c:pt>
                <c:pt idx="2">
                  <c:v>Don't know</c:v>
                </c:pt>
              </c:strCache>
            </c:strRef>
          </c:cat>
          <c:val>
            <c:numRef>
              <c:f>Sheet1!$B$2:$B$4</c:f>
              <c:numCache>
                <c:formatCode>0%</c:formatCode>
                <c:ptCount val="3"/>
                <c:pt idx="0">
                  <c:v>0.17</c:v>
                </c:pt>
                <c:pt idx="1">
                  <c:v>0.82</c:v>
                </c:pt>
                <c:pt idx="2">
                  <c:v>0.01</c:v>
                </c:pt>
              </c:numCache>
            </c:numRef>
          </c:val>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invertIfNegative val="0"/>
          <c:dPt>
            <c:idx val="0"/>
            <c:invertIfNegative val="0"/>
            <c:bubble3D val="0"/>
            <c:spPr>
              <a:solidFill>
                <a:schemeClr val="accent1">
                  <a:lumMod val="75000"/>
                </a:schemeClr>
              </a:solidFill>
            </c:spPr>
          </c:dPt>
          <c:dPt>
            <c:idx val="1"/>
            <c:invertIfNegative val="0"/>
            <c:bubble3D val="0"/>
            <c:spPr>
              <a:solidFill>
                <a:schemeClr val="accent1">
                  <a:lumMod val="75000"/>
                </a:schemeClr>
              </a:solidFill>
            </c:spPr>
          </c:dPt>
          <c:dLbls>
            <c:showLegendKey val="0"/>
            <c:showVal val="1"/>
            <c:showCatName val="0"/>
            <c:showSerName val="0"/>
            <c:showPercent val="0"/>
            <c:showBubbleSize val="0"/>
            <c:showLeaderLines val="0"/>
          </c:dLbls>
          <c:cat>
            <c:strRef>
              <c:f>Sheet1!$A$2:$A$3</c:f>
              <c:strCache>
                <c:ptCount val="2"/>
                <c:pt idx="0">
                  <c:v>Later, at an older age than before</c:v>
                </c:pt>
                <c:pt idx="1">
                  <c:v>Sooner, at a younger age than before</c:v>
                </c:pt>
              </c:strCache>
            </c:strRef>
          </c:cat>
          <c:val>
            <c:numRef>
              <c:f>Sheet1!$B$2:$B$3</c:f>
              <c:numCache>
                <c:formatCode>0%</c:formatCode>
                <c:ptCount val="2"/>
                <c:pt idx="0">
                  <c:v>0.77</c:v>
                </c:pt>
                <c:pt idx="1">
                  <c:v>0.22</c:v>
                </c:pt>
              </c:numCache>
            </c:numRef>
          </c:val>
        </c:ser>
        <c:dLbls>
          <c:showLegendKey val="0"/>
          <c:showVal val="0"/>
          <c:showCatName val="0"/>
          <c:showSerName val="0"/>
          <c:showPercent val="0"/>
          <c:showBubbleSize val="0"/>
        </c:dLbls>
        <c:gapWidth val="50"/>
        <c:axId val="165776000"/>
        <c:axId val="170074496"/>
      </c:barChart>
      <c:catAx>
        <c:axId val="165776000"/>
        <c:scaling>
          <c:orientation val="minMax"/>
        </c:scaling>
        <c:delete val="0"/>
        <c:axPos val="b"/>
        <c:numFmt formatCode="General" sourceLinked="1"/>
        <c:majorTickMark val="none"/>
        <c:minorTickMark val="none"/>
        <c:tickLblPos val="nextTo"/>
        <c:txPr>
          <a:bodyPr/>
          <a:lstStyle/>
          <a:p>
            <a:pPr>
              <a:defRPr sz="1600"/>
            </a:pPr>
            <a:endParaRPr lang="en-US"/>
          </a:p>
        </c:txPr>
        <c:crossAx val="170074496"/>
        <c:crosses val="autoZero"/>
        <c:auto val="1"/>
        <c:lblAlgn val="ctr"/>
        <c:lblOffset val="100"/>
        <c:noMultiLvlLbl val="0"/>
      </c:catAx>
      <c:valAx>
        <c:axId val="170074496"/>
        <c:scaling>
          <c:orientation val="minMax"/>
        </c:scaling>
        <c:delete val="1"/>
        <c:axPos val="l"/>
        <c:numFmt formatCode="0%" sourceLinked="1"/>
        <c:majorTickMark val="out"/>
        <c:minorTickMark val="none"/>
        <c:tickLblPos val="nextTo"/>
        <c:crossAx val="16577600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Column2</c:v>
                </c:pt>
              </c:strCache>
            </c:strRef>
          </c:tx>
          <c:dPt>
            <c:idx val="0"/>
            <c:bubble3D val="0"/>
            <c:spPr/>
          </c:dPt>
          <c:dPt>
            <c:idx val="1"/>
            <c:bubble3D val="0"/>
          </c:dPt>
          <c:dPt>
            <c:idx val="2"/>
            <c:bubble3D val="0"/>
          </c:dPt>
          <c:dPt>
            <c:idx val="3"/>
            <c:bubble3D val="0"/>
          </c:dPt>
          <c:dPt>
            <c:idx val="4"/>
            <c:bubble3D val="0"/>
          </c:dPt>
          <c:dPt>
            <c:idx val="5"/>
            <c:bubble3D val="0"/>
          </c:dPt>
          <c:dPt>
            <c:idx val="6"/>
            <c:bubble3D val="0"/>
          </c:dPt>
          <c:dLbls>
            <c:dLbl>
              <c:idx val="11"/>
              <c:spPr/>
              <c:txPr>
                <a:bodyPr/>
                <a:lstStyle/>
                <a:p>
                  <a:pPr>
                    <a:defRPr>
                      <a:solidFill>
                        <a:schemeClr val="tx1"/>
                      </a:solidFill>
                    </a:defRPr>
                  </a:pPr>
                  <a:endParaRPr lang="en-US"/>
                </a:p>
              </c:txPr>
              <c:dLblPos val="t"/>
              <c:showLegendKey val="0"/>
              <c:showVal val="1"/>
              <c:showCatName val="0"/>
              <c:showSerName val="0"/>
              <c:showPercent val="0"/>
              <c:showBubbleSize val="0"/>
            </c:dLbl>
            <c:dLblPos val="t"/>
            <c:showLegendKey val="0"/>
            <c:showVal val="1"/>
            <c:showCatName val="0"/>
            <c:showSerName val="0"/>
            <c:showPercent val="0"/>
            <c:showBubbleSize val="0"/>
            <c:showLeaderLines val="0"/>
          </c:dLbls>
          <c:cat>
            <c:numRef>
              <c:f>Sheet1!$A$2:$A$10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Sheet1!$B$2:$B$10</c:f>
              <c:numCache>
                <c:formatCode>0%</c:formatCode>
                <c:ptCount val="9"/>
                <c:pt idx="0">
                  <c:v>0.14000000000000001</c:v>
                </c:pt>
                <c:pt idx="1">
                  <c:v>0.25</c:v>
                </c:pt>
                <c:pt idx="2">
                  <c:v>0.24</c:v>
                </c:pt>
                <c:pt idx="3">
                  <c:v>0.2</c:v>
                </c:pt>
                <c:pt idx="4">
                  <c:v>0.21</c:v>
                </c:pt>
                <c:pt idx="5">
                  <c:v>0.22</c:v>
                </c:pt>
                <c:pt idx="6">
                  <c:v>0.15</c:v>
                </c:pt>
                <c:pt idx="7">
                  <c:v>0.13</c:v>
                </c:pt>
                <c:pt idx="8">
                  <c:v>0.13</c:v>
                </c:pt>
              </c:numCache>
            </c:numRef>
          </c:val>
          <c:smooth val="0"/>
        </c:ser>
        <c:dLbls>
          <c:showLegendKey val="0"/>
          <c:showVal val="0"/>
          <c:showCatName val="0"/>
          <c:showSerName val="0"/>
          <c:showPercent val="0"/>
          <c:showBubbleSize val="0"/>
        </c:dLbls>
        <c:marker val="1"/>
        <c:smooth val="0"/>
        <c:axId val="170124416"/>
        <c:axId val="170125952"/>
      </c:lineChart>
      <c:catAx>
        <c:axId val="170124416"/>
        <c:scaling>
          <c:orientation val="minMax"/>
        </c:scaling>
        <c:delete val="0"/>
        <c:axPos val="b"/>
        <c:numFmt formatCode="General" sourceLinked="1"/>
        <c:majorTickMark val="none"/>
        <c:minorTickMark val="none"/>
        <c:tickLblPos val="nextTo"/>
        <c:txPr>
          <a:bodyPr/>
          <a:lstStyle/>
          <a:p>
            <a:pPr>
              <a:defRPr sz="1600"/>
            </a:pPr>
            <a:endParaRPr lang="en-US"/>
          </a:p>
        </c:txPr>
        <c:crossAx val="170125952"/>
        <c:crosses val="autoZero"/>
        <c:auto val="1"/>
        <c:lblAlgn val="ctr"/>
        <c:lblOffset val="100"/>
        <c:noMultiLvlLbl val="0"/>
      </c:catAx>
      <c:valAx>
        <c:axId val="170125952"/>
        <c:scaling>
          <c:orientation val="minMax"/>
        </c:scaling>
        <c:delete val="1"/>
        <c:axPos val="l"/>
        <c:numFmt formatCode="0%" sourceLinked="1"/>
        <c:majorTickMark val="out"/>
        <c:minorTickMark val="none"/>
        <c:tickLblPos val="nextTo"/>
        <c:crossAx val="170124416"/>
        <c:crosses val="autoZero"/>
        <c:crossBetween val="between"/>
      </c:valAx>
    </c:plotArea>
    <c:plotVisOnly val="1"/>
    <c:dispBlanksAs val="span"/>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percentStacked"/>
        <c:varyColors val="0"/>
        <c:ser>
          <c:idx val="0"/>
          <c:order val="0"/>
          <c:tx>
            <c:strRef>
              <c:f>Sheet1!$B$1</c:f>
              <c:strCache>
                <c:ptCount val="1"/>
                <c:pt idx="0">
                  <c:v>Very Confident</c:v>
                </c:pt>
              </c:strCache>
            </c:strRef>
          </c:tx>
          <c:spPr>
            <a:solidFill>
              <a:schemeClr val="accent1">
                <a:lumMod val="50000"/>
              </a:schemeClr>
            </a:solidFill>
            <a:ln>
              <a:solidFill>
                <a:schemeClr val="accent1">
                  <a:lumMod val="50000"/>
                </a:schemeClr>
              </a:solidFill>
            </a:ln>
          </c:spPr>
          <c:cat>
            <c:numRef>
              <c:f>Sheet1!$A$2:$A$25</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Sheet1!$B$2:$B$25</c:f>
              <c:numCache>
                <c:formatCode>0%</c:formatCode>
                <c:ptCount val="24"/>
                <c:pt idx="0">
                  <c:v>0.38</c:v>
                </c:pt>
                <c:pt idx="1">
                  <c:v>0.4</c:v>
                </c:pt>
                <c:pt idx="2">
                  <c:v>0.38</c:v>
                </c:pt>
                <c:pt idx="3">
                  <c:v>0.4</c:v>
                </c:pt>
                <c:pt idx="4">
                  <c:v>0.43</c:v>
                </c:pt>
                <c:pt idx="5">
                  <c:v>0.35</c:v>
                </c:pt>
                <c:pt idx="6">
                  <c:v>0.31</c:v>
                </c:pt>
                <c:pt idx="7">
                  <c:v>0.4</c:v>
                </c:pt>
                <c:pt idx="8">
                  <c:v>0.37</c:v>
                </c:pt>
                <c:pt idx="9">
                  <c:v>0.38</c:v>
                </c:pt>
                <c:pt idx="10">
                  <c:v>0.33</c:v>
                </c:pt>
                <c:pt idx="11">
                  <c:v>0.36</c:v>
                </c:pt>
                <c:pt idx="12">
                  <c:v>0.35</c:v>
                </c:pt>
                <c:pt idx="13">
                  <c:v>0.35</c:v>
                </c:pt>
                <c:pt idx="14">
                  <c:v>0.4</c:v>
                </c:pt>
                <c:pt idx="15">
                  <c:v>0.34</c:v>
                </c:pt>
                <c:pt idx="16">
                  <c:v>0.25</c:v>
                </c:pt>
                <c:pt idx="17">
                  <c:v>0.28999999999999998</c:v>
                </c:pt>
                <c:pt idx="18">
                  <c:v>0.28000000000000003</c:v>
                </c:pt>
                <c:pt idx="19">
                  <c:v>0.26</c:v>
                </c:pt>
                <c:pt idx="20">
                  <c:v>0.25</c:v>
                </c:pt>
                <c:pt idx="21">
                  <c:v>0.28999999999999998</c:v>
                </c:pt>
                <c:pt idx="22">
                  <c:v>0.37</c:v>
                </c:pt>
                <c:pt idx="23">
                  <c:v>0.43</c:v>
                </c:pt>
              </c:numCache>
            </c:numRef>
          </c:val>
        </c:ser>
        <c:ser>
          <c:idx val="1"/>
          <c:order val="1"/>
          <c:tx>
            <c:strRef>
              <c:f>Sheet1!$C$1</c:f>
              <c:strCache>
                <c:ptCount val="1"/>
                <c:pt idx="0">
                  <c:v>Somewhat Confident</c:v>
                </c:pt>
              </c:strCache>
            </c:strRef>
          </c:tx>
          <c:spPr>
            <a:solidFill>
              <a:schemeClr val="accent1">
                <a:lumMod val="75000"/>
              </a:schemeClr>
            </a:solidFill>
            <a:ln>
              <a:solidFill>
                <a:schemeClr val="accent1">
                  <a:lumMod val="75000"/>
                </a:schemeClr>
              </a:solidFill>
            </a:ln>
          </c:spPr>
          <c:cat>
            <c:numRef>
              <c:f>Sheet1!$A$2:$A$25</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Sheet1!$C$2:$C$25</c:f>
              <c:numCache>
                <c:formatCode>0%</c:formatCode>
                <c:ptCount val="24"/>
                <c:pt idx="0">
                  <c:v>0.43</c:v>
                </c:pt>
                <c:pt idx="1">
                  <c:v>0.41</c:v>
                </c:pt>
                <c:pt idx="2">
                  <c:v>0.49</c:v>
                </c:pt>
                <c:pt idx="3">
                  <c:v>0.42</c:v>
                </c:pt>
                <c:pt idx="4">
                  <c:v>0.41</c:v>
                </c:pt>
                <c:pt idx="5">
                  <c:v>0.49</c:v>
                </c:pt>
                <c:pt idx="6">
                  <c:v>0.5</c:v>
                </c:pt>
                <c:pt idx="7">
                  <c:v>0.44</c:v>
                </c:pt>
                <c:pt idx="8">
                  <c:v>0.41</c:v>
                </c:pt>
                <c:pt idx="9">
                  <c:v>0.46</c:v>
                </c:pt>
                <c:pt idx="10">
                  <c:v>0.45</c:v>
                </c:pt>
                <c:pt idx="11">
                  <c:v>0.47</c:v>
                </c:pt>
                <c:pt idx="12">
                  <c:v>0.42</c:v>
                </c:pt>
                <c:pt idx="13">
                  <c:v>0.47</c:v>
                </c:pt>
                <c:pt idx="14">
                  <c:v>0.42</c:v>
                </c:pt>
                <c:pt idx="15">
                  <c:v>0.45</c:v>
                </c:pt>
                <c:pt idx="16">
                  <c:v>0.49</c:v>
                </c:pt>
                <c:pt idx="17">
                  <c:v>0.46</c:v>
                </c:pt>
                <c:pt idx="18">
                  <c:v>0.43</c:v>
                </c:pt>
                <c:pt idx="19">
                  <c:v>0.45</c:v>
                </c:pt>
                <c:pt idx="20">
                  <c:v>0.45</c:v>
                </c:pt>
                <c:pt idx="21">
                  <c:v>0.43</c:v>
                </c:pt>
                <c:pt idx="22">
                  <c:v>0.38</c:v>
                </c:pt>
                <c:pt idx="23">
                  <c:v>0.35</c:v>
                </c:pt>
              </c:numCache>
            </c:numRef>
          </c:val>
        </c:ser>
        <c:ser>
          <c:idx val="2"/>
          <c:order val="2"/>
          <c:tx>
            <c:strRef>
              <c:f>Sheet1!$D$1</c:f>
              <c:strCache>
                <c:ptCount val="1"/>
                <c:pt idx="0">
                  <c:v>Not Too Confident</c:v>
                </c:pt>
              </c:strCache>
            </c:strRef>
          </c:tx>
          <c:spPr>
            <a:solidFill>
              <a:schemeClr val="accent1">
                <a:lumMod val="60000"/>
                <a:lumOff val="40000"/>
              </a:schemeClr>
            </a:solidFill>
            <a:ln>
              <a:solidFill>
                <a:schemeClr val="accent1">
                  <a:lumMod val="60000"/>
                  <a:lumOff val="40000"/>
                </a:schemeClr>
              </a:solidFill>
            </a:ln>
          </c:spPr>
          <c:cat>
            <c:numRef>
              <c:f>Sheet1!$A$2:$A$25</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Sheet1!$D$2:$D$25</c:f>
              <c:numCache>
                <c:formatCode>0%</c:formatCode>
                <c:ptCount val="24"/>
                <c:pt idx="0">
                  <c:v>0.12</c:v>
                </c:pt>
                <c:pt idx="1">
                  <c:v>0.09</c:v>
                </c:pt>
                <c:pt idx="2">
                  <c:v>0.09</c:v>
                </c:pt>
                <c:pt idx="3">
                  <c:v>0.11</c:v>
                </c:pt>
                <c:pt idx="4">
                  <c:v>0.1</c:v>
                </c:pt>
                <c:pt idx="5">
                  <c:v>0.1</c:v>
                </c:pt>
                <c:pt idx="6">
                  <c:v>0.13</c:v>
                </c:pt>
                <c:pt idx="7">
                  <c:v>0.09</c:v>
                </c:pt>
                <c:pt idx="8">
                  <c:v>0.12</c:v>
                </c:pt>
                <c:pt idx="9">
                  <c:v>0.1</c:v>
                </c:pt>
                <c:pt idx="10">
                  <c:v>0.1</c:v>
                </c:pt>
                <c:pt idx="11">
                  <c:v>0.08</c:v>
                </c:pt>
                <c:pt idx="12">
                  <c:v>0.11</c:v>
                </c:pt>
                <c:pt idx="13">
                  <c:v>0.09</c:v>
                </c:pt>
                <c:pt idx="14">
                  <c:v>0.11</c:v>
                </c:pt>
                <c:pt idx="15">
                  <c:v>0.12</c:v>
                </c:pt>
                <c:pt idx="16">
                  <c:v>0.14000000000000001</c:v>
                </c:pt>
                <c:pt idx="17">
                  <c:v>0.13</c:v>
                </c:pt>
                <c:pt idx="18">
                  <c:v>0.16</c:v>
                </c:pt>
                <c:pt idx="19">
                  <c:v>0.15</c:v>
                </c:pt>
                <c:pt idx="20">
                  <c:v>0.13</c:v>
                </c:pt>
                <c:pt idx="21">
                  <c:v>0.11</c:v>
                </c:pt>
                <c:pt idx="22">
                  <c:v>0.1</c:v>
                </c:pt>
                <c:pt idx="23">
                  <c:v>0.09</c:v>
                </c:pt>
              </c:numCache>
            </c:numRef>
          </c:val>
        </c:ser>
        <c:ser>
          <c:idx val="3"/>
          <c:order val="3"/>
          <c:tx>
            <c:strRef>
              <c:f>Sheet1!$E$1</c:f>
              <c:strCache>
                <c:ptCount val="1"/>
                <c:pt idx="0">
                  <c:v>Not At All Confident</c:v>
                </c:pt>
              </c:strCache>
            </c:strRef>
          </c:tx>
          <c:spPr>
            <a:solidFill>
              <a:schemeClr val="accent1">
                <a:lumMod val="40000"/>
                <a:lumOff val="60000"/>
              </a:schemeClr>
            </a:solidFill>
            <a:ln>
              <a:solidFill>
                <a:schemeClr val="accent1">
                  <a:lumMod val="40000"/>
                  <a:lumOff val="60000"/>
                </a:schemeClr>
              </a:solidFill>
            </a:ln>
          </c:spPr>
          <c:cat>
            <c:numRef>
              <c:f>Sheet1!$A$2:$A$25</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Sheet1!$E$2:$E$25</c:f>
              <c:numCache>
                <c:formatCode>0%</c:formatCode>
                <c:ptCount val="24"/>
                <c:pt idx="0">
                  <c:v>0.05</c:v>
                </c:pt>
                <c:pt idx="1">
                  <c:v>0.09</c:v>
                </c:pt>
                <c:pt idx="2">
                  <c:v>0.03</c:v>
                </c:pt>
                <c:pt idx="3">
                  <c:v>0.06</c:v>
                </c:pt>
                <c:pt idx="4">
                  <c:v>0.06</c:v>
                </c:pt>
                <c:pt idx="5">
                  <c:v>0.06</c:v>
                </c:pt>
                <c:pt idx="6">
                  <c:v>0.05</c:v>
                </c:pt>
                <c:pt idx="7">
                  <c:v>7.0000000000000007E-2</c:v>
                </c:pt>
                <c:pt idx="8">
                  <c:v>0.1</c:v>
                </c:pt>
                <c:pt idx="9">
                  <c:v>0.06</c:v>
                </c:pt>
                <c:pt idx="10">
                  <c:v>0.11</c:v>
                </c:pt>
                <c:pt idx="11">
                  <c:v>0.08</c:v>
                </c:pt>
                <c:pt idx="12">
                  <c:v>0.11</c:v>
                </c:pt>
                <c:pt idx="13">
                  <c:v>0.09</c:v>
                </c:pt>
                <c:pt idx="14">
                  <c:v>7.0000000000000007E-2</c:v>
                </c:pt>
                <c:pt idx="15">
                  <c:v>0.09</c:v>
                </c:pt>
                <c:pt idx="16">
                  <c:v>0.11</c:v>
                </c:pt>
                <c:pt idx="17">
                  <c:v>0.12</c:v>
                </c:pt>
                <c:pt idx="18">
                  <c:v>0.12</c:v>
                </c:pt>
                <c:pt idx="19">
                  <c:v>0.13</c:v>
                </c:pt>
                <c:pt idx="20">
                  <c:v>0.16</c:v>
                </c:pt>
                <c:pt idx="21">
                  <c:v>0.16</c:v>
                </c:pt>
                <c:pt idx="22">
                  <c:v>0.15</c:v>
                </c:pt>
                <c:pt idx="23">
                  <c:v>0.12</c:v>
                </c:pt>
              </c:numCache>
            </c:numRef>
          </c:val>
        </c:ser>
        <c:ser>
          <c:idx val="4"/>
          <c:order val="4"/>
          <c:tx>
            <c:strRef>
              <c:f>Sheet1!$F$1</c:f>
              <c:strCache>
                <c:ptCount val="1"/>
                <c:pt idx="0">
                  <c:v>Don't Know/Refused</c:v>
                </c:pt>
              </c:strCache>
            </c:strRef>
          </c:tx>
          <c:spPr>
            <a:solidFill>
              <a:schemeClr val="bg1">
                <a:lumMod val="50000"/>
              </a:schemeClr>
            </a:solidFill>
            <a:ln>
              <a:solidFill>
                <a:schemeClr val="bg1">
                  <a:lumMod val="50000"/>
                </a:schemeClr>
              </a:solidFill>
            </a:ln>
          </c:spPr>
          <c:cat>
            <c:numRef>
              <c:f>Sheet1!$A$2:$A$25</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Sheet1!$F$2:$F$25</c:f>
              <c:numCache>
                <c:formatCode>0%</c:formatCode>
                <c:ptCount val="24"/>
                <c:pt idx="0">
                  <c:v>0.02</c:v>
                </c:pt>
                <c:pt idx="1">
                  <c:v>0.01</c:v>
                </c:pt>
                <c:pt idx="2">
                  <c:v>0.01</c:v>
                </c:pt>
                <c:pt idx="3">
                  <c:v>0.01</c:v>
                </c:pt>
                <c:pt idx="4">
                  <c:v>0.01</c:v>
                </c:pt>
                <c:pt idx="5">
                  <c:v>0</c:v>
                </c:pt>
                <c:pt idx="6">
                  <c:v>0</c:v>
                </c:pt>
                <c:pt idx="7">
                  <c:v>0</c:v>
                </c:pt>
                <c:pt idx="8">
                  <c:v>0.01</c:v>
                </c:pt>
                <c:pt idx="9">
                  <c:v>0</c:v>
                </c:pt>
                <c:pt idx="10">
                  <c:v>0.01</c:v>
                </c:pt>
                <c:pt idx="11">
                  <c:v>0.01</c:v>
                </c:pt>
                <c:pt idx="12">
                  <c:v>0.01</c:v>
                </c:pt>
                <c:pt idx="13" formatCode="0.00%">
                  <c:v>4.0000000000000001E-3</c:v>
                </c:pt>
                <c:pt idx="14">
                  <c:v>0.01</c:v>
                </c:pt>
                <c:pt idx="15">
                  <c:v>0.01</c:v>
                </c:pt>
                <c:pt idx="16">
                  <c:v>0.01</c:v>
                </c:pt>
                <c:pt idx="17">
                  <c:v>0</c:v>
                </c:pt>
                <c:pt idx="18">
                  <c:v>0.01</c:v>
                </c:pt>
                <c:pt idx="19">
                  <c:v>0.01</c:v>
                </c:pt>
                <c:pt idx="20">
                  <c:v>0.01</c:v>
                </c:pt>
                <c:pt idx="21">
                  <c:v>0.01</c:v>
                </c:pt>
                <c:pt idx="22">
                  <c:v>5.1000000000000004E-3</c:v>
                </c:pt>
                <c:pt idx="23">
                  <c:v>0.01</c:v>
                </c:pt>
              </c:numCache>
            </c:numRef>
          </c:val>
        </c:ser>
        <c:dLbls>
          <c:showLegendKey val="0"/>
          <c:showVal val="0"/>
          <c:showCatName val="0"/>
          <c:showSerName val="0"/>
          <c:showPercent val="0"/>
          <c:showBubbleSize val="0"/>
        </c:dLbls>
        <c:axId val="165622912"/>
        <c:axId val="165624448"/>
      </c:areaChart>
      <c:barChart>
        <c:barDir val="col"/>
        <c:grouping val="stacked"/>
        <c:varyColors val="0"/>
        <c:ser>
          <c:idx val="5"/>
          <c:order val="5"/>
          <c:tx>
            <c:strRef>
              <c:f>Sheet1!$G$1</c:f>
              <c:strCache>
                <c:ptCount val="1"/>
                <c:pt idx="0">
                  <c:v>Column4</c:v>
                </c:pt>
              </c:strCache>
            </c:strRef>
          </c:tx>
          <c:spPr>
            <a:solidFill>
              <a:srgbClr val="FF0000"/>
            </a:solidFill>
            <a:ln w="25400">
              <a:noFill/>
            </a:ln>
          </c:spPr>
          <c:invertIfNegative val="0"/>
          <c:dPt>
            <c:idx val="1"/>
            <c:invertIfNegative val="0"/>
            <c:bubble3D val="0"/>
            <c:spPr>
              <a:solidFill>
                <a:srgbClr val="00B050"/>
              </a:solidFill>
              <a:ln w="25400">
                <a:noFill/>
              </a:ln>
            </c:spPr>
          </c:dPt>
          <c:dPt>
            <c:idx val="2"/>
            <c:invertIfNegative val="0"/>
            <c:bubble3D val="0"/>
            <c:spPr>
              <a:solidFill>
                <a:srgbClr val="FF0000"/>
              </a:solidFill>
              <a:ln w="25400">
                <a:noFill/>
              </a:ln>
            </c:spPr>
          </c:dPt>
          <c:dPt>
            <c:idx val="3"/>
            <c:invertIfNegative val="0"/>
            <c:bubble3D val="0"/>
            <c:spPr>
              <a:solidFill>
                <a:srgbClr val="00B050"/>
              </a:solidFill>
              <a:ln w="25400">
                <a:noFill/>
              </a:ln>
            </c:spPr>
          </c:dPt>
          <c:dPt>
            <c:idx val="4"/>
            <c:invertIfNegative val="0"/>
            <c:bubble3D val="0"/>
            <c:spPr>
              <a:solidFill>
                <a:srgbClr val="00B050"/>
              </a:solidFill>
              <a:ln w="25400">
                <a:noFill/>
              </a:ln>
            </c:spPr>
          </c:dPt>
          <c:dPt>
            <c:idx val="5"/>
            <c:invertIfNegative val="0"/>
            <c:bubble3D val="0"/>
            <c:spPr>
              <a:solidFill>
                <a:srgbClr val="FF0000"/>
              </a:solidFill>
              <a:ln w="25400">
                <a:noFill/>
              </a:ln>
            </c:spPr>
          </c:dPt>
          <c:dPt>
            <c:idx val="6"/>
            <c:invertIfNegative val="0"/>
            <c:bubble3D val="0"/>
            <c:spPr>
              <a:solidFill>
                <a:srgbClr val="FF0000"/>
              </a:solidFill>
              <a:ln w="25400">
                <a:noFill/>
              </a:ln>
            </c:spPr>
          </c:dPt>
          <c:dPt>
            <c:idx val="7"/>
            <c:invertIfNegative val="0"/>
            <c:bubble3D val="0"/>
            <c:spPr>
              <a:solidFill>
                <a:srgbClr val="00B050"/>
              </a:solidFill>
              <a:ln w="25400">
                <a:noFill/>
              </a:ln>
            </c:spPr>
          </c:dPt>
          <c:dPt>
            <c:idx val="8"/>
            <c:invertIfNegative val="0"/>
            <c:bubble3D val="0"/>
            <c:spPr>
              <a:solidFill>
                <a:srgbClr val="FF0000"/>
              </a:solidFill>
              <a:ln w="25400">
                <a:noFill/>
              </a:ln>
            </c:spPr>
          </c:dPt>
          <c:dPt>
            <c:idx val="9"/>
            <c:invertIfNegative val="0"/>
            <c:bubble3D val="0"/>
            <c:spPr>
              <a:solidFill>
                <a:srgbClr val="00B050"/>
              </a:solidFill>
              <a:ln w="25400">
                <a:noFill/>
              </a:ln>
            </c:spPr>
          </c:dPt>
          <c:dPt>
            <c:idx val="10"/>
            <c:invertIfNegative val="0"/>
            <c:bubble3D val="0"/>
            <c:spPr>
              <a:solidFill>
                <a:srgbClr val="FF0000"/>
              </a:solidFill>
              <a:ln w="25400">
                <a:noFill/>
              </a:ln>
            </c:spPr>
          </c:dPt>
          <c:dPt>
            <c:idx val="11"/>
            <c:invertIfNegative val="0"/>
            <c:bubble3D val="0"/>
            <c:spPr>
              <a:solidFill>
                <a:srgbClr val="00B050"/>
              </a:solidFill>
              <a:ln w="25400">
                <a:noFill/>
              </a:ln>
            </c:spPr>
          </c:dPt>
          <c:dPt>
            <c:idx val="12"/>
            <c:invertIfNegative val="0"/>
            <c:bubble3D val="0"/>
            <c:spPr>
              <a:solidFill>
                <a:srgbClr val="FF0000"/>
              </a:solidFill>
              <a:ln w="25400">
                <a:noFill/>
              </a:ln>
            </c:spPr>
          </c:dPt>
          <c:dPt>
            <c:idx val="13"/>
            <c:invertIfNegative val="0"/>
            <c:bubble3D val="0"/>
            <c:spPr>
              <a:solidFill>
                <a:srgbClr val="FF0000"/>
              </a:solidFill>
              <a:ln w="25400">
                <a:noFill/>
              </a:ln>
            </c:spPr>
          </c:dPt>
          <c:dPt>
            <c:idx val="14"/>
            <c:invertIfNegative val="0"/>
            <c:bubble3D val="0"/>
            <c:spPr>
              <a:solidFill>
                <a:srgbClr val="00B050"/>
              </a:solidFill>
              <a:ln w="25400">
                <a:noFill/>
              </a:ln>
            </c:spPr>
          </c:dPt>
          <c:dPt>
            <c:idx val="15"/>
            <c:invertIfNegative val="0"/>
            <c:bubble3D val="0"/>
            <c:spPr>
              <a:solidFill>
                <a:srgbClr val="FF0000"/>
              </a:solidFill>
              <a:ln w="25400">
                <a:noFill/>
              </a:ln>
            </c:spPr>
          </c:dPt>
          <c:dPt>
            <c:idx val="16"/>
            <c:invertIfNegative val="0"/>
            <c:bubble3D val="0"/>
            <c:spPr>
              <a:solidFill>
                <a:srgbClr val="FF0000"/>
              </a:solidFill>
              <a:ln w="25400">
                <a:noFill/>
              </a:ln>
            </c:spPr>
          </c:dPt>
          <c:dPt>
            <c:idx val="17"/>
            <c:invertIfNegative val="0"/>
            <c:bubble3D val="0"/>
            <c:spPr>
              <a:solidFill>
                <a:srgbClr val="00B050"/>
              </a:solidFill>
              <a:ln w="25400">
                <a:noFill/>
              </a:ln>
            </c:spPr>
          </c:dPt>
          <c:dPt>
            <c:idx val="18"/>
            <c:invertIfNegative val="0"/>
            <c:bubble3D val="0"/>
            <c:spPr>
              <a:solidFill>
                <a:srgbClr val="FF0000"/>
              </a:solidFill>
              <a:ln w="25400">
                <a:noFill/>
              </a:ln>
            </c:spPr>
          </c:dPt>
          <c:dPt>
            <c:idx val="19"/>
            <c:invertIfNegative val="0"/>
            <c:bubble3D val="0"/>
            <c:spPr>
              <a:solidFill>
                <a:srgbClr val="FF0000"/>
              </a:solidFill>
              <a:ln w="25400">
                <a:noFill/>
              </a:ln>
            </c:spPr>
          </c:dPt>
          <c:dPt>
            <c:idx val="20"/>
            <c:invertIfNegative val="0"/>
            <c:bubble3D val="0"/>
            <c:spPr>
              <a:solidFill>
                <a:srgbClr val="FF0000"/>
              </a:solidFill>
              <a:ln w="25400">
                <a:noFill/>
              </a:ln>
            </c:spPr>
          </c:dPt>
          <c:dPt>
            <c:idx val="21"/>
            <c:invertIfNegative val="0"/>
            <c:bubble3D val="0"/>
            <c:spPr>
              <a:solidFill>
                <a:srgbClr val="00B050"/>
              </a:solidFill>
              <a:ln w="25400">
                <a:noFill/>
              </a:ln>
            </c:spPr>
          </c:dPt>
          <c:dPt>
            <c:idx val="22"/>
            <c:invertIfNegative val="0"/>
            <c:bubble3D val="0"/>
            <c:spPr>
              <a:solidFill>
                <a:srgbClr val="00B050"/>
              </a:solidFill>
              <a:ln w="25400">
                <a:noFill/>
              </a:ln>
            </c:spPr>
          </c:dPt>
          <c:dPt>
            <c:idx val="23"/>
            <c:invertIfNegative val="0"/>
            <c:bubble3D val="0"/>
            <c:spPr>
              <a:solidFill>
                <a:srgbClr val="00B050"/>
              </a:solidFill>
              <a:ln w="25400">
                <a:noFill/>
              </a:ln>
            </c:spPr>
          </c:dPt>
          <c:cat>
            <c:numRef>
              <c:f>Sheet1!$A$2:$A$25</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Sheet1!$G$2:$G$25</c:f>
              <c:numCache>
                <c:formatCode>0%</c:formatCode>
                <c:ptCount val="24"/>
                <c:pt idx="0" formatCode="General">
                  <c:v>0</c:v>
                </c:pt>
                <c:pt idx="1">
                  <c:v>2.0000000000000018E-3</c:v>
                </c:pt>
                <c:pt idx="2">
                  <c:v>-2.0000000000000018E-3</c:v>
                </c:pt>
                <c:pt idx="3">
                  <c:v>2.0000000000000018E-3</c:v>
                </c:pt>
                <c:pt idx="4">
                  <c:v>2.999999999999997E-3</c:v>
                </c:pt>
                <c:pt idx="5">
                  <c:v>-8.0000000000000019E-3</c:v>
                </c:pt>
                <c:pt idx="6">
                  <c:v>-3.9999999999999983E-3</c:v>
                </c:pt>
                <c:pt idx="7">
                  <c:v>9.0000000000000028E-3</c:v>
                </c:pt>
                <c:pt idx="8">
                  <c:v>-3.0000000000000027E-3</c:v>
                </c:pt>
                <c:pt idx="9">
                  <c:v>1.0000000000000009E-3</c:v>
                </c:pt>
                <c:pt idx="10">
                  <c:v>-4.9999999999999992E-3</c:v>
                </c:pt>
                <c:pt idx="11">
                  <c:v>2.999999999999997E-3</c:v>
                </c:pt>
                <c:pt idx="12">
                  <c:v>-1.0000000000000009E-3</c:v>
                </c:pt>
                <c:pt idx="13">
                  <c:v>0</c:v>
                </c:pt>
                <c:pt idx="14">
                  <c:v>5.0000000000000044E-3</c:v>
                </c:pt>
                <c:pt idx="15">
                  <c:v>-6.0000000000000001E-3</c:v>
                </c:pt>
                <c:pt idx="16">
                  <c:v>-9.0000000000000028E-3</c:v>
                </c:pt>
                <c:pt idx="17">
                  <c:v>3.9999999999999983E-3</c:v>
                </c:pt>
                <c:pt idx="18">
                  <c:v>-9.9999999999999525E-4</c:v>
                </c:pt>
                <c:pt idx="19">
                  <c:v>-2.0000000000000018E-3</c:v>
                </c:pt>
                <c:pt idx="20">
                  <c:v>-1.0000000000000009E-3</c:v>
                </c:pt>
                <c:pt idx="21">
                  <c:v>3.9999999999999983E-3</c:v>
                </c:pt>
                <c:pt idx="22">
                  <c:v>8.0000000000000019E-3</c:v>
                </c:pt>
                <c:pt idx="23">
                  <c:v>6.0000000000000001E-3</c:v>
                </c:pt>
              </c:numCache>
            </c:numRef>
          </c:val>
        </c:ser>
        <c:ser>
          <c:idx val="6"/>
          <c:order val="6"/>
          <c:tx>
            <c:strRef>
              <c:f>Sheet1!$H$1</c:f>
              <c:strCache>
                <c:ptCount val="1"/>
                <c:pt idx="0">
                  <c:v>Column5</c:v>
                </c:pt>
              </c:strCache>
            </c:strRef>
          </c:tx>
          <c:spPr>
            <a:noFill/>
          </c:spPr>
          <c:invertIfNegative val="0"/>
          <c:dLbls>
            <c:dLbl>
              <c:idx val="0"/>
              <c:delete val="1"/>
            </c:dLbl>
            <c:dLbl>
              <c:idx val="1"/>
              <c:layout>
                <c:manualLayout>
                  <c:x val="1.3887795275590599E-3"/>
                  <c:y val="0.110726996770941"/>
                </c:manualLayout>
              </c:layout>
              <c:dLblPos val="ctr"/>
              <c:showLegendKey val="0"/>
              <c:showVal val="1"/>
              <c:showCatName val="0"/>
              <c:showSerName val="0"/>
              <c:showPercent val="0"/>
              <c:showBubbleSize val="0"/>
            </c:dLbl>
            <c:dLbl>
              <c:idx val="7"/>
              <c:layout>
                <c:manualLayout>
                  <c:x val="0"/>
                  <c:y val="0.28304326124822998"/>
                </c:manualLayout>
              </c:layout>
              <c:dLblPos val="ctr"/>
              <c:showLegendKey val="0"/>
              <c:showVal val="1"/>
              <c:showCatName val="0"/>
              <c:showSerName val="0"/>
              <c:showPercent val="0"/>
              <c:showBubbleSize val="0"/>
            </c:dLbl>
            <c:txPr>
              <a:bodyPr/>
              <a:lstStyle/>
              <a:p>
                <a:pPr>
                  <a:defRPr sz="1000"/>
                </a:pPr>
                <a:endParaRPr lang="en-US"/>
              </a:p>
            </c:txPr>
            <c:dLblPos val="inBase"/>
            <c:showLegendKey val="0"/>
            <c:showVal val="1"/>
            <c:showCatName val="0"/>
            <c:showSerName val="0"/>
            <c:showPercent val="0"/>
            <c:showBubbleSize val="0"/>
            <c:showLeaderLines val="0"/>
          </c:dLbls>
          <c:cat>
            <c:numRef>
              <c:f>Sheet1!$A$2:$A$25</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Sheet1!$H$2:$H$25</c:f>
              <c:numCache>
                <c:formatCode>0%</c:formatCode>
                <c:ptCount val="24"/>
                <c:pt idx="0" formatCode="General">
                  <c:v>0</c:v>
                </c:pt>
                <c:pt idx="1">
                  <c:v>2.0000000000000018E-2</c:v>
                </c:pt>
                <c:pt idx="2">
                  <c:v>-2.0000000000000018E-2</c:v>
                </c:pt>
                <c:pt idx="3">
                  <c:v>2.0000000000000018E-2</c:v>
                </c:pt>
                <c:pt idx="4">
                  <c:v>2.9999999999999971E-2</c:v>
                </c:pt>
                <c:pt idx="5">
                  <c:v>-8.0000000000000016E-2</c:v>
                </c:pt>
                <c:pt idx="6">
                  <c:v>-3.999999999999998E-2</c:v>
                </c:pt>
                <c:pt idx="7">
                  <c:v>9.0000000000000024E-2</c:v>
                </c:pt>
                <c:pt idx="8">
                  <c:v>-3.0000000000000027E-2</c:v>
                </c:pt>
                <c:pt idx="9">
                  <c:v>1.0000000000000009E-2</c:v>
                </c:pt>
                <c:pt idx="10">
                  <c:v>-4.9999999999999989E-2</c:v>
                </c:pt>
                <c:pt idx="11">
                  <c:v>2.9999999999999971E-2</c:v>
                </c:pt>
                <c:pt idx="12">
                  <c:v>-1.0000000000000009E-2</c:v>
                </c:pt>
                <c:pt idx="13">
                  <c:v>0</c:v>
                </c:pt>
                <c:pt idx="14">
                  <c:v>5.0000000000000044E-2</c:v>
                </c:pt>
                <c:pt idx="15">
                  <c:v>-0.06</c:v>
                </c:pt>
                <c:pt idx="16">
                  <c:v>-9.0000000000000024E-2</c:v>
                </c:pt>
                <c:pt idx="17">
                  <c:v>3.999999999999998E-2</c:v>
                </c:pt>
                <c:pt idx="18">
                  <c:v>-9.9999999999999534E-3</c:v>
                </c:pt>
                <c:pt idx="19">
                  <c:v>-2.0000000000000018E-2</c:v>
                </c:pt>
                <c:pt idx="20">
                  <c:v>-1.0000000000000009E-2</c:v>
                </c:pt>
                <c:pt idx="21">
                  <c:v>3.999999999999998E-2</c:v>
                </c:pt>
                <c:pt idx="22">
                  <c:v>8.0000000000000016E-2</c:v>
                </c:pt>
                <c:pt idx="23">
                  <c:v>0.06</c:v>
                </c:pt>
              </c:numCache>
            </c:numRef>
          </c:val>
        </c:ser>
        <c:dLbls>
          <c:showLegendKey val="0"/>
          <c:showVal val="0"/>
          <c:showCatName val="0"/>
          <c:showSerName val="0"/>
          <c:showPercent val="0"/>
          <c:showBubbleSize val="0"/>
        </c:dLbls>
        <c:gapWidth val="150"/>
        <c:overlap val="100"/>
        <c:axId val="165640064"/>
        <c:axId val="165638528"/>
      </c:barChart>
      <c:catAx>
        <c:axId val="165622912"/>
        <c:scaling>
          <c:orientation val="minMax"/>
        </c:scaling>
        <c:delete val="0"/>
        <c:axPos val="b"/>
        <c:numFmt formatCode="General" sourceLinked="1"/>
        <c:majorTickMark val="none"/>
        <c:minorTickMark val="none"/>
        <c:tickLblPos val="nextTo"/>
        <c:spPr>
          <a:ln>
            <a:noFill/>
          </a:ln>
        </c:spPr>
        <c:txPr>
          <a:bodyPr/>
          <a:lstStyle/>
          <a:p>
            <a:pPr>
              <a:defRPr sz="1000"/>
            </a:pPr>
            <a:endParaRPr lang="en-US"/>
          </a:p>
        </c:txPr>
        <c:crossAx val="165624448"/>
        <c:crosses val="autoZero"/>
        <c:auto val="1"/>
        <c:lblAlgn val="ctr"/>
        <c:lblOffset val="100"/>
        <c:noMultiLvlLbl val="0"/>
      </c:catAx>
      <c:valAx>
        <c:axId val="165624448"/>
        <c:scaling>
          <c:orientation val="minMax"/>
          <c:max val="1"/>
          <c:min val="-0.65"/>
        </c:scaling>
        <c:delete val="0"/>
        <c:axPos val="l"/>
        <c:numFmt formatCode="0%" sourceLinked="1"/>
        <c:majorTickMark val="none"/>
        <c:minorTickMark val="none"/>
        <c:tickLblPos val="nextTo"/>
        <c:spPr>
          <a:noFill/>
          <a:ln>
            <a:noFill/>
          </a:ln>
        </c:spPr>
        <c:txPr>
          <a:bodyPr/>
          <a:lstStyle/>
          <a:p>
            <a:pPr>
              <a:defRPr sz="800">
                <a:solidFill>
                  <a:schemeClr val="bg1"/>
                </a:solidFill>
              </a:defRPr>
            </a:pPr>
            <a:endParaRPr lang="en-US"/>
          </a:p>
        </c:txPr>
        <c:crossAx val="165622912"/>
        <c:crosses val="autoZero"/>
        <c:crossBetween val="between"/>
        <c:majorUnit val="0.05"/>
      </c:valAx>
      <c:valAx>
        <c:axId val="165638528"/>
        <c:scaling>
          <c:orientation val="minMax"/>
          <c:max val="0.1"/>
          <c:min val="-0.03"/>
        </c:scaling>
        <c:delete val="0"/>
        <c:axPos val="r"/>
        <c:majorGridlines>
          <c:spPr>
            <a:ln>
              <a:noFill/>
            </a:ln>
          </c:spPr>
        </c:majorGridlines>
        <c:numFmt formatCode="General" sourceLinked="1"/>
        <c:majorTickMark val="none"/>
        <c:minorTickMark val="none"/>
        <c:tickLblPos val="nextTo"/>
        <c:spPr>
          <a:ln>
            <a:noFill/>
          </a:ln>
        </c:spPr>
        <c:txPr>
          <a:bodyPr/>
          <a:lstStyle/>
          <a:p>
            <a:pPr>
              <a:defRPr sz="800">
                <a:solidFill>
                  <a:schemeClr val="bg1"/>
                </a:solidFill>
              </a:defRPr>
            </a:pPr>
            <a:endParaRPr lang="en-US"/>
          </a:p>
        </c:txPr>
        <c:crossAx val="165640064"/>
        <c:crosses val="max"/>
        <c:crossBetween val="between"/>
      </c:valAx>
      <c:catAx>
        <c:axId val="165640064"/>
        <c:scaling>
          <c:orientation val="minMax"/>
        </c:scaling>
        <c:delete val="0"/>
        <c:axPos val="b"/>
        <c:numFmt formatCode="General" sourceLinked="1"/>
        <c:majorTickMark val="none"/>
        <c:minorTickMark val="none"/>
        <c:tickLblPos val="none"/>
        <c:crossAx val="165638528"/>
        <c:crosses val="autoZero"/>
        <c:auto val="1"/>
        <c:lblAlgn val="ctr"/>
        <c:lblOffset val="100"/>
        <c:noMultiLvlLbl val="0"/>
      </c:catAx>
      <c:spPr>
        <a:noFill/>
        <a:ln w="25400">
          <a:noFill/>
        </a:ln>
      </c:spPr>
    </c:plotArea>
    <c:legend>
      <c:legendPos val="t"/>
      <c:legendEntry>
        <c:idx val="5"/>
        <c:delete val="1"/>
      </c:legendEntry>
      <c:legendEntry>
        <c:idx val="6"/>
        <c:delete val="1"/>
      </c:legendEntry>
      <c:layout>
        <c:manualLayout>
          <c:xMode val="edge"/>
          <c:yMode val="edge"/>
          <c:x val="6.5085301837270307E-2"/>
          <c:y val="1.5523932729624801E-2"/>
          <c:w val="0.86844050743657097"/>
          <c:h val="4.9924112008638E-2"/>
        </c:manualLayout>
      </c:layout>
      <c:overlay val="0"/>
      <c:spPr>
        <a:ln w="3175">
          <a:solidFill>
            <a:schemeClr val="tx1">
              <a:lumMod val="50000"/>
              <a:lumOff val="50000"/>
            </a:schemeClr>
          </a:solidFill>
        </a:ln>
      </c:spPr>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3631779173671E-2"/>
          <c:y val="0.23595526697704911"/>
          <c:w val="0.98267318411041304"/>
          <c:h val="0.55141774614052608"/>
        </c:manualLayout>
      </c:layout>
      <c:barChart>
        <c:barDir val="col"/>
        <c:grouping val="clustered"/>
        <c:varyColors val="0"/>
        <c:ser>
          <c:idx val="0"/>
          <c:order val="0"/>
          <c:tx>
            <c:strRef>
              <c:f>Sheet1!$B$1</c:f>
              <c:strCache>
                <c:ptCount val="1"/>
                <c:pt idx="0">
                  <c:v>Workers (n=1,000)</c:v>
                </c:pt>
              </c:strCache>
            </c:strRef>
          </c:tx>
          <c:spPr>
            <a:solidFill>
              <a:schemeClr val="accent1">
                <a:lumMod val="75000"/>
              </a:schemeClr>
            </a:solidFill>
          </c:spPr>
          <c:invertIfNegative val="0"/>
          <c:dLbls>
            <c:dLbl>
              <c:idx val="8"/>
              <c:layout/>
              <c:tx>
                <c:rich>
                  <a:bodyPr/>
                  <a:lstStyle/>
                  <a:p>
                    <a:r>
                      <a:rPr lang="en-US" smtClean="0"/>
                      <a:t>NA</a:t>
                    </a:r>
                    <a:endParaRPr lang="en-US"/>
                  </a:p>
                </c:rich>
              </c:tx>
              <c:showLegendKey val="0"/>
              <c:showVal val="1"/>
              <c:showCatName val="0"/>
              <c:showSerName val="0"/>
              <c:showPercent val="0"/>
              <c:showBubbleSize val="0"/>
            </c:dLbl>
            <c:txPr>
              <a:bodyPr/>
              <a:lstStyle/>
              <a:p>
                <a:pPr>
                  <a:defRPr sz="1600"/>
                </a:pPr>
                <a:endParaRPr lang="en-US"/>
              </a:p>
            </c:txPr>
            <c:showLegendKey val="0"/>
            <c:showVal val="1"/>
            <c:showCatName val="0"/>
            <c:showSerName val="0"/>
            <c:showPercent val="0"/>
            <c:showBubbleSize val="0"/>
            <c:showLeaderLines val="0"/>
          </c:dLbls>
          <c:cat>
            <c:strRef>
              <c:f>Sheet1!$A$2:$A$11</c:f>
              <c:strCache>
                <c:ptCount val="10"/>
                <c:pt idx="0">
                  <c:v>Under 55</c:v>
                </c:pt>
                <c:pt idx="1">
                  <c:v>55-59</c:v>
                </c:pt>
                <c:pt idx="2">
                  <c:v>60-61</c:v>
                </c:pt>
                <c:pt idx="3">
                  <c:v>62-64</c:v>
                </c:pt>
                <c:pt idx="4">
                  <c:v>65</c:v>
                </c:pt>
                <c:pt idx="5">
                  <c:v>66-69</c:v>
                </c:pt>
                <c:pt idx="6">
                  <c:v>70 or older</c:v>
                </c:pt>
                <c:pt idx="7">
                  <c:v>Never retire</c:v>
                </c:pt>
                <c:pt idx="8">
                  <c:v>Never worked</c:v>
                </c:pt>
                <c:pt idx="9">
                  <c:v>Don't know / Refused</c:v>
                </c:pt>
              </c:strCache>
            </c:strRef>
          </c:cat>
          <c:val>
            <c:numRef>
              <c:f>Sheet1!$B$2:$B$11</c:f>
              <c:numCache>
                <c:formatCode>0%</c:formatCode>
                <c:ptCount val="10"/>
                <c:pt idx="0">
                  <c:v>0.02</c:v>
                </c:pt>
                <c:pt idx="1">
                  <c:v>0.06</c:v>
                </c:pt>
                <c:pt idx="2">
                  <c:v>0.08</c:v>
                </c:pt>
                <c:pt idx="3">
                  <c:v>0.08</c:v>
                </c:pt>
                <c:pt idx="4">
                  <c:v>0.26</c:v>
                </c:pt>
                <c:pt idx="5">
                  <c:v>0.11</c:v>
                </c:pt>
                <c:pt idx="6">
                  <c:v>0.26</c:v>
                </c:pt>
                <c:pt idx="7">
                  <c:v>0.06</c:v>
                </c:pt>
                <c:pt idx="8">
                  <c:v>0</c:v>
                </c:pt>
                <c:pt idx="9">
                  <c:v>0.06</c:v>
                </c:pt>
              </c:numCache>
            </c:numRef>
          </c:val>
        </c:ser>
        <c:ser>
          <c:idx val="1"/>
          <c:order val="1"/>
          <c:tx>
            <c:strRef>
              <c:f>Sheet1!$C$1</c:f>
              <c:strCache>
                <c:ptCount val="1"/>
                <c:pt idx="0">
                  <c:v>Retirees (n=505)</c:v>
                </c:pt>
              </c:strCache>
            </c:strRef>
          </c:tx>
          <c:invertIfNegative val="0"/>
          <c:dLbls>
            <c:dLbl>
              <c:idx val="7"/>
              <c:layout/>
              <c:tx>
                <c:rich>
                  <a:bodyPr/>
                  <a:lstStyle/>
                  <a:p>
                    <a:r>
                      <a:rPr lang="en-US" smtClean="0"/>
                      <a:t>NA</a:t>
                    </a:r>
                    <a:endParaRPr lang="en-US"/>
                  </a:p>
                </c:rich>
              </c:tx>
              <c:showLegendKey val="0"/>
              <c:showVal val="1"/>
              <c:showCatName val="0"/>
              <c:showSerName val="0"/>
              <c:showPercent val="0"/>
              <c:showBubbleSize val="0"/>
            </c:dLbl>
            <c:txPr>
              <a:bodyPr/>
              <a:lstStyle/>
              <a:p>
                <a:pPr>
                  <a:defRPr sz="1600"/>
                </a:pPr>
                <a:endParaRPr lang="en-US"/>
              </a:p>
            </c:txPr>
            <c:showLegendKey val="0"/>
            <c:showVal val="1"/>
            <c:showCatName val="0"/>
            <c:showSerName val="0"/>
            <c:showPercent val="0"/>
            <c:showBubbleSize val="0"/>
            <c:showLeaderLines val="0"/>
          </c:dLbls>
          <c:cat>
            <c:strRef>
              <c:f>Sheet1!$A$2:$A$11</c:f>
              <c:strCache>
                <c:ptCount val="10"/>
                <c:pt idx="0">
                  <c:v>Under 55</c:v>
                </c:pt>
                <c:pt idx="1">
                  <c:v>55-59</c:v>
                </c:pt>
                <c:pt idx="2">
                  <c:v>60-61</c:v>
                </c:pt>
                <c:pt idx="3">
                  <c:v>62-64</c:v>
                </c:pt>
                <c:pt idx="4">
                  <c:v>65</c:v>
                </c:pt>
                <c:pt idx="5">
                  <c:v>66-69</c:v>
                </c:pt>
                <c:pt idx="6">
                  <c:v>70 or older</c:v>
                </c:pt>
                <c:pt idx="7">
                  <c:v>Never retire</c:v>
                </c:pt>
                <c:pt idx="8">
                  <c:v>Never worked</c:v>
                </c:pt>
                <c:pt idx="9">
                  <c:v>Don't know / Refused</c:v>
                </c:pt>
              </c:strCache>
            </c:strRef>
          </c:cat>
          <c:val>
            <c:numRef>
              <c:f>Sheet1!$C$2:$C$11</c:f>
              <c:numCache>
                <c:formatCode>0%</c:formatCode>
                <c:ptCount val="10"/>
                <c:pt idx="0">
                  <c:v>0.18</c:v>
                </c:pt>
                <c:pt idx="1">
                  <c:v>0.18</c:v>
                </c:pt>
                <c:pt idx="2">
                  <c:v>7.0000000000000007E-2</c:v>
                </c:pt>
                <c:pt idx="3">
                  <c:v>0.27</c:v>
                </c:pt>
                <c:pt idx="4">
                  <c:v>0.08</c:v>
                </c:pt>
                <c:pt idx="5">
                  <c:v>7.0000000000000007E-2</c:v>
                </c:pt>
                <c:pt idx="6">
                  <c:v>0.08</c:v>
                </c:pt>
                <c:pt idx="7">
                  <c:v>0</c:v>
                </c:pt>
                <c:pt idx="8">
                  <c:v>0.05</c:v>
                </c:pt>
                <c:pt idx="9">
                  <c:v>0.03</c:v>
                </c:pt>
              </c:numCache>
            </c:numRef>
          </c:val>
        </c:ser>
        <c:dLbls>
          <c:showLegendKey val="0"/>
          <c:showVal val="0"/>
          <c:showCatName val="0"/>
          <c:showSerName val="0"/>
          <c:showPercent val="0"/>
          <c:showBubbleSize val="0"/>
        </c:dLbls>
        <c:gapWidth val="50"/>
        <c:axId val="170214912"/>
        <c:axId val="170216448"/>
      </c:barChart>
      <c:catAx>
        <c:axId val="170214912"/>
        <c:scaling>
          <c:orientation val="minMax"/>
        </c:scaling>
        <c:delete val="0"/>
        <c:axPos val="b"/>
        <c:numFmt formatCode="General" sourceLinked="1"/>
        <c:majorTickMark val="none"/>
        <c:minorTickMark val="none"/>
        <c:tickLblPos val="nextTo"/>
        <c:txPr>
          <a:bodyPr/>
          <a:lstStyle/>
          <a:p>
            <a:pPr>
              <a:defRPr sz="1600"/>
            </a:pPr>
            <a:endParaRPr lang="en-US"/>
          </a:p>
        </c:txPr>
        <c:crossAx val="170216448"/>
        <c:crosses val="autoZero"/>
        <c:auto val="1"/>
        <c:lblAlgn val="ctr"/>
        <c:lblOffset val="100"/>
        <c:noMultiLvlLbl val="0"/>
      </c:catAx>
      <c:valAx>
        <c:axId val="170216448"/>
        <c:scaling>
          <c:orientation val="minMax"/>
        </c:scaling>
        <c:delete val="1"/>
        <c:axPos val="l"/>
        <c:numFmt formatCode="0%" sourceLinked="1"/>
        <c:majorTickMark val="out"/>
        <c:minorTickMark val="none"/>
        <c:tickLblPos val="nextTo"/>
        <c:crossAx val="170214912"/>
        <c:crosses val="autoZero"/>
        <c:crossBetween val="between"/>
      </c:valAx>
    </c:plotArea>
    <c:legend>
      <c:legendPos val="t"/>
      <c:layout>
        <c:manualLayout>
          <c:xMode val="edge"/>
          <c:yMode val="edge"/>
          <c:x val="9.9546120924073694E-2"/>
          <c:y val="3.1894079813373603E-2"/>
          <c:w val="0.449545175096356"/>
          <c:h val="7.9711365966094905E-2"/>
        </c:manualLayout>
      </c:layout>
      <c:overlay val="0"/>
      <c:spPr>
        <a:solidFill>
          <a:schemeClr val="bg1"/>
        </a:solidFill>
        <a:ln>
          <a:solidFill>
            <a:sysClr val="windowText" lastClr="000000"/>
          </a:solidFill>
        </a:ln>
      </c:spPr>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363177917367071E-2"/>
          <c:y val="0.14046966975040406"/>
          <c:w val="0.98267318411041316"/>
          <c:h val="0.64690341045821842"/>
        </c:manualLayout>
      </c:layout>
      <c:barChart>
        <c:barDir val="col"/>
        <c:grouping val="clustered"/>
        <c:varyColors val="0"/>
        <c:ser>
          <c:idx val="0"/>
          <c:order val="0"/>
          <c:tx>
            <c:strRef>
              <c:f>Sheet1!$B$1</c:f>
              <c:strCache>
                <c:ptCount val="1"/>
                <c:pt idx="0">
                  <c:v>1991</c:v>
                </c:pt>
              </c:strCache>
            </c:strRef>
          </c:tx>
          <c:spPr>
            <a:solidFill>
              <a:schemeClr val="accent1">
                <a:lumMod val="50000"/>
              </a:schemeClr>
            </a:solidFill>
          </c:spPr>
          <c:invertIfNegative val="0"/>
          <c:dLbls>
            <c:dLbl>
              <c:idx val="0"/>
              <c:layout>
                <c:manualLayout>
                  <c:x val="0"/>
                  <c:y val="-1.5134315260418665E-2"/>
                </c:manualLayout>
              </c:layout>
              <c:showLegendKey val="0"/>
              <c:showVal val="1"/>
              <c:showCatName val="0"/>
              <c:showSerName val="0"/>
              <c:showPercent val="0"/>
              <c:showBubbleSize val="0"/>
            </c:dLbl>
            <c:dLbl>
              <c:idx val="5"/>
              <c:delete val="1"/>
            </c:dLbl>
            <c:txPr>
              <a:bodyPr/>
              <a:lstStyle/>
              <a:p>
                <a:pPr>
                  <a:defRPr sz="1200"/>
                </a:pPr>
                <a:endParaRPr lang="en-US"/>
              </a:p>
            </c:txPr>
            <c:showLegendKey val="0"/>
            <c:showVal val="1"/>
            <c:showCatName val="0"/>
            <c:showSerName val="0"/>
            <c:showPercent val="0"/>
            <c:showBubbleSize val="0"/>
            <c:showLeaderLines val="0"/>
          </c:dLbls>
          <c:cat>
            <c:strRef>
              <c:f>Sheet1!$A$2:$A$7</c:f>
              <c:strCache>
                <c:ptCount val="6"/>
                <c:pt idx="0">
                  <c:v>Before 60</c:v>
                </c:pt>
                <c:pt idx="1">
                  <c:v>60-64</c:v>
                </c:pt>
                <c:pt idx="2">
                  <c:v>65</c:v>
                </c:pt>
                <c:pt idx="3">
                  <c:v>66-69</c:v>
                </c:pt>
                <c:pt idx="4">
                  <c:v>70 or older</c:v>
                </c:pt>
                <c:pt idx="5">
                  <c:v>Never retire</c:v>
                </c:pt>
              </c:strCache>
            </c:strRef>
          </c:cat>
          <c:val>
            <c:numRef>
              <c:f>Sheet1!$B$2:$B$7</c:f>
              <c:numCache>
                <c:formatCode>0%</c:formatCode>
                <c:ptCount val="6"/>
                <c:pt idx="0">
                  <c:v>0.19</c:v>
                </c:pt>
                <c:pt idx="1">
                  <c:v>0.31</c:v>
                </c:pt>
                <c:pt idx="2">
                  <c:v>0.34</c:v>
                </c:pt>
                <c:pt idx="3">
                  <c:v>0.02</c:v>
                </c:pt>
                <c:pt idx="4">
                  <c:v>0.09</c:v>
                </c:pt>
                <c:pt idx="5">
                  <c:v>0</c:v>
                </c:pt>
              </c:numCache>
            </c:numRef>
          </c:val>
        </c:ser>
        <c:ser>
          <c:idx val="1"/>
          <c:order val="1"/>
          <c:tx>
            <c:strRef>
              <c:f>Sheet1!$C$1</c:f>
              <c:strCache>
                <c:ptCount val="1"/>
                <c:pt idx="0">
                  <c:v>1994</c:v>
                </c:pt>
              </c:strCache>
            </c:strRef>
          </c:tx>
          <c:invertIfNegative val="0"/>
          <c:dLbls>
            <c:showLegendKey val="0"/>
            <c:showVal val="1"/>
            <c:showCatName val="0"/>
            <c:showSerName val="0"/>
            <c:showPercent val="0"/>
            <c:showBubbleSize val="0"/>
            <c:showLeaderLines val="0"/>
          </c:dLbls>
          <c:cat>
            <c:strRef>
              <c:f>Sheet1!$A$2:$A$7</c:f>
              <c:strCache>
                <c:ptCount val="6"/>
                <c:pt idx="0">
                  <c:v>Before 60</c:v>
                </c:pt>
                <c:pt idx="1">
                  <c:v>60-64</c:v>
                </c:pt>
                <c:pt idx="2">
                  <c:v>65</c:v>
                </c:pt>
                <c:pt idx="3">
                  <c:v>66-69</c:v>
                </c:pt>
                <c:pt idx="4">
                  <c:v>70 or older</c:v>
                </c:pt>
                <c:pt idx="5">
                  <c:v>Never retire</c:v>
                </c:pt>
              </c:strCache>
            </c:strRef>
          </c:cat>
          <c:val>
            <c:numRef>
              <c:f>Sheet1!$C$2:$C$7</c:f>
            </c:numRef>
          </c:val>
        </c:ser>
        <c:ser>
          <c:idx val="2"/>
          <c:order val="2"/>
          <c:tx>
            <c:strRef>
              <c:f>Sheet1!$D$1</c:f>
              <c:strCache>
                <c:ptCount val="1"/>
                <c:pt idx="0">
                  <c:v>1995</c:v>
                </c:pt>
              </c:strCache>
            </c:strRef>
          </c:tx>
          <c:invertIfNegative val="0"/>
          <c:cat>
            <c:strRef>
              <c:f>Sheet1!$A$2:$A$7</c:f>
              <c:strCache>
                <c:ptCount val="6"/>
                <c:pt idx="0">
                  <c:v>Before 60</c:v>
                </c:pt>
                <c:pt idx="1">
                  <c:v>60-64</c:v>
                </c:pt>
                <c:pt idx="2">
                  <c:v>65</c:v>
                </c:pt>
                <c:pt idx="3">
                  <c:v>66-69</c:v>
                </c:pt>
                <c:pt idx="4">
                  <c:v>70 or older</c:v>
                </c:pt>
                <c:pt idx="5">
                  <c:v>Never retire</c:v>
                </c:pt>
              </c:strCache>
            </c:strRef>
          </c:cat>
          <c:val>
            <c:numRef>
              <c:f>Sheet1!$D$2:$D$7</c:f>
            </c:numRef>
          </c:val>
        </c:ser>
        <c:ser>
          <c:idx val="3"/>
          <c:order val="3"/>
          <c:tx>
            <c:strRef>
              <c:f>Sheet1!$E$1</c:f>
              <c:strCache>
                <c:ptCount val="1"/>
                <c:pt idx="0">
                  <c:v>1996</c:v>
                </c:pt>
              </c:strCache>
            </c:strRef>
          </c:tx>
          <c:invertIfNegative val="0"/>
          <c:dLbls>
            <c:showLegendKey val="0"/>
            <c:showVal val="1"/>
            <c:showCatName val="0"/>
            <c:showSerName val="0"/>
            <c:showPercent val="0"/>
            <c:showBubbleSize val="0"/>
            <c:showLeaderLines val="0"/>
          </c:dLbls>
          <c:cat>
            <c:strRef>
              <c:f>Sheet1!$A$2:$A$7</c:f>
              <c:strCache>
                <c:ptCount val="6"/>
                <c:pt idx="0">
                  <c:v>Before 60</c:v>
                </c:pt>
                <c:pt idx="1">
                  <c:v>60-64</c:v>
                </c:pt>
                <c:pt idx="2">
                  <c:v>65</c:v>
                </c:pt>
                <c:pt idx="3">
                  <c:v>66-69</c:v>
                </c:pt>
                <c:pt idx="4">
                  <c:v>70 or older</c:v>
                </c:pt>
                <c:pt idx="5">
                  <c:v>Never retire</c:v>
                </c:pt>
              </c:strCache>
            </c:strRef>
          </c:cat>
          <c:val>
            <c:numRef>
              <c:f>Sheet1!$E$2:$E$7</c:f>
            </c:numRef>
          </c:val>
        </c:ser>
        <c:ser>
          <c:idx val="4"/>
          <c:order val="4"/>
          <c:tx>
            <c:strRef>
              <c:f>Sheet1!$F$1</c:f>
              <c:strCache>
                <c:ptCount val="1"/>
                <c:pt idx="0">
                  <c:v>1997</c:v>
                </c:pt>
              </c:strCache>
            </c:strRef>
          </c:tx>
          <c:spPr>
            <a:solidFill>
              <a:schemeClr val="accent6">
                <a:lumMod val="75000"/>
              </a:schemeClr>
            </a:solidFill>
          </c:spPr>
          <c:invertIfNegative val="0"/>
          <c:dLbls>
            <c:dLbl>
              <c:idx val="1"/>
              <c:layout>
                <c:manualLayout>
                  <c:x val="7.1225071225071226E-3"/>
                  <c:y val="0"/>
                </c:manualLayout>
              </c:layout>
              <c:showLegendKey val="0"/>
              <c:showVal val="1"/>
              <c:showCatName val="0"/>
              <c:showSerName val="0"/>
              <c:showPercent val="0"/>
              <c:showBubbleSize val="0"/>
            </c:dLbl>
            <c:dLbl>
              <c:idx val="2"/>
              <c:layout>
                <c:manualLayout>
                  <c:x val="4.2735042735042739E-3"/>
                  <c:y val="0"/>
                </c:manualLayout>
              </c:layout>
              <c:showLegendKey val="0"/>
              <c:showVal val="1"/>
              <c:showCatName val="0"/>
              <c:showSerName val="0"/>
              <c:showPercent val="0"/>
              <c:showBubbleSize val="0"/>
            </c:dLbl>
            <c:txPr>
              <a:bodyPr/>
              <a:lstStyle/>
              <a:p>
                <a:pPr>
                  <a:defRPr sz="1200"/>
                </a:pPr>
                <a:endParaRPr lang="en-US"/>
              </a:p>
            </c:txPr>
            <c:showLegendKey val="0"/>
            <c:showVal val="1"/>
            <c:showCatName val="0"/>
            <c:showSerName val="0"/>
            <c:showPercent val="0"/>
            <c:showBubbleSize val="0"/>
            <c:showLeaderLines val="0"/>
          </c:dLbls>
          <c:cat>
            <c:strRef>
              <c:f>Sheet1!$A$2:$A$7</c:f>
              <c:strCache>
                <c:ptCount val="6"/>
                <c:pt idx="0">
                  <c:v>Before 60</c:v>
                </c:pt>
                <c:pt idx="1">
                  <c:v>60-64</c:v>
                </c:pt>
                <c:pt idx="2">
                  <c:v>65</c:v>
                </c:pt>
                <c:pt idx="3">
                  <c:v>66-69</c:v>
                </c:pt>
                <c:pt idx="4">
                  <c:v>70 or older</c:v>
                </c:pt>
                <c:pt idx="5">
                  <c:v>Never retire</c:v>
                </c:pt>
              </c:strCache>
            </c:strRef>
          </c:cat>
          <c:val>
            <c:numRef>
              <c:f>Sheet1!$F$2:$F$7</c:f>
            </c:numRef>
          </c:val>
        </c:ser>
        <c:ser>
          <c:idx val="5"/>
          <c:order val="5"/>
          <c:tx>
            <c:strRef>
              <c:f>Sheet1!$G$1</c:f>
              <c:strCache>
                <c:ptCount val="1"/>
                <c:pt idx="0">
                  <c:v>1999</c:v>
                </c:pt>
              </c:strCache>
            </c:strRef>
          </c:tx>
          <c:spPr>
            <a:solidFill>
              <a:schemeClr val="accent1">
                <a:lumMod val="60000"/>
                <a:lumOff val="40000"/>
              </a:schemeClr>
            </a:solidFill>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Sheet1!$A$2:$A$7</c:f>
              <c:strCache>
                <c:ptCount val="6"/>
                <c:pt idx="0">
                  <c:v>Before 60</c:v>
                </c:pt>
                <c:pt idx="1">
                  <c:v>60-64</c:v>
                </c:pt>
                <c:pt idx="2">
                  <c:v>65</c:v>
                </c:pt>
                <c:pt idx="3">
                  <c:v>66-69</c:v>
                </c:pt>
                <c:pt idx="4">
                  <c:v>70 or older</c:v>
                </c:pt>
                <c:pt idx="5">
                  <c:v>Never retire</c:v>
                </c:pt>
              </c:strCache>
            </c:strRef>
          </c:cat>
          <c:val>
            <c:numRef>
              <c:f>Sheet1!$G$2:$G$7</c:f>
            </c:numRef>
          </c:val>
        </c:ser>
        <c:ser>
          <c:idx val="6"/>
          <c:order val="6"/>
          <c:tx>
            <c:strRef>
              <c:f>Sheet1!$H$1</c:f>
              <c:strCache>
                <c:ptCount val="1"/>
                <c:pt idx="0">
                  <c:v>2000</c:v>
                </c:pt>
              </c:strCache>
            </c:strRef>
          </c:tx>
          <c:invertIfNegative val="0"/>
          <c:dLbls>
            <c:txPr>
              <a:bodyPr/>
              <a:lstStyle/>
              <a:p>
                <a:pPr>
                  <a:defRPr sz="1200"/>
                </a:pPr>
                <a:endParaRPr lang="en-US"/>
              </a:p>
            </c:txPr>
            <c:showLegendKey val="0"/>
            <c:showVal val="1"/>
            <c:showCatName val="0"/>
            <c:showSerName val="0"/>
            <c:showPercent val="0"/>
            <c:showBubbleSize val="0"/>
            <c:showLeaderLines val="0"/>
          </c:dLbls>
          <c:cat>
            <c:strRef>
              <c:f>Sheet1!$A$2:$A$7</c:f>
              <c:strCache>
                <c:ptCount val="6"/>
                <c:pt idx="0">
                  <c:v>Before 60</c:v>
                </c:pt>
                <c:pt idx="1">
                  <c:v>60-64</c:v>
                </c:pt>
                <c:pt idx="2">
                  <c:v>65</c:v>
                </c:pt>
                <c:pt idx="3">
                  <c:v>66-69</c:v>
                </c:pt>
                <c:pt idx="4">
                  <c:v>70 or older</c:v>
                </c:pt>
                <c:pt idx="5">
                  <c:v>Never retire</c:v>
                </c:pt>
              </c:strCache>
            </c:strRef>
          </c:cat>
          <c:val>
            <c:numRef>
              <c:f>Sheet1!$H$2:$H$7</c:f>
            </c:numRef>
          </c:val>
        </c:ser>
        <c:ser>
          <c:idx val="7"/>
          <c:order val="7"/>
          <c:tx>
            <c:strRef>
              <c:f>Sheet1!$I$1</c:f>
              <c:strCache>
                <c:ptCount val="1"/>
                <c:pt idx="0">
                  <c:v>2001</c:v>
                </c:pt>
              </c:strCache>
            </c:strRef>
          </c:tx>
          <c:spPr>
            <a:solidFill>
              <a:schemeClr val="accent1">
                <a:lumMod val="60000"/>
                <a:lumOff val="40000"/>
              </a:schemeClr>
            </a:solidFill>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Sheet1!$A$2:$A$7</c:f>
              <c:strCache>
                <c:ptCount val="6"/>
                <c:pt idx="0">
                  <c:v>Before 60</c:v>
                </c:pt>
                <c:pt idx="1">
                  <c:v>60-64</c:v>
                </c:pt>
                <c:pt idx="2">
                  <c:v>65</c:v>
                </c:pt>
                <c:pt idx="3">
                  <c:v>66-69</c:v>
                </c:pt>
                <c:pt idx="4">
                  <c:v>70 or older</c:v>
                </c:pt>
                <c:pt idx="5">
                  <c:v>Never retire</c:v>
                </c:pt>
              </c:strCache>
            </c:strRef>
          </c:cat>
          <c:val>
            <c:numRef>
              <c:f>Sheet1!$I$2:$I$7</c:f>
              <c:numCache>
                <c:formatCode>0%</c:formatCode>
                <c:ptCount val="6"/>
                <c:pt idx="0">
                  <c:v>0.18</c:v>
                </c:pt>
                <c:pt idx="1">
                  <c:v>0.22</c:v>
                </c:pt>
                <c:pt idx="2">
                  <c:v>0.3</c:v>
                </c:pt>
                <c:pt idx="3">
                  <c:v>0.05</c:v>
                </c:pt>
                <c:pt idx="4">
                  <c:v>0.11</c:v>
                </c:pt>
                <c:pt idx="5">
                  <c:v>7.0000000000000007E-2</c:v>
                </c:pt>
              </c:numCache>
            </c:numRef>
          </c:val>
        </c:ser>
        <c:ser>
          <c:idx val="8"/>
          <c:order val="8"/>
          <c:tx>
            <c:strRef>
              <c:f>Sheet1!$J$1</c:f>
              <c:strCache>
                <c:ptCount val="1"/>
                <c:pt idx="0">
                  <c:v>2002</c:v>
                </c:pt>
              </c:strCache>
            </c:strRef>
          </c:tx>
          <c:spPr>
            <a:solidFill>
              <a:schemeClr val="accent6">
                <a:lumMod val="60000"/>
                <a:lumOff val="40000"/>
              </a:schemeClr>
            </a:solidFill>
          </c:spPr>
          <c:invertIfNegative val="0"/>
          <c:dLbls>
            <c:dLbl>
              <c:idx val="0"/>
              <c:layout>
                <c:manualLayout>
                  <c:x val="5.6980056980056983E-3"/>
                  <c:y val="0"/>
                </c:manualLayout>
              </c:layout>
              <c:showLegendKey val="0"/>
              <c:showVal val="1"/>
              <c:showCatName val="0"/>
              <c:showSerName val="0"/>
              <c:showPercent val="0"/>
              <c:showBubbleSize val="0"/>
            </c:dLbl>
            <c:dLbl>
              <c:idx val="1"/>
              <c:layout>
                <c:manualLayout>
                  <c:x val="0"/>
                  <c:y val="-1.2107452208334932E-2"/>
                </c:manualLayout>
              </c:layout>
              <c:showLegendKey val="0"/>
              <c:showVal val="1"/>
              <c:showCatName val="0"/>
              <c:showSerName val="0"/>
              <c:showPercent val="0"/>
              <c:showBubbleSize val="0"/>
            </c:dLbl>
            <c:dLbl>
              <c:idx val="2"/>
              <c:layout>
                <c:manualLayout>
                  <c:x val="1.4245014245014246E-3"/>
                  <c:y val="-3.0268630520837302E-2"/>
                </c:manualLayout>
              </c:layout>
              <c:showLegendKey val="0"/>
              <c:showVal val="1"/>
              <c:showCatName val="0"/>
              <c:showSerName val="0"/>
              <c:showPercent val="0"/>
              <c:showBubbleSize val="0"/>
            </c:dLbl>
            <c:txPr>
              <a:bodyPr/>
              <a:lstStyle/>
              <a:p>
                <a:pPr>
                  <a:defRPr sz="1200"/>
                </a:pPr>
                <a:endParaRPr lang="en-US"/>
              </a:p>
            </c:txPr>
            <c:showLegendKey val="0"/>
            <c:showVal val="1"/>
            <c:showCatName val="0"/>
            <c:showSerName val="0"/>
            <c:showPercent val="0"/>
            <c:showBubbleSize val="0"/>
            <c:showLeaderLines val="0"/>
          </c:dLbls>
          <c:cat>
            <c:strRef>
              <c:f>Sheet1!$A$2:$A$7</c:f>
              <c:strCache>
                <c:ptCount val="6"/>
                <c:pt idx="0">
                  <c:v>Before 60</c:v>
                </c:pt>
                <c:pt idx="1">
                  <c:v>60-64</c:v>
                </c:pt>
                <c:pt idx="2">
                  <c:v>65</c:v>
                </c:pt>
                <c:pt idx="3">
                  <c:v>66-69</c:v>
                </c:pt>
                <c:pt idx="4">
                  <c:v>70 or older</c:v>
                </c:pt>
                <c:pt idx="5">
                  <c:v>Never retire</c:v>
                </c:pt>
              </c:strCache>
            </c:strRef>
          </c:cat>
          <c:val>
            <c:numRef>
              <c:f>Sheet1!$J$2:$J$7</c:f>
            </c:numRef>
          </c:val>
        </c:ser>
        <c:ser>
          <c:idx val="9"/>
          <c:order val="9"/>
          <c:tx>
            <c:strRef>
              <c:f>Sheet1!$K$1</c:f>
              <c:strCache>
                <c:ptCount val="1"/>
                <c:pt idx="0">
                  <c:v>2003</c:v>
                </c:pt>
              </c:strCache>
            </c:strRef>
          </c:tx>
          <c:spPr>
            <a:solidFill>
              <a:schemeClr val="accent1">
                <a:lumMod val="40000"/>
                <a:lumOff val="60000"/>
              </a:schemeClr>
            </a:solidFill>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Sheet1!$A$2:$A$7</c:f>
              <c:strCache>
                <c:ptCount val="6"/>
                <c:pt idx="0">
                  <c:v>Before 60</c:v>
                </c:pt>
                <c:pt idx="1">
                  <c:v>60-64</c:v>
                </c:pt>
                <c:pt idx="2">
                  <c:v>65</c:v>
                </c:pt>
                <c:pt idx="3">
                  <c:v>66-69</c:v>
                </c:pt>
                <c:pt idx="4">
                  <c:v>70 or older</c:v>
                </c:pt>
                <c:pt idx="5">
                  <c:v>Never retire</c:v>
                </c:pt>
              </c:strCache>
            </c:strRef>
          </c:cat>
          <c:val>
            <c:numRef>
              <c:f>Sheet1!$K$2:$K$7</c:f>
            </c:numRef>
          </c:val>
        </c:ser>
        <c:ser>
          <c:idx val="10"/>
          <c:order val="10"/>
          <c:tx>
            <c:strRef>
              <c:f>Sheet1!$L$1</c:f>
              <c:strCache>
                <c:ptCount val="1"/>
                <c:pt idx="0">
                  <c:v>2004</c:v>
                </c:pt>
              </c:strCache>
            </c:strRef>
          </c:tx>
          <c:spPr>
            <a:solidFill>
              <a:schemeClr val="accent1">
                <a:lumMod val="40000"/>
                <a:lumOff val="60000"/>
              </a:schemeClr>
            </a:solidFill>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Sheet1!$A$2:$A$7</c:f>
              <c:strCache>
                <c:ptCount val="6"/>
                <c:pt idx="0">
                  <c:v>Before 60</c:v>
                </c:pt>
                <c:pt idx="1">
                  <c:v>60-64</c:v>
                </c:pt>
                <c:pt idx="2">
                  <c:v>65</c:v>
                </c:pt>
                <c:pt idx="3">
                  <c:v>66-69</c:v>
                </c:pt>
                <c:pt idx="4">
                  <c:v>70 or older</c:v>
                </c:pt>
                <c:pt idx="5">
                  <c:v>Never retire</c:v>
                </c:pt>
              </c:strCache>
            </c:strRef>
          </c:cat>
          <c:val>
            <c:numRef>
              <c:f>Sheet1!$L$2:$L$7</c:f>
            </c:numRef>
          </c:val>
        </c:ser>
        <c:ser>
          <c:idx val="11"/>
          <c:order val="11"/>
          <c:tx>
            <c:strRef>
              <c:f>Sheet1!$M$1</c:f>
              <c:strCache>
                <c:ptCount val="1"/>
                <c:pt idx="0">
                  <c:v>2005</c:v>
                </c:pt>
              </c:strCache>
            </c:strRef>
          </c:tx>
          <c:spPr>
            <a:solidFill>
              <a:schemeClr val="tx2">
                <a:lumMod val="20000"/>
                <a:lumOff val="80000"/>
              </a:schemeClr>
            </a:solidFill>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Sheet1!$A$2:$A$7</c:f>
              <c:strCache>
                <c:ptCount val="6"/>
                <c:pt idx="0">
                  <c:v>Before 60</c:v>
                </c:pt>
                <c:pt idx="1">
                  <c:v>60-64</c:v>
                </c:pt>
                <c:pt idx="2">
                  <c:v>65</c:v>
                </c:pt>
                <c:pt idx="3">
                  <c:v>66-69</c:v>
                </c:pt>
                <c:pt idx="4">
                  <c:v>70 or older</c:v>
                </c:pt>
                <c:pt idx="5">
                  <c:v>Never retire</c:v>
                </c:pt>
              </c:strCache>
            </c:strRef>
          </c:cat>
          <c:val>
            <c:numRef>
              <c:f>Sheet1!$M$2:$M$7</c:f>
            </c:numRef>
          </c:val>
        </c:ser>
        <c:ser>
          <c:idx val="12"/>
          <c:order val="12"/>
          <c:tx>
            <c:strRef>
              <c:f>Sheet1!$N$1</c:f>
              <c:strCache>
                <c:ptCount val="1"/>
                <c:pt idx="0">
                  <c:v>2006</c:v>
                </c:pt>
              </c:strCache>
            </c:strRef>
          </c:tx>
          <c:spPr>
            <a:solidFill>
              <a:schemeClr val="tx2">
                <a:lumMod val="20000"/>
                <a:lumOff val="80000"/>
              </a:schemeClr>
            </a:solidFill>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Sheet1!$A$2:$A$7</c:f>
              <c:strCache>
                <c:ptCount val="6"/>
                <c:pt idx="0">
                  <c:v>Before 60</c:v>
                </c:pt>
                <c:pt idx="1">
                  <c:v>60-64</c:v>
                </c:pt>
                <c:pt idx="2">
                  <c:v>65</c:v>
                </c:pt>
                <c:pt idx="3">
                  <c:v>66-69</c:v>
                </c:pt>
                <c:pt idx="4">
                  <c:v>70 or older</c:v>
                </c:pt>
                <c:pt idx="5">
                  <c:v>Never retire</c:v>
                </c:pt>
              </c:strCache>
            </c:strRef>
          </c:cat>
          <c:val>
            <c:numRef>
              <c:f>Sheet1!$N$2:$N$7</c:f>
              <c:numCache>
                <c:formatCode>0%</c:formatCode>
                <c:ptCount val="6"/>
                <c:pt idx="0">
                  <c:v>0.13</c:v>
                </c:pt>
                <c:pt idx="1">
                  <c:v>0.2</c:v>
                </c:pt>
                <c:pt idx="2">
                  <c:v>0.27</c:v>
                </c:pt>
                <c:pt idx="3">
                  <c:v>0.09</c:v>
                </c:pt>
                <c:pt idx="4">
                  <c:v>0.16</c:v>
                </c:pt>
                <c:pt idx="5">
                  <c:v>7.0000000000000007E-2</c:v>
                </c:pt>
              </c:numCache>
            </c:numRef>
          </c:val>
        </c:ser>
        <c:ser>
          <c:idx val="13"/>
          <c:order val="13"/>
          <c:tx>
            <c:strRef>
              <c:f>Sheet1!$O$1</c:f>
              <c:strCache>
                <c:ptCount val="1"/>
                <c:pt idx="0">
                  <c:v>2007</c:v>
                </c:pt>
              </c:strCache>
            </c:strRef>
          </c:tx>
          <c:spPr>
            <a:solidFill>
              <a:schemeClr val="accent6">
                <a:lumMod val="50000"/>
              </a:schemeClr>
            </a:solidFill>
          </c:spPr>
          <c:invertIfNegative val="0"/>
          <c:dLbls>
            <c:dLbl>
              <c:idx val="0"/>
              <c:layout>
                <c:manualLayout>
                  <c:x val="8.5470085470085479E-3"/>
                  <c:y val="-3.0268630520837329E-2"/>
                </c:manualLayout>
              </c:layout>
              <c:showLegendKey val="0"/>
              <c:showVal val="1"/>
              <c:showCatName val="0"/>
              <c:showSerName val="0"/>
              <c:showPercent val="0"/>
              <c:showBubbleSize val="0"/>
            </c:dLbl>
            <c:dLbl>
              <c:idx val="2"/>
              <c:layout>
                <c:manualLayout>
                  <c:x val="8.5470085470085479E-3"/>
                  <c:y val="3.026863052083733E-3"/>
                </c:manualLayout>
              </c:layout>
              <c:showLegendKey val="0"/>
              <c:showVal val="1"/>
              <c:showCatName val="0"/>
              <c:showSerName val="0"/>
              <c:showPercent val="0"/>
              <c:showBubbleSize val="0"/>
            </c:dLbl>
            <c:txPr>
              <a:bodyPr/>
              <a:lstStyle/>
              <a:p>
                <a:pPr>
                  <a:defRPr sz="1200"/>
                </a:pPr>
                <a:endParaRPr lang="en-US"/>
              </a:p>
            </c:txPr>
            <c:showLegendKey val="0"/>
            <c:showVal val="1"/>
            <c:showCatName val="0"/>
            <c:showSerName val="0"/>
            <c:showPercent val="0"/>
            <c:showBubbleSize val="0"/>
            <c:showLeaderLines val="0"/>
          </c:dLbls>
          <c:cat>
            <c:strRef>
              <c:f>Sheet1!$A$2:$A$7</c:f>
              <c:strCache>
                <c:ptCount val="6"/>
                <c:pt idx="0">
                  <c:v>Before 60</c:v>
                </c:pt>
                <c:pt idx="1">
                  <c:v>60-64</c:v>
                </c:pt>
                <c:pt idx="2">
                  <c:v>65</c:v>
                </c:pt>
                <c:pt idx="3">
                  <c:v>66-69</c:v>
                </c:pt>
                <c:pt idx="4">
                  <c:v>70 or older</c:v>
                </c:pt>
                <c:pt idx="5">
                  <c:v>Never retire</c:v>
                </c:pt>
              </c:strCache>
            </c:strRef>
          </c:cat>
          <c:val>
            <c:numRef>
              <c:f>Sheet1!$O$2:$O$7</c:f>
            </c:numRef>
          </c:val>
        </c:ser>
        <c:ser>
          <c:idx val="14"/>
          <c:order val="14"/>
          <c:tx>
            <c:strRef>
              <c:f>Sheet1!$P$1</c:f>
              <c:strCache>
                <c:ptCount val="1"/>
                <c:pt idx="0">
                  <c:v>2008</c:v>
                </c:pt>
              </c:strCache>
            </c:strRef>
          </c:tx>
          <c:spPr>
            <a:solidFill>
              <a:schemeClr val="accent2">
                <a:lumMod val="50000"/>
              </a:schemeClr>
            </a:solidFill>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Sheet1!$A$2:$A$7</c:f>
              <c:strCache>
                <c:ptCount val="6"/>
                <c:pt idx="0">
                  <c:v>Before 60</c:v>
                </c:pt>
                <c:pt idx="1">
                  <c:v>60-64</c:v>
                </c:pt>
                <c:pt idx="2">
                  <c:v>65</c:v>
                </c:pt>
                <c:pt idx="3">
                  <c:v>66-69</c:v>
                </c:pt>
                <c:pt idx="4">
                  <c:v>70 or older</c:v>
                </c:pt>
                <c:pt idx="5">
                  <c:v>Never retire</c:v>
                </c:pt>
              </c:strCache>
            </c:strRef>
          </c:cat>
          <c:val>
            <c:numRef>
              <c:f>Sheet1!$P$2:$P$7</c:f>
            </c:numRef>
          </c:val>
        </c:ser>
        <c:ser>
          <c:idx val="15"/>
          <c:order val="15"/>
          <c:tx>
            <c:strRef>
              <c:f>Sheet1!$Q$1</c:f>
              <c:strCache>
                <c:ptCount val="1"/>
                <c:pt idx="0">
                  <c:v>2009</c:v>
                </c:pt>
              </c:strCache>
            </c:strRef>
          </c:tx>
          <c:spPr>
            <a:solidFill>
              <a:schemeClr val="accent2">
                <a:lumMod val="75000"/>
              </a:schemeClr>
            </a:solidFill>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Sheet1!$A$2:$A$7</c:f>
              <c:strCache>
                <c:ptCount val="6"/>
                <c:pt idx="0">
                  <c:v>Before 60</c:v>
                </c:pt>
                <c:pt idx="1">
                  <c:v>60-64</c:v>
                </c:pt>
                <c:pt idx="2">
                  <c:v>65</c:v>
                </c:pt>
                <c:pt idx="3">
                  <c:v>66-69</c:v>
                </c:pt>
                <c:pt idx="4">
                  <c:v>70 or older</c:v>
                </c:pt>
                <c:pt idx="5">
                  <c:v>Never retire</c:v>
                </c:pt>
              </c:strCache>
            </c:strRef>
          </c:cat>
          <c:val>
            <c:numRef>
              <c:f>Sheet1!$Q$2:$Q$7</c:f>
            </c:numRef>
          </c:val>
        </c:ser>
        <c:ser>
          <c:idx val="16"/>
          <c:order val="16"/>
          <c:tx>
            <c:strRef>
              <c:f>Sheet1!$R$1</c:f>
              <c:strCache>
                <c:ptCount val="1"/>
                <c:pt idx="0">
                  <c:v>2010</c:v>
                </c:pt>
              </c:strCache>
            </c:strRef>
          </c:tx>
          <c:spPr>
            <a:solidFill>
              <a:schemeClr val="accent2">
                <a:lumMod val="50000"/>
              </a:schemeClr>
            </a:solidFill>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Sheet1!$A$2:$A$7</c:f>
              <c:strCache>
                <c:ptCount val="6"/>
                <c:pt idx="0">
                  <c:v>Before 60</c:v>
                </c:pt>
                <c:pt idx="1">
                  <c:v>60-64</c:v>
                </c:pt>
                <c:pt idx="2">
                  <c:v>65</c:v>
                </c:pt>
                <c:pt idx="3">
                  <c:v>66-69</c:v>
                </c:pt>
                <c:pt idx="4">
                  <c:v>70 or older</c:v>
                </c:pt>
                <c:pt idx="5">
                  <c:v>Never retire</c:v>
                </c:pt>
              </c:strCache>
            </c:strRef>
          </c:cat>
          <c:val>
            <c:numRef>
              <c:f>Sheet1!$R$2:$R$7</c:f>
            </c:numRef>
          </c:val>
        </c:ser>
        <c:ser>
          <c:idx val="17"/>
          <c:order val="17"/>
          <c:tx>
            <c:strRef>
              <c:f>Sheet1!$S$1</c:f>
              <c:strCache>
                <c:ptCount val="1"/>
                <c:pt idx="0">
                  <c:v>2011</c:v>
                </c:pt>
              </c:strCache>
            </c:strRef>
          </c:tx>
          <c:spPr>
            <a:solidFill>
              <a:schemeClr val="accent2">
                <a:lumMod val="75000"/>
              </a:schemeClr>
            </a:solidFill>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Sheet1!$A$2:$A$7</c:f>
              <c:strCache>
                <c:ptCount val="6"/>
                <c:pt idx="0">
                  <c:v>Before 60</c:v>
                </c:pt>
                <c:pt idx="1">
                  <c:v>60-64</c:v>
                </c:pt>
                <c:pt idx="2">
                  <c:v>65</c:v>
                </c:pt>
                <c:pt idx="3">
                  <c:v>66-69</c:v>
                </c:pt>
                <c:pt idx="4">
                  <c:v>70 or older</c:v>
                </c:pt>
                <c:pt idx="5">
                  <c:v>Never retire</c:v>
                </c:pt>
              </c:strCache>
            </c:strRef>
          </c:cat>
          <c:val>
            <c:numRef>
              <c:f>Sheet1!$S$2:$S$7</c:f>
              <c:numCache>
                <c:formatCode>0%</c:formatCode>
                <c:ptCount val="6"/>
                <c:pt idx="0">
                  <c:v>7.0000000000000007E-2</c:v>
                </c:pt>
                <c:pt idx="1">
                  <c:v>0.16</c:v>
                </c:pt>
                <c:pt idx="2">
                  <c:v>0.26</c:v>
                </c:pt>
                <c:pt idx="3">
                  <c:v>0.11</c:v>
                </c:pt>
                <c:pt idx="4">
                  <c:v>0.25</c:v>
                </c:pt>
                <c:pt idx="5">
                  <c:v>0.08</c:v>
                </c:pt>
              </c:numCache>
            </c:numRef>
          </c:val>
        </c:ser>
        <c:ser>
          <c:idx val="18"/>
          <c:order val="18"/>
          <c:tx>
            <c:strRef>
              <c:f>Sheet1!$T$1</c:f>
              <c:strCache>
                <c:ptCount val="1"/>
                <c:pt idx="0">
                  <c:v>2012</c:v>
                </c:pt>
              </c:strCache>
            </c:strRef>
          </c:tx>
          <c:spPr>
            <a:solidFill>
              <a:schemeClr val="accent2">
                <a:lumMod val="60000"/>
                <a:lumOff val="40000"/>
              </a:schemeClr>
            </a:solidFill>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Sheet1!$A$2:$A$7</c:f>
              <c:strCache>
                <c:ptCount val="6"/>
                <c:pt idx="0">
                  <c:v>Before 60</c:v>
                </c:pt>
                <c:pt idx="1">
                  <c:v>60-64</c:v>
                </c:pt>
                <c:pt idx="2">
                  <c:v>65</c:v>
                </c:pt>
                <c:pt idx="3">
                  <c:v>66-69</c:v>
                </c:pt>
                <c:pt idx="4">
                  <c:v>70 or older</c:v>
                </c:pt>
                <c:pt idx="5">
                  <c:v>Never retire</c:v>
                </c:pt>
              </c:strCache>
            </c:strRef>
          </c:cat>
          <c:val>
            <c:numRef>
              <c:f>Sheet1!$T$2:$T$7</c:f>
            </c:numRef>
          </c:val>
        </c:ser>
        <c:ser>
          <c:idx val="19"/>
          <c:order val="19"/>
          <c:tx>
            <c:strRef>
              <c:f>Sheet1!$U$1</c:f>
              <c:strCache>
                <c:ptCount val="1"/>
                <c:pt idx="0">
                  <c:v>2013</c:v>
                </c:pt>
              </c:strCache>
            </c:strRef>
          </c:tx>
          <c:spPr>
            <a:solidFill>
              <a:schemeClr val="accent2">
                <a:lumMod val="60000"/>
                <a:lumOff val="40000"/>
              </a:schemeClr>
            </a:solidFill>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Sheet1!$A$2:$A$7</c:f>
              <c:strCache>
                <c:ptCount val="6"/>
                <c:pt idx="0">
                  <c:v>Before 60</c:v>
                </c:pt>
                <c:pt idx="1">
                  <c:v>60-64</c:v>
                </c:pt>
                <c:pt idx="2">
                  <c:v>65</c:v>
                </c:pt>
                <c:pt idx="3">
                  <c:v>66-69</c:v>
                </c:pt>
                <c:pt idx="4">
                  <c:v>70 or older</c:v>
                </c:pt>
                <c:pt idx="5">
                  <c:v>Never retire</c:v>
                </c:pt>
              </c:strCache>
            </c:strRef>
          </c:cat>
          <c:val>
            <c:numRef>
              <c:f>Sheet1!$U$2:$U$7</c:f>
            </c:numRef>
          </c:val>
        </c:ser>
        <c:ser>
          <c:idx val="20"/>
          <c:order val="20"/>
          <c:tx>
            <c:strRef>
              <c:f>Sheet1!$V$1</c:f>
              <c:strCache>
                <c:ptCount val="1"/>
                <c:pt idx="0">
                  <c:v>2014</c:v>
                </c:pt>
              </c:strCache>
            </c:strRef>
          </c:tx>
          <c:spPr>
            <a:solidFill>
              <a:schemeClr val="accent2">
                <a:lumMod val="60000"/>
                <a:lumOff val="40000"/>
              </a:schemeClr>
            </a:solidFill>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Sheet1!$A$2:$A$7</c:f>
              <c:strCache>
                <c:ptCount val="6"/>
                <c:pt idx="0">
                  <c:v>Before 60</c:v>
                </c:pt>
                <c:pt idx="1">
                  <c:v>60-64</c:v>
                </c:pt>
                <c:pt idx="2">
                  <c:v>65</c:v>
                </c:pt>
                <c:pt idx="3">
                  <c:v>66-69</c:v>
                </c:pt>
                <c:pt idx="4">
                  <c:v>70 or older</c:v>
                </c:pt>
                <c:pt idx="5">
                  <c:v>Never retire</c:v>
                </c:pt>
              </c:strCache>
            </c:strRef>
          </c:cat>
          <c:val>
            <c:numRef>
              <c:f>Sheet1!$V$2:$V$7</c:f>
            </c:numRef>
          </c:val>
        </c:ser>
        <c:ser>
          <c:idx val="21"/>
          <c:order val="21"/>
          <c:tx>
            <c:strRef>
              <c:f>Sheet1!$W$1</c:f>
              <c:strCache>
                <c:ptCount val="1"/>
                <c:pt idx="0">
                  <c:v>2015</c:v>
                </c:pt>
              </c:strCache>
            </c:strRef>
          </c:tx>
          <c:spPr>
            <a:solidFill>
              <a:schemeClr val="accent2">
                <a:lumMod val="60000"/>
                <a:lumOff val="40000"/>
              </a:schemeClr>
            </a:solidFill>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Sheet1!$A$2:$A$7</c:f>
              <c:strCache>
                <c:ptCount val="6"/>
                <c:pt idx="0">
                  <c:v>Before 60</c:v>
                </c:pt>
                <c:pt idx="1">
                  <c:v>60-64</c:v>
                </c:pt>
                <c:pt idx="2">
                  <c:v>65</c:v>
                </c:pt>
                <c:pt idx="3">
                  <c:v>66-69</c:v>
                </c:pt>
                <c:pt idx="4">
                  <c:v>70 or older</c:v>
                </c:pt>
                <c:pt idx="5">
                  <c:v>Never retire</c:v>
                </c:pt>
              </c:strCache>
            </c:strRef>
          </c:cat>
          <c:val>
            <c:numRef>
              <c:f>Sheet1!$W$2:$W$7</c:f>
              <c:numCache>
                <c:formatCode>0%</c:formatCode>
                <c:ptCount val="6"/>
                <c:pt idx="0">
                  <c:v>0.09</c:v>
                </c:pt>
                <c:pt idx="1">
                  <c:v>0.16</c:v>
                </c:pt>
                <c:pt idx="2">
                  <c:v>0.21</c:v>
                </c:pt>
                <c:pt idx="3">
                  <c:v>0.1</c:v>
                </c:pt>
                <c:pt idx="4">
                  <c:v>0.26</c:v>
                </c:pt>
                <c:pt idx="5">
                  <c:v>0.1</c:v>
                </c:pt>
              </c:numCache>
            </c:numRef>
          </c:val>
        </c:ser>
        <c:ser>
          <c:idx val="22"/>
          <c:order val="22"/>
          <c:tx>
            <c:strRef>
              <c:f>Sheet1!$X$1</c:f>
              <c:strCache>
                <c:ptCount val="1"/>
                <c:pt idx="0">
                  <c:v>2016</c:v>
                </c:pt>
              </c:strCache>
            </c:strRef>
          </c:tx>
          <c:spPr>
            <a:solidFill>
              <a:schemeClr val="accent2">
                <a:lumMod val="20000"/>
                <a:lumOff val="80000"/>
              </a:schemeClr>
            </a:solidFill>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Sheet1!$A$2:$A$7</c:f>
              <c:strCache>
                <c:ptCount val="6"/>
                <c:pt idx="0">
                  <c:v>Before 60</c:v>
                </c:pt>
                <c:pt idx="1">
                  <c:v>60-64</c:v>
                </c:pt>
                <c:pt idx="2">
                  <c:v>65</c:v>
                </c:pt>
                <c:pt idx="3">
                  <c:v>66-69</c:v>
                </c:pt>
                <c:pt idx="4">
                  <c:v>70 or older</c:v>
                </c:pt>
                <c:pt idx="5">
                  <c:v>Never retire</c:v>
                </c:pt>
              </c:strCache>
            </c:strRef>
          </c:cat>
          <c:val>
            <c:numRef>
              <c:f>Sheet1!$X$2:$X$7</c:f>
              <c:numCache>
                <c:formatCode>0%</c:formatCode>
                <c:ptCount val="6"/>
                <c:pt idx="0">
                  <c:v>0.08</c:v>
                </c:pt>
                <c:pt idx="1">
                  <c:v>0.16</c:v>
                </c:pt>
                <c:pt idx="2">
                  <c:v>0.26</c:v>
                </c:pt>
                <c:pt idx="3">
                  <c:v>0.11</c:v>
                </c:pt>
                <c:pt idx="4">
                  <c:v>0.26</c:v>
                </c:pt>
                <c:pt idx="5">
                  <c:v>0.06</c:v>
                </c:pt>
              </c:numCache>
            </c:numRef>
          </c:val>
        </c:ser>
        <c:dLbls>
          <c:showLegendKey val="0"/>
          <c:showVal val="0"/>
          <c:showCatName val="0"/>
          <c:showSerName val="0"/>
          <c:showPercent val="0"/>
          <c:showBubbleSize val="0"/>
        </c:dLbls>
        <c:gapWidth val="50"/>
        <c:axId val="186917632"/>
        <c:axId val="186919168"/>
      </c:barChart>
      <c:catAx>
        <c:axId val="186917632"/>
        <c:scaling>
          <c:orientation val="minMax"/>
        </c:scaling>
        <c:delete val="0"/>
        <c:axPos val="b"/>
        <c:numFmt formatCode="General" sourceLinked="1"/>
        <c:majorTickMark val="none"/>
        <c:minorTickMark val="none"/>
        <c:tickLblPos val="nextTo"/>
        <c:txPr>
          <a:bodyPr/>
          <a:lstStyle/>
          <a:p>
            <a:pPr>
              <a:defRPr sz="1600"/>
            </a:pPr>
            <a:endParaRPr lang="en-US"/>
          </a:p>
        </c:txPr>
        <c:crossAx val="186919168"/>
        <c:crosses val="autoZero"/>
        <c:auto val="1"/>
        <c:lblAlgn val="ctr"/>
        <c:lblOffset val="100"/>
        <c:noMultiLvlLbl val="0"/>
      </c:catAx>
      <c:valAx>
        <c:axId val="186919168"/>
        <c:scaling>
          <c:orientation val="minMax"/>
        </c:scaling>
        <c:delete val="1"/>
        <c:axPos val="l"/>
        <c:numFmt formatCode="0%" sourceLinked="1"/>
        <c:majorTickMark val="out"/>
        <c:minorTickMark val="none"/>
        <c:tickLblPos val="nextTo"/>
        <c:crossAx val="186917632"/>
        <c:crosses val="autoZero"/>
        <c:crossBetween val="between"/>
      </c:valAx>
    </c:plotArea>
    <c:legend>
      <c:legendPos val="t"/>
      <c:layout>
        <c:manualLayout>
          <c:xMode val="edge"/>
          <c:yMode val="edge"/>
          <c:x val="0.248387284922718"/>
          <c:y val="1.1040264706836458E-2"/>
          <c:w val="0.51299493012091435"/>
          <c:h val="6.8218493392188176E-2"/>
        </c:manualLayout>
      </c:layout>
      <c:overlay val="0"/>
      <c:spPr>
        <a:solidFill>
          <a:schemeClr val="bg1"/>
        </a:solidFill>
        <a:ln>
          <a:solidFill>
            <a:schemeClr val="tx1"/>
          </a:solidFill>
        </a:ln>
      </c:spPr>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386903560131903E-3"/>
          <c:y val="0.14990360513689643"/>
          <c:w val="0.98267318411041316"/>
          <c:h val="0.71011398880251342"/>
        </c:manualLayout>
      </c:layout>
      <c:barChart>
        <c:barDir val="col"/>
        <c:grouping val="clustered"/>
        <c:varyColors val="0"/>
        <c:ser>
          <c:idx val="0"/>
          <c:order val="0"/>
          <c:tx>
            <c:strRef>
              <c:f>Sheet1!$B$1</c:f>
              <c:strCache>
                <c:ptCount val="1"/>
                <c:pt idx="0">
                  <c:v>1991</c:v>
                </c:pt>
              </c:strCache>
            </c:strRef>
          </c:tx>
          <c:spPr>
            <a:solidFill>
              <a:schemeClr val="tx2">
                <a:lumMod val="50000"/>
              </a:schemeClr>
            </a:solidFill>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Sheet1!$A$2:$A$6</c:f>
              <c:strCache>
                <c:ptCount val="5"/>
                <c:pt idx="0">
                  <c:v>Before 60</c:v>
                </c:pt>
                <c:pt idx="1">
                  <c:v>60-64</c:v>
                </c:pt>
                <c:pt idx="2">
                  <c:v>65</c:v>
                </c:pt>
                <c:pt idx="3">
                  <c:v>66-69</c:v>
                </c:pt>
                <c:pt idx="4">
                  <c:v>70 or older</c:v>
                </c:pt>
              </c:strCache>
            </c:strRef>
          </c:cat>
          <c:val>
            <c:numRef>
              <c:f>Sheet1!$B$2:$B$6</c:f>
              <c:numCache>
                <c:formatCode>0%</c:formatCode>
                <c:ptCount val="5"/>
                <c:pt idx="0">
                  <c:v>0.38</c:v>
                </c:pt>
                <c:pt idx="1">
                  <c:v>0.41</c:v>
                </c:pt>
                <c:pt idx="2">
                  <c:v>0.11</c:v>
                </c:pt>
                <c:pt idx="3">
                  <c:v>0.01</c:v>
                </c:pt>
                <c:pt idx="4">
                  <c:v>7.0000000000000007E-2</c:v>
                </c:pt>
              </c:numCache>
            </c:numRef>
          </c:val>
        </c:ser>
        <c:ser>
          <c:idx val="1"/>
          <c:order val="1"/>
          <c:tx>
            <c:strRef>
              <c:f>Sheet1!$C$1</c:f>
              <c:strCache>
                <c:ptCount val="1"/>
                <c:pt idx="0">
                  <c:v>1995</c:v>
                </c:pt>
              </c:strCache>
            </c:strRef>
          </c:tx>
          <c:invertIfNegative val="0"/>
          <c:dLbls>
            <c:showLegendKey val="0"/>
            <c:showVal val="1"/>
            <c:showCatName val="0"/>
            <c:showSerName val="0"/>
            <c:showPercent val="0"/>
            <c:showBubbleSize val="0"/>
            <c:showLeaderLines val="0"/>
          </c:dLbls>
          <c:cat>
            <c:strRef>
              <c:f>Sheet1!$A$2:$A$6</c:f>
              <c:strCache>
                <c:ptCount val="5"/>
                <c:pt idx="0">
                  <c:v>Before 60</c:v>
                </c:pt>
                <c:pt idx="1">
                  <c:v>60-64</c:v>
                </c:pt>
                <c:pt idx="2">
                  <c:v>65</c:v>
                </c:pt>
                <c:pt idx="3">
                  <c:v>66-69</c:v>
                </c:pt>
                <c:pt idx="4">
                  <c:v>70 or older</c:v>
                </c:pt>
              </c:strCache>
            </c:strRef>
          </c:cat>
          <c:val>
            <c:numRef>
              <c:f>Sheet1!$C$2:$C$6</c:f>
            </c:numRef>
          </c:val>
        </c:ser>
        <c:ser>
          <c:idx val="2"/>
          <c:order val="2"/>
          <c:tx>
            <c:strRef>
              <c:f>Sheet1!$D$1</c:f>
              <c:strCache>
                <c:ptCount val="1"/>
                <c:pt idx="0">
                  <c:v>1996</c:v>
                </c:pt>
              </c:strCache>
            </c:strRef>
          </c:tx>
          <c:invertIfNegative val="0"/>
          <c:cat>
            <c:strRef>
              <c:f>Sheet1!$A$2:$A$6</c:f>
              <c:strCache>
                <c:ptCount val="5"/>
                <c:pt idx="0">
                  <c:v>Before 60</c:v>
                </c:pt>
                <c:pt idx="1">
                  <c:v>60-64</c:v>
                </c:pt>
                <c:pt idx="2">
                  <c:v>65</c:v>
                </c:pt>
                <c:pt idx="3">
                  <c:v>66-69</c:v>
                </c:pt>
                <c:pt idx="4">
                  <c:v>70 or older</c:v>
                </c:pt>
              </c:strCache>
            </c:strRef>
          </c:cat>
          <c:val>
            <c:numRef>
              <c:f>Sheet1!$D$2:$D$6</c:f>
            </c:numRef>
          </c:val>
        </c:ser>
        <c:ser>
          <c:idx val="3"/>
          <c:order val="3"/>
          <c:tx>
            <c:strRef>
              <c:f>Sheet1!$E$1</c:f>
              <c:strCache>
                <c:ptCount val="1"/>
                <c:pt idx="0">
                  <c:v>1997</c:v>
                </c:pt>
              </c:strCache>
            </c:strRef>
          </c:tx>
          <c:spPr>
            <a:solidFill>
              <a:schemeClr val="accent6">
                <a:lumMod val="75000"/>
              </a:schemeClr>
            </a:solidFill>
          </c:spPr>
          <c:invertIfNegative val="0"/>
          <c:dLbls>
            <c:dLbl>
              <c:idx val="1"/>
              <c:layout>
                <c:manualLayout>
                  <c:x val="1.4245014245014246E-3"/>
                  <c:y val="-2.7241767468753599E-2"/>
                </c:manualLayout>
              </c:layout>
              <c:showLegendKey val="0"/>
              <c:showVal val="1"/>
              <c:showCatName val="0"/>
              <c:showSerName val="0"/>
              <c:showPercent val="0"/>
              <c:showBubbleSize val="0"/>
            </c:dLbl>
            <c:dLbl>
              <c:idx val="2"/>
              <c:layout>
                <c:manualLayout>
                  <c:x val="-5.223111552008202E-17"/>
                  <c:y val="-9.0805891562511995E-3"/>
                </c:manualLayout>
              </c:layout>
              <c:showLegendKey val="0"/>
              <c:showVal val="1"/>
              <c:showCatName val="0"/>
              <c:showSerName val="0"/>
              <c:showPercent val="0"/>
              <c:showBubbleSize val="0"/>
            </c:dLbl>
            <c:txPr>
              <a:bodyPr/>
              <a:lstStyle/>
              <a:p>
                <a:pPr>
                  <a:defRPr sz="1200"/>
                </a:pPr>
                <a:endParaRPr lang="en-US"/>
              </a:p>
            </c:txPr>
            <c:showLegendKey val="0"/>
            <c:showVal val="1"/>
            <c:showCatName val="0"/>
            <c:showSerName val="0"/>
            <c:showPercent val="0"/>
            <c:showBubbleSize val="0"/>
            <c:showLeaderLines val="0"/>
          </c:dLbls>
          <c:cat>
            <c:strRef>
              <c:f>Sheet1!$A$2:$A$6</c:f>
              <c:strCache>
                <c:ptCount val="5"/>
                <c:pt idx="0">
                  <c:v>Before 60</c:v>
                </c:pt>
                <c:pt idx="1">
                  <c:v>60-64</c:v>
                </c:pt>
                <c:pt idx="2">
                  <c:v>65</c:v>
                </c:pt>
                <c:pt idx="3">
                  <c:v>66-69</c:v>
                </c:pt>
                <c:pt idx="4">
                  <c:v>70 or older</c:v>
                </c:pt>
              </c:strCache>
            </c:strRef>
          </c:cat>
          <c:val>
            <c:numRef>
              <c:f>Sheet1!$E$2:$E$6</c:f>
            </c:numRef>
          </c:val>
        </c:ser>
        <c:ser>
          <c:idx val="4"/>
          <c:order val="4"/>
          <c:tx>
            <c:strRef>
              <c:f>Sheet1!$F$1</c:f>
              <c:strCache>
                <c:ptCount val="1"/>
                <c:pt idx="0">
                  <c:v>1999</c:v>
                </c:pt>
              </c:strCache>
            </c:strRef>
          </c:tx>
          <c:spPr>
            <a:solidFill>
              <a:schemeClr val="accent1">
                <a:lumMod val="60000"/>
                <a:lumOff val="40000"/>
              </a:schemeClr>
            </a:solidFill>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Sheet1!$A$2:$A$6</c:f>
              <c:strCache>
                <c:ptCount val="5"/>
                <c:pt idx="0">
                  <c:v>Before 60</c:v>
                </c:pt>
                <c:pt idx="1">
                  <c:v>60-64</c:v>
                </c:pt>
                <c:pt idx="2">
                  <c:v>65</c:v>
                </c:pt>
                <c:pt idx="3">
                  <c:v>66-69</c:v>
                </c:pt>
                <c:pt idx="4">
                  <c:v>70 or older</c:v>
                </c:pt>
              </c:strCache>
            </c:strRef>
          </c:cat>
          <c:val>
            <c:numRef>
              <c:f>Sheet1!$F$2:$F$6</c:f>
            </c:numRef>
          </c:val>
        </c:ser>
        <c:ser>
          <c:idx val="5"/>
          <c:order val="5"/>
          <c:tx>
            <c:strRef>
              <c:f>Sheet1!$G$1</c:f>
              <c:strCache>
                <c:ptCount val="1"/>
                <c:pt idx="0">
                  <c:v>2000</c:v>
                </c:pt>
              </c:strCache>
            </c:strRef>
          </c:tx>
          <c:spPr>
            <a:solidFill>
              <a:schemeClr val="tx2">
                <a:lumMod val="60000"/>
                <a:lumOff val="40000"/>
              </a:schemeClr>
            </a:solidFill>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Sheet1!$A$2:$A$6</c:f>
              <c:strCache>
                <c:ptCount val="5"/>
                <c:pt idx="0">
                  <c:v>Before 60</c:v>
                </c:pt>
                <c:pt idx="1">
                  <c:v>60-64</c:v>
                </c:pt>
                <c:pt idx="2">
                  <c:v>65</c:v>
                </c:pt>
                <c:pt idx="3">
                  <c:v>66-69</c:v>
                </c:pt>
                <c:pt idx="4">
                  <c:v>70 or older</c:v>
                </c:pt>
              </c:strCache>
            </c:strRef>
          </c:cat>
          <c:val>
            <c:numRef>
              <c:f>Sheet1!$G$2:$G$6</c:f>
            </c:numRef>
          </c:val>
        </c:ser>
        <c:ser>
          <c:idx val="6"/>
          <c:order val="6"/>
          <c:tx>
            <c:strRef>
              <c:f>Sheet1!$H$1</c:f>
              <c:strCache>
                <c:ptCount val="1"/>
                <c:pt idx="0">
                  <c:v>2001</c:v>
                </c:pt>
              </c:strCache>
            </c:strRef>
          </c:tx>
          <c:spPr>
            <a:solidFill>
              <a:schemeClr val="accent1">
                <a:lumMod val="60000"/>
                <a:lumOff val="40000"/>
              </a:schemeClr>
            </a:solidFill>
          </c:spPr>
          <c:invertIfNegative val="0"/>
          <c:dLbls>
            <c:dLbl>
              <c:idx val="0"/>
              <c:layout>
                <c:manualLayout>
                  <c:x val="0"/>
                  <c:y val="1.2107452208334932E-2"/>
                </c:manualLayout>
              </c:layout>
              <c:showLegendKey val="0"/>
              <c:showVal val="1"/>
              <c:showCatName val="0"/>
              <c:showSerName val="0"/>
              <c:showPercent val="0"/>
              <c:showBubbleSize val="0"/>
            </c:dLbl>
            <c:dLbl>
              <c:idx val="2"/>
              <c:layout>
                <c:manualLayout>
                  <c:x val="5.223111552008202E-17"/>
                  <c:y val="9.0805891562511995E-3"/>
                </c:manualLayout>
              </c:layout>
              <c:showLegendKey val="0"/>
              <c:showVal val="1"/>
              <c:showCatName val="0"/>
              <c:showSerName val="0"/>
              <c:showPercent val="0"/>
              <c:showBubbleSize val="0"/>
            </c:dLbl>
            <c:txPr>
              <a:bodyPr/>
              <a:lstStyle/>
              <a:p>
                <a:pPr>
                  <a:defRPr sz="1200"/>
                </a:pPr>
                <a:endParaRPr lang="en-US"/>
              </a:p>
            </c:txPr>
            <c:showLegendKey val="0"/>
            <c:showVal val="1"/>
            <c:showCatName val="0"/>
            <c:showSerName val="0"/>
            <c:showPercent val="0"/>
            <c:showBubbleSize val="0"/>
            <c:showLeaderLines val="0"/>
          </c:dLbls>
          <c:cat>
            <c:strRef>
              <c:f>Sheet1!$A$2:$A$6</c:f>
              <c:strCache>
                <c:ptCount val="5"/>
                <c:pt idx="0">
                  <c:v>Before 60</c:v>
                </c:pt>
                <c:pt idx="1">
                  <c:v>60-64</c:v>
                </c:pt>
                <c:pt idx="2">
                  <c:v>65</c:v>
                </c:pt>
                <c:pt idx="3">
                  <c:v>66-69</c:v>
                </c:pt>
                <c:pt idx="4">
                  <c:v>70 or older</c:v>
                </c:pt>
              </c:strCache>
            </c:strRef>
          </c:cat>
          <c:val>
            <c:numRef>
              <c:f>Sheet1!$H$2:$H$6</c:f>
              <c:numCache>
                <c:formatCode>0%</c:formatCode>
                <c:ptCount val="5"/>
                <c:pt idx="0">
                  <c:v>0.32</c:v>
                </c:pt>
                <c:pt idx="1">
                  <c:v>0.35</c:v>
                </c:pt>
                <c:pt idx="2">
                  <c:v>0.14000000000000001</c:v>
                </c:pt>
                <c:pt idx="3">
                  <c:v>0.06</c:v>
                </c:pt>
                <c:pt idx="4">
                  <c:v>0.06</c:v>
                </c:pt>
              </c:numCache>
            </c:numRef>
          </c:val>
        </c:ser>
        <c:ser>
          <c:idx val="7"/>
          <c:order val="7"/>
          <c:tx>
            <c:strRef>
              <c:f>Sheet1!$I$1</c:f>
              <c:strCache>
                <c:ptCount val="1"/>
                <c:pt idx="0">
                  <c:v>2002</c:v>
                </c:pt>
              </c:strCache>
            </c:strRef>
          </c:tx>
          <c:invertIfNegative val="0"/>
          <c:cat>
            <c:strRef>
              <c:f>Sheet1!$A$2:$A$6</c:f>
              <c:strCache>
                <c:ptCount val="5"/>
                <c:pt idx="0">
                  <c:v>Before 60</c:v>
                </c:pt>
                <c:pt idx="1">
                  <c:v>60-64</c:v>
                </c:pt>
                <c:pt idx="2">
                  <c:v>65</c:v>
                </c:pt>
                <c:pt idx="3">
                  <c:v>66-69</c:v>
                </c:pt>
                <c:pt idx="4">
                  <c:v>70 or older</c:v>
                </c:pt>
              </c:strCache>
            </c:strRef>
          </c:cat>
          <c:val>
            <c:numRef>
              <c:f>Sheet1!$I$2:$I$6</c:f>
            </c:numRef>
          </c:val>
        </c:ser>
        <c:ser>
          <c:idx val="8"/>
          <c:order val="8"/>
          <c:tx>
            <c:strRef>
              <c:f>Sheet1!$J$1</c:f>
              <c:strCache>
                <c:ptCount val="1"/>
                <c:pt idx="0">
                  <c:v>2004</c:v>
                </c:pt>
              </c:strCache>
            </c:strRef>
          </c:tx>
          <c:spPr>
            <a:solidFill>
              <a:schemeClr val="accent1">
                <a:lumMod val="40000"/>
                <a:lumOff val="60000"/>
              </a:schemeClr>
            </a:solidFill>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Sheet1!$A$2:$A$6</c:f>
              <c:strCache>
                <c:ptCount val="5"/>
                <c:pt idx="0">
                  <c:v>Before 60</c:v>
                </c:pt>
                <c:pt idx="1">
                  <c:v>60-64</c:v>
                </c:pt>
                <c:pt idx="2">
                  <c:v>65</c:v>
                </c:pt>
                <c:pt idx="3">
                  <c:v>66-69</c:v>
                </c:pt>
                <c:pt idx="4">
                  <c:v>70 or older</c:v>
                </c:pt>
              </c:strCache>
            </c:strRef>
          </c:cat>
          <c:val>
            <c:numRef>
              <c:f>Sheet1!$J$2:$J$6</c:f>
            </c:numRef>
          </c:val>
        </c:ser>
        <c:ser>
          <c:idx val="9"/>
          <c:order val="9"/>
          <c:tx>
            <c:strRef>
              <c:f>Sheet1!$K$1</c:f>
              <c:strCache>
                <c:ptCount val="1"/>
                <c:pt idx="0">
                  <c:v>2005</c:v>
                </c:pt>
              </c:strCache>
            </c:strRef>
          </c:tx>
          <c:spPr>
            <a:solidFill>
              <a:schemeClr val="tx2">
                <a:lumMod val="20000"/>
                <a:lumOff val="80000"/>
              </a:schemeClr>
            </a:solidFill>
          </c:spPr>
          <c:invertIfNegative val="0"/>
          <c:dLbls>
            <c:dLbl>
              <c:idx val="1"/>
              <c:layout>
                <c:manualLayout>
                  <c:x val="1.4245014245014246E-3"/>
                  <c:y val="0"/>
                </c:manualLayout>
              </c:layout>
              <c:showLegendKey val="0"/>
              <c:showVal val="1"/>
              <c:showCatName val="0"/>
              <c:showSerName val="0"/>
              <c:showPercent val="0"/>
              <c:showBubbleSize val="0"/>
            </c:dLbl>
            <c:txPr>
              <a:bodyPr/>
              <a:lstStyle/>
              <a:p>
                <a:pPr>
                  <a:defRPr sz="1200"/>
                </a:pPr>
                <a:endParaRPr lang="en-US"/>
              </a:p>
            </c:txPr>
            <c:showLegendKey val="0"/>
            <c:showVal val="1"/>
            <c:showCatName val="0"/>
            <c:showSerName val="0"/>
            <c:showPercent val="0"/>
            <c:showBubbleSize val="0"/>
            <c:showLeaderLines val="0"/>
          </c:dLbls>
          <c:cat>
            <c:strRef>
              <c:f>Sheet1!$A$2:$A$6</c:f>
              <c:strCache>
                <c:ptCount val="5"/>
                <c:pt idx="0">
                  <c:v>Before 60</c:v>
                </c:pt>
                <c:pt idx="1">
                  <c:v>60-64</c:v>
                </c:pt>
                <c:pt idx="2">
                  <c:v>65</c:v>
                </c:pt>
                <c:pt idx="3">
                  <c:v>66-69</c:v>
                </c:pt>
                <c:pt idx="4">
                  <c:v>70 or older</c:v>
                </c:pt>
              </c:strCache>
            </c:strRef>
          </c:cat>
          <c:val>
            <c:numRef>
              <c:f>Sheet1!$K$2:$K$6</c:f>
            </c:numRef>
          </c:val>
        </c:ser>
        <c:ser>
          <c:idx val="10"/>
          <c:order val="10"/>
          <c:tx>
            <c:strRef>
              <c:f>Sheet1!$L$1</c:f>
              <c:strCache>
                <c:ptCount val="1"/>
                <c:pt idx="0">
                  <c:v>2006</c:v>
                </c:pt>
              </c:strCache>
            </c:strRef>
          </c:tx>
          <c:spPr>
            <a:solidFill>
              <a:schemeClr val="tx2">
                <a:lumMod val="20000"/>
                <a:lumOff val="80000"/>
              </a:schemeClr>
            </a:solidFill>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Sheet1!$A$2:$A$6</c:f>
              <c:strCache>
                <c:ptCount val="5"/>
                <c:pt idx="0">
                  <c:v>Before 60</c:v>
                </c:pt>
                <c:pt idx="1">
                  <c:v>60-64</c:v>
                </c:pt>
                <c:pt idx="2">
                  <c:v>65</c:v>
                </c:pt>
                <c:pt idx="3">
                  <c:v>66-69</c:v>
                </c:pt>
                <c:pt idx="4">
                  <c:v>70 or older</c:v>
                </c:pt>
              </c:strCache>
            </c:strRef>
          </c:cat>
          <c:val>
            <c:numRef>
              <c:f>Sheet1!$L$2:$L$6</c:f>
              <c:numCache>
                <c:formatCode>0%</c:formatCode>
                <c:ptCount val="5"/>
                <c:pt idx="0">
                  <c:v>0.3</c:v>
                </c:pt>
                <c:pt idx="1">
                  <c:v>0.35</c:v>
                </c:pt>
                <c:pt idx="2">
                  <c:v>0.14000000000000001</c:v>
                </c:pt>
                <c:pt idx="3">
                  <c:v>7.0000000000000007E-2</c:v>
                </c:pt>
                <c:pt idx="4">
                  <c:v>0.03</c:v>
                </c:pt>
              </c:numCache>
            </c:numRef>
          </c:val>
        </c:ser>
        <c:ser>
          <c:idx val="11"/>
          <c:order val="11"/>
          <c:tx>
            <c:strRef>
              <c:f>Sheet1!$M$1</c:f>
              <c:strCache>
                <c:ptCount val="1"/>
                <c:pt idx="0">
                  <c:v>2007</c:v>
                </c:pt>
              </c:strCache>
            </c:strRef>
          </c:tx>
          <c:invertIfNegative val="0"/>
          <c:cat>
            <c:strRef>
              <c:f>Sheet1!$A$2:$A$6</c:f>
              <c:strCache>
                <c:ptCount val="5"/>
                <c:pt idx="0">
                  <c:v>Before 60</c:v>
                </c:pt>
                <c:pt idx="1">
                  <c:v>60-64</c:v>
                </c:pt>
                <c:pt idx="2">
                  <c:v>65</c:v>
                </c:pt>
                <c:pt idx="3">
                  <c:v>66-69</c:v>
                </c:pt>
                <c:pt idx="4">
                  <c:v>70 or older</c:v>
                </c:pt>
              </c:strCache>
            </c:strRef>
          </c:cat>
          <c:val>
            <c:numRef>
              <c:f>Sheet1!$M$2:$M$6</c:f>
            </c:numRef>
          </c:val>
        </c:ser>
        <c:ser>
          <c:idx val="12"/>
          <c:order val="12"/>
          <c:tx>
            <c:strRef>
              <c:f>Sheet1!$N$1</c:f>
              <c:strCache>
                <c:ptCount val="1"/>
                <c:pt idx="0">
                  <c:v>2008</c:v>
                </c:pt>
              </c:strCache>
            </c:strRef>
          </c:tx>
          <c:spPr>
            <a:solidFill>
              <a:schemeClr val="accent2">
                <a:lumMod val="50000"/>
              </a:schemeClr>
            </a:solidFill>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Sheet1!$A$2:$A$6</c:f>
              <c:strCache>
                <c:ptCount val="5"/>
                <c:pt idx="0">
                  <c:v>Before 60</c:v>
                </c:pt>
                <c:pt idx="1">
                  <c:v>60-64</c:v>
                </c:pt>
                <c:pt idx="2">
                  <c:v>65</c:v>
                </c:pt>
                <c:pt idx="3">
                  <c:v>66-69</c:v>
                </c:pt>
                <c:pt idx="4">
                  <c:v>70 or older</c:v>
                </c:pt>
              </c:strCache>
            </c:strRef>
          </c:cat>
          <c:val>
            <c:numRef>
              <c:f>Sheet1!$N$2:$N$6</c:f>
            </c:numRef>
          </c:val>
        </c:ser>
        <c:ser>
          <c:idx val="13"/>
          <c:order val="13"/>
          <c:tx>
            <c:strRef>
              <c:f>Sheet1!$O$1</c:f>
              <c:strCache>
                <c:ptCount val="1"/>
                <c:pt idx="0">
                  <c:v>2009</c:v>
                </c:pt>
              </c:strCache>
            </c:strRef>
          </c:tx>
          <c:spPr>
            <a:solidFill>
              <a:schemeClr val="accent2">
                <a:lumMod val="75000"/>
              </a:schemeClr>
            </a:solidFill>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Sheet1!$A$2:$A$6</c:f>
              <c:strCache>
                <c:ptCount val="5"/>
                <c:pt idx="0">
                  <c:v>Before 60</c:v>
                </c:pt>
                <c:pt idx="1">
                  <c:v>60-64</c:v>
                </c:pt>
                <c:pt idx="2">
                  <c:v>65</c:v>
                </c:pt>
                <c:pt idx="3">
                  <c:v>66-69</c:v>
                </c:pt>
                <c:pt idx="4">
                  <c:v>70 or older</c:v>
                </c:pt>
              </c:strCache>
            </c:strRef>
          </c:cat>
          <c:val>
            <c:numRef>
              <c:f>Sheet1!$O$2:$O$6</c:f>
            </c:numRef>
          </c:val>
        </c:ser>
        <c:ser>
          <c:idx val="14"/>
          <c:order val="14"/>
          <c:tx>
            <c:strRef>
              <c:f>Sheet1!$P$1</c:f>
              <c:strCache>
                <c:ptCount val="1"/>
                <c:pt idx="0">
                  <c:v>2010</c:v>
                </c:pt>
              </c:strCache>
            </c:strRef>
          </c:tx>
          <c:spPr>
            <a:solidFill>
              <a:schemeClr val="accent2">
                <a:lumMod val="50000"/>
              </a:schemeClr>
            </a:solidFill>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Sheet1!$A$2:$A$6</c:f>
              <c:strCache>
                <c:ptCount val="5"/>
                <c:pt idx="0">
                  <c:v>Before 60</c:v>
                </c:pt>
                <c:pt idx="1">
                  <c:v>60-64</c:v>
                </c:pt>
                <c:pt idx="2">
                  <c:v>65</c:v>
                </c:pt>
                <c:pt idx="3">
                  <c:v>66-69</c:v>
                </c:pt>
                <c:pt idx="4">
                  <c:v>70 or older</c:v>
                </c:pt>
              </c:strCache>
            </c:strRef>
          </c:cat>
          <c:val>
            <c:numRef>
              <c:f>Sheet1!$P$2:$P$6</c:f>
            </c:numRef>
          </c:val>
        </c:ser>
        <c:ser>
          <c:idx val="15"/>
          <c:order val="15"/>
          <c:tx>
            <c:strRef>
              <c:f>Sheet1!$Q$1</c:f>
              <c:strCache>
                <c:ptCount val="1"/>
                <c:pt idx="0">
                  <c:v>2011</c:v>
                </c:pt>
              </c:strCache>
            </c:strRef>
          </c:tx>
          <c:spPr>
            <a:solidFill>
              <a:schemeClr val="accent2">
                <a:lumMod val="75000"/>
              </a:schemeClr>
            </a:solidFill>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Sheet1!$A$2:$A$6</c:f>
              <c:strCache>
                <c:ptCount val="5"/>
                <c:pt idx="0">
                  <c:v>Before 60</c:v>
                </c:pt>
                <c:pt idx="1">
                  <c:v>60-64</c:v>
                </c:pt>
                <c:pt idx="2">
                  <c:v>65</c:v>
                </c:pt>
                <c:pt idx="3">
                  <c:v>66-69</c:v>
                </c:pt>
                <c:pt idx="4">
                  <c:v>70 or older</c:v>
                </c:pt>
              </c:strCache>
            </c:strRef>
          </c:cat>
          <c:val>
            <c:numRef>
              <c:f>Sheet1!$Q$2:$Q$6</c:f>
              <c:numCache>
                <c:formatCode>0%</c:formatCode>
                <c:ptCount val="5"/>
                <c:pt idx="0">
                  <c:v>0.3</c:v>
                </c:pt>
                <c:pt idx="1">
                  <c:v>0.38</c:v>
                </c:pt>
                <c:pt idx="2">
                  <c:v>0.12</c:v>
                </c:pt>
                <c:pt idx="3">
                  <c:v>0.06</c:v>
                </c:pt>
                <c:pt idx="4">
                  <c:v>7.0000000000000007E-2</c:v>
                </c:pt>
              </c:numCache>
            </c:numRef>
          </c:val>
        </c:ser>
        <c:ser>
          <c:idx val="16"/>
          <c:order val="16"/>
          <c:tx>
            <c:strRef>
              <c:f>Sheet1!$R$1</c:f>
              <c:strCache>
                <c:ptCount val="1"/>
                <c:pt idx="0">
                  <c:v>2012</c:v>
                </c:pt>
              </c:strCache>
            </c:strRef>
          </c:tx>
          <c:spPr>
            <a:solidFill>
              <a:schemeClr val="accent2">
                <a:lumMod val="60000"/>
                <a:lumOff val="40000"/>
              </a:schemeClr>
            </a:solidFill>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Sheet1!$A$2:$A$6</c:f>
              <c:strCache>
                <c:ptCount val="5"/>
                <c:pt idx="0">
                  <c:v>Before 60</c:v>
                </c:pt>
                <c:pt idx="1">
                  <c:v>60-64</c:v>
                </c:pt>
                <c:pt idx="2">
                  <c:v>65</c:v>
                </c:pt>
                <c:pt idx="3">
                  <c:v>66-69</c:v>
                </c:pt>
                <c:pt idx="4">
                  <c:v>70 or older</c:v>
                </c:pt>
              </c:strCache>
            </c:strRef>
          </c:cat>
          <c:val>
            <c:numRef>
              <c:f>Sheet1!$R$2:$R$6</c:f>
            </c:numRef>
          </c:val>
        </c:ser>
        <c:ser>
          <c:idx val="17"/>
          <c:order val="17"/>
          <c:tx>
            <c:strRef>
              <c:f>Sheet1!$S$1</c:f>
              <c:strCache>
                <c:ptCount val="1"/>
                <c:pt idx="0">
                  <c:v>2013</c:v>
                </c:pt>
              </c:strCache>
            </c:strRef>
          </c:tx>
          <c:spPr>
            <a:solidFill>
              <a:schemeClr val="accent2">
                <a:lumMod val="60000"/>
                <a:lumOff val="40000"/>
              </a:schemeClr>
            </a:solidFill>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Sheet1!$A$2:$A$6</c:f>
              <c:strCache>
                <c:ptCount val="5"/>
                <c:pt idx="0">
                  <c:v>Before 60</c:v>
                </c:pt>
                <c:pt idx="1">
                  <c:v>60-64</c:v>
                </c:pt>
                <c:pt idx="2">
                  <c:v>65</c:v>
                </c:pt>
                <c:pt idx="3">
                  <c:v>66-69</c:v>
                </c:pt>
                <c:pt idx="4">
                  <c:v>70 or older</c:v>
                </c:pt>
              </c:strCache>
            </c:strRef>
          </c:cat>
          <c:val>
            <c:numRef>
              <c:f>Sheet1!$S$2:$S$6</c:f>
            </c:numRef>
          </c:val>
        </c:ser>
        <c:ser>
          <c:idx val="18"/>
          <c:order val="18"/>
          <c:tx>
            <c:strRef>
              <c:f>Sheet1!$T$1</c:f>
              <c:strCache>
                <c:ptCount val="1"/>
                <c:pt idx="0">
                  <c:v>2014</c:v>
                </c:pt>
              </c:strCache>
            </c:strRef>
          </c:tx>
          <c:spPr>
            <a:solidFill>
              <a:schemeClr val="accent2">
                <a:lumMod val="60000"/>
                <a:lumOff val="40000"/>
              </a:schemeClr>
            </a:solidFill>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Sheet1!$A$2:$A$6</c:f>
              <c:strCache>
                <c:ptCount val="5"/>
                <c:pt idx="0">
                  <c:v>Before 60</c:v>
                </c:pt>
                <c:pt idx="1">
                  <c:v>60-64</c:v>
                </c:pt>
                <c:pt idx="2">
                  <c:v>65</c:v>
                </c:pt>
                <c:pt idx="3">
                  <c:v>66-69</c:v>
                </c:pt>
                <c:pt idx="4">
                  <c:v>70 or older</c:v>
                </c:pt>
              </c:strCache>
            </c:strRef>
          </c:cat>
          <c:val>
            <c:numRef>
              <c:f>Sheet1!$T$2:$T$6</c:f>
            </c:numRef>
          </c:val>
        </c:ser>
        <c:ser>
          <c:idx val="19"/>
          <c:order val="19"/>
          <c:tx>
            <c:strRef>
              <c:f>Sheet1!$U$1</c:f>
              <c:strCache>
                <c:ptCount val="1"/>
                <c:pt idx="0">
                  <c:v>2015</c:v>
                </c:pt>
              </c:strCache>
            </c:strRef>
          </c:tx>
          <c:spPr>
            <a:solidFill>
              <a:schemeClr val="accent2">
                <a:lumMod val="60000"/>
                <a:lumOff val="40000"/>
              </a:schemeClr>
            </a:solidFill>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Sheet1!$A$2:$A$6</c:f>
              <c:strCache>
                <c:ptCount val="5"/>
                <c:pt idx="0">
                  <c:v>Before 60</c:v>
                </c:pt>
                <c:pt idx="1">
                  <c:v>60-64</c:v>
                </c:pt>
                <c:pt idx="2">
                  <c:v>65</c:v>
                </c:pt>
                <c:pt idx="3">
                  <c:v>66-69</c:v>
                </c:pt>
                <c:pt idx="4">
                  <c:v>70 or older</c:v>
                </c:pt>
              </c:strCache>
            </c:strRef>
          </c:cat>
          <c:val>
            <c:numRef>
              <c:f>Sheet1!$U$2:$U$6</c:f>
              <c:numCache>
                <c:formatCode>0%</c:formatCode>
                <c:ptCount val="5"/>
                <c:pt idx="0">
                  <c:v>0.36</c:v>
                </c:pt>
                <c:pt idx="1">
                  <c:v>0.28999999999999998</c:v>
                </c:pt>
                <c:pt idx="2">
                  <c:v>0.09</c:v>
                </c:pt>
                <c:pt idx="3">
                  <c:v>0.08</c:v>
                </c:pt>
                <c:pt idx="4">
                  <c:v>0.06</c:v>
                </c:pt>
              </c:numCache>
            </c:numRef>
          </c:val>
        </c:ser>
        <c:ser>
          <c:idx val="20"/>
          <c:order val="20"/>
          <c:tx>
            <c:strRef>
              <c:f>Sheet1!$V$1</c:f>
              <c:strCache>
                <c:ptCount val="1"/>
                <c:pt idx="0">
                  <c:v>2016</c:v>
                </c:pt>
              </c:strCache>
            </c:strRef>
          </c:tx>
          <c:spPr>
            <a:solidFill>
              <a:schemeClr val="accent2">
                <a:lumMod val="20000"/>
                <a:lumOff val="80000"/>
              </a:schemeClr>
            </a:solidFill>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Sheet1!$A$2:$A$6</c:f>
              <c:strCache>
                <c:ptCount val="5"/>
                <c:pt idx="0">
                  <c:v>Before 60</c:v>
                </c:pt>
                <c:pt idx="1">
                  <c:v>60-64</c:v>
                </c:pt>
                <c:pt idx="2">
                  <c:v>65</c:v>
                </c:pt>
                <c:pt idx="3">
                  <c:v>66-69</c:v>
                </c:pt>
                <c:pt idx="4">
                  <c:v>70 or older</c:v>
                </c:pt>
              </c:strCache>
            </c:strRef>
          </c:cat>
          <c:val>
            <c:numRef>
              <c:f>Sheet1!$V$2:$V$6</c:f>
              <c:numCache>
                <c:formatCode>0%</c:formatCode>
                <c:ptCount val="5"/>
                <c:pt idx="0">
                  <c:v>0.35</c:v>
                </c:pt>
                <c:pt idx="1">
                  <c:v>0.34</c:v>
                </c:pt>
                <c:pt idx="2">
                  <c:v>0.08</c:v>
                </c:pt>
                <c:pt idx="3">
                  <c:v>7.0000000000000007E-2</c:v>
                </c:pt>
                <c:pt idx="4">
                  <c:v>0.08</c:v>
                </c:pt>
              </c:numCache>
            </c:numRef>
          </c:val>
        </c:ser>
        <c:dLbls>
          <c:showLegendKey val="0"/>
          <c:showVal val="0"/>
          <c:showCatName val="0"/>
          <c:showSerName val="0"/>
          <c:showPercent val="0"/>
          <c:showBubbleSize val="0"/>
        </c:dLbls>
        <c:gapWidth val="50"/>
        <c:axId val="187034624"/>
        <c:axId val="187241216"/>
      </c:barChart>
      <c:catAx>
        <c:axId val="187034624"/>
        <c:scaling>
          <c:orientation val="minMax"/>
        </c:scaling>
        <c:delete val="0"/>
        <c:axPos val="b"/>
        <c:numFmt formatCode="General" sourceLinked="1"/>
        <c:majorTickMark val="none"/>
        <c:minorTickMark val="none"/>
        <c:tickLblPos val="nextTo"/>
        <c:txPr>
          <a:bodyPr/>
          <a:lstStyle/>
          <a:p>
            <a:pPr>
              <a:defRPr sz="1600"/>
            </a:pPr>
            <a:endParaRPr lang="en-US"/>
          </a:p>
        </c:txPr>
        <c:crossAx val="187241216"/>
        <c:crosses val="autoZero"/>
        <c:auto val="1"/>
        <c:lblAlgn val="ctr"/>
        <c:lblOffset val="100"/>
        <c:noMultiLvlLbl val="0"/>
      </c:catAx>
      <c:valAx>
        <c:axId val="187241216"/>
        <c:scaling>
          <c:orientation val="minMax"/>
        </c:scaling>
        <c:delete val="1"/>
        <c:axPos val="l"/>
        <c:numFmt formatCode="0%" sourceLinked="1"/>
        <c:majorTickMark val="out"/>
        <c:minorTickMark val="none"/>
        <c:tickLblPos val="nextTo"/>
        <c:crossAx val="187034624"/>
        <c:crosses val="autoZero"/>
        <c:crossBetween val="between"/>
      </c:valAx>
    </c:plotArea>
    <c:legend>
      <c:legendPos val="t"/>
      <c:layout>
        <c:manualLayout>
          <c:xMode val="edge"/>
          <c:yMode val="edge"/>
          <c:x val="0.24411378064921371"/>
          <c:y val="1.675976455295497E-2"/>
          <c:w val="0.51299493012091435"/>
          <c:h val="7.6684502914011105E-2"/>
        </c:manualLayout>
      </c:layout>
      <c:overlay val="0"/>
      <c:spPr>
        <a:solidFill>
          <a:schemeClr val="bg1"/>
        </a:solidFill>
        <a:ln>
          <a:solidFill>
            <a:schemeClr val="tx1"/>
          </a:solidFill>
        </a:ln>
      </c:spPr>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3631779173671E-2"/>
          <c:y val="0.16201117318435801"/>
          <c:w val="0.98267318411041304"/>
          <c:h val="0.62536182334416901"/>
        </c:manualLayout>
      </c:layout>
      <c:lineChart>
        <c:grouping val="standard"/>
        <c:varyColors val="0"/>
        <c:ser>
          <c:idx val="0"/>
          <c:order val="0"/>
          <c:tx>
            <c:strRef>
              <c:f>Sheet1!$B$1</c:f>
              <c:strCache>
                <c:ptCount val="1"/>
                <c:pt idx="0">
                  <c:v>Earlier Than Planned</c:v>
                </c:pt>
              </c:strCache>
            </c:strRef>
          </c:tx>
          <c:dLbls>
            <c:dLbl>
              <c:idx val="0"/>
              <c:layout/>
              <c:dLblPos val="t"/>
              <c:showLegendKey val="0"/>
              <c:showVal val="1"/>
              <c:showCatName val="0"/>
              <c:showSerName val="0"/>
              <c:showPercent val="0"/>
              <c:showBubbleSize val="0"/>
            </c:dLbl>
            <c:dLbl>
              <c:idx val="5"/>
              <c:layout/>
              <c:dLblPos val="t"/>
              <c:showLegendKey val="0"/>
              <c:showVal val="1"/>
              <c:showCatName val="0"/>
              <c:showSerName val="0"/>
              <c:showPercent val="0"/>
              <c:showBubbleSize val="0"/>
            </c:dLbl>
            <c:dLbl>
              <c:idx val="6"/>
              <c:layout/>
              <c:dLblPos val="t"/>
              <c:showLegendKey val="0"/>
              <c:showVal val="1"/>
              <c:showCatName val="0"/>
              <c:showSerName val="0"/>
              <c:showPercent val="0"/>
              <c:showBubbleSize val="0"/>
            </c:dLbl>
            <c:dLbl>
              <c:idx val="7"/>
              <c:layout/>
              <c:dLblPos val="t"/>
              <c:showLegendKey val="0"/>
              <c:showVal val="1"/>
              <c:showCatName val="0"/>
              <c:showSerName val="0"/>
              <c:showPercent val="0"/>
              <c:showBubbleSize val="0"/>
            </c:dLbl>
            <c:dLbl>
              <c:idx val="17"/>
              <c:layout/>
              <c:dLblPos val="t"/>
              <c:showLegendKey val="0"/>
              <c:showVal val="1"/>
              <c:showCatName val="0"/>
              <c:showSerName val="0"/>
              <c:showPercent val="0"/>
              <c:showBubbleSize val="0"/>
            </c:dLbl>
            <c:dLbl>
              <c:idx val="18"/>
              <c:layout/>
              <c:dLblPos val="t"/>
              <c:showLegendKey val="0"/>
              <c:showVal val="1"/>
              <c:showCatName val="0"/>
              <c:showSerName val="0"/>
              <c:showPercent val="0"/>
              <c:showBubbleSize val="0"/>
            </c:dLbl>
            <c:dLbl>
              <c:idx val="21"/>
              <c:layout/>
              <c:dLblPos val="t"/>
              <c:showLegendKey val="0"/>
              <c:showVal val="1"/>
              <c:showCatName val="0"/>
              <c:showSerName val="0"/>
              <c:showPercent val="0"/>
              <c:showBubbleSize val="0"/>
            </c:dLbl>
            <c:dLbl>
              <c:idx val="22"/>
              <c:layout/>
              <c:dLblPos val="t"/>
              <c:showLegendKey val="0"/>
              <c:showVal val="1"/>
              <c:showCatName val="0"/>
              <c:showSerName val="0"/>
              <c:showPercent val="0"/>
              <c:showBubbleSize val="0"/>
            </c:dLbl>
            <c:dLbl>
              <c:idx val="23"/>
              <c:layout/>
              <c:dLblPos val="t"/>
              <c:showLegendKey val="0"/>
              <c:showVal val="1"/>
              <c:showCatName val="0"/>
              <c:showSerName val="0"/>
              <c:showPercent val="0"/>
              <c:showBubbleSize val="0"/>
            </c:dLbl>
            <c:dLbl>
              <c:idx val="24"/>
              <c:layout>
                <c:manualLayout>
                  <c:x val="-3.6825044305359299E-3"/>
                  <c:y val="-5.1967500412408801E-2"/>
                </c:manualLayout>
              </c:layout>
              <c:dLblPos val="r"/>
              <c:showLegendKey val="0"/>
              <c:showVal val="1"/>
              <c:showCatName val="0"/>
              <c:showSerName val="0"/>
              <c:showPercent val="0"/>
              <c:showBubbleSize val="0"/>
            </c:dLbl>
            <c:dLbl>
              <c:idx val="25"/>
              <c:layout>
                <c:manualLayout>
                  <c:x val="-5.7756242008210499E-3"/>
                  <c:y val="-2.9440223782773198E-2"/>
                </c:manualLayout>
              </c:layout>
              <c:dLblPos val="r"/>
              <c:showLegendKey val="0"/>
              <c:showVal val="1"/>
              <c:showCatName val="0"/>
              <c:showSerName val="0"/>
              <c:showPercent val="0"/>
              <c:showBubbleSize val="0"/>
            </c:dLbl>
            <c:txPr>
              <a:bodyPr/>
              <a:lstStyle/>
              <a:p>
                <a:pPr>
                  <a:defRPr sz="1400"/>
                </a:pPr>
                <a:endParaRPr lang="en-US"/>
              </a:p>
            </c:txPr>
            <c:dLblPos val="b"/>
            <c:showLegendKey val="0"/>
            <c:showVal val="1"/>
            <c:showCatName val="0"/>
            <c:showSerName val="0"/>
            <c:showPercent val="0"/>
            <c:showBubbleSize val="0"/>
            <c:showLeaderLines val="0"/>
          </c:dLbls>
          <c:cat>
            <c:numRef>
              <c:f>Sheet1!$A$2:$A$27</c:f>
              <c:numCache>
                <c:formatCode>General</c:formatCode>
                <c:ptCount val="26"/>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numCache>
            </c:numRef>
          </c:cat>
          <c:val>
            <c:numRef>
              <c:f>Sheet1!$B$2:$B$27</c:f>
              <c:numCache>
                <c:formatCode>0%</c:formatCode>
                <c:ptCount val="26"/>
                <c:pt idx="0">
                  <c:v>0.52</c:v>
                </c:pt>
                <c:pt idx="1">
                  <c:v>0.4</c:v>
                </c:pt>
                <c:pt idx="5">
                  <c:v>0.48</c:v>
                </c:pt>
                <c:pt idx="6">
                  <c:v>0.49</c:v>
                </c:pt>
                <c:pt idx="7">
                  <c:v>0.45</c:v>
                </c:pt>
                <c:pt idx="8">
                  <c:v>0.4</c:v>
                </c:pt>
                <c:pt idx="9">
                  <c:v>0.36</c:v>
                </c:pt>
                <c:pt idx="10">
                  <c:v>0.39</c:v>
                </c:pt>
                <c:pt idx="11">
                  <c:v>0.45</c:v>
                </c:pt>
                <c:pt idx="12">
                  <c:v>0.39</c:v>
                </c:pt>
                <c:pt idx="13">
                  <c:v>0.37</c:v>
                </c:pt>
                <c:pt idx="14">
                  <c:v>0.4</c:v>
                </c:pt>
                <c:pt idx="15">
                  <c:v>0.38</c:v>
                </c:pt>
                <c:pt idx="16">
                  <c:v>0.37</c:v>
                </c:pt>
                <c:pt idx="17">
                  <c:v>0.51</c:v>
                </c:pt>
                <c:pt idx="18">
                  <c:v>0.47</c:v>
                </c:pt>
                <c:pt idx="19">
                  <c:v>0.41</c:v>
                </c:pt>
                <c:pt idx="20">
                  <c:v>0.45</c:v>
                </c:pt>
                <c:pt idx="21">
                  <c:v>0.5</c:v>
                </c:pt>
                <c:pt idx="22">
                  <c:v>0.47</c:v>
                </c:pt>
                <c:pt idx="23">
                  <c:v>0.49</c:v>
                </c:pt>
                <c:pt idx="24">
                  <c:v>0.5</c:v>
                </c:pt>
                <c:pt idx="25">
                  <c:v>0.46</c:v>
                </c:pt>
              </c:numCache>
            </c:numRef>
          </c:val>
          <c:smooth val="0"/>
        </c:ser>
        <c:ser>
          <c:idx val="1"/>
          <c:order val="1"/>
          <c:tx>
            <c:strRef>
              <c:f>Sheet1!$C$1</c:f>
              <c:strCache>
                <c:ptCount val="1"/>
                <c:pt idx="0">
                  <c:v>About When Planned</c:v>
                </c:pt>
              </c:strCache>
            </c:strRef>
          </c:tx>
          <c:dLbls>
            <c:dLbl>
              <c:idx val="0"/>
              <c:layout/>
              <c:dLblPos val="b"/>
              <c:showLegendKey val="0"/>
              <c:showVal val="1"/>
              <c:showCatName val="0"/>
              <c:showSerName val="0"/>
              <c:showPercent val="0"/>
              <c:showBubbleSize val="0"/>
            </c:dLbl>
            <c:dLbl>
              <c:idx val="5"/>
              <c:layout/>
              <c:dLblPos val="b"/>
              <c:showLegendKey val="0"/>
              <c:showVal val="1"/>
              <c:showCatName val="0"/>
              <c:showSerName val="0"/>
              <c:showPercent val="0"/>
              <c:showBubbleSize val="0"/>
            </c:dLbl>
            <c:dLbl>
              <c:idx val="6"/>
              <c:layout/>
              <c:dLblPos val="b"/>
              <c:showLegendKey val="0"/>
              <c:showVal val="1"/>
              <c:showCatName val="0"/>
              <c:showSerName val="0"/>
              <c:showPercent val="0"/>
              <c:showBubbleSize val="0"/>
            </c:dLbl>
            <c:dLbl>
              <c:idx val="7"/>
              <c:layout/>
              <c:dLblPos val="b"/>
              <c:showLegendKey val="0"/>
              <c:showVal val="1"/>
              <c:showCatName val="0"/>
              <c:showSerName val="0"/>
              <c:showPercent val="0"/>
              <c:showBubbleSize val="0"/>
            </c:dLbl>
            <c:dLbl>
              <c:idx val="17"/>
              <c:layout/>
              <c:dLblPos val="b"/>
              <c:showLegendKey val="0"/>
              <c:showVal val="1"/>
              <c:showCatName val="0"/>
              <c:showSerName val="0"/>
              <c:showPercent val="0"/>
              <c:showBubbleSize val="0"/>
            </c:dLbl>
            <c:dLbl>
              <c:idx val="18"/>
              <c:layout/>
              <c:dLblPos val="b"/>
              <c:showLegendKey val="0"/>
              <c:showVal val="1"/>
              <c:showCatName val="0"/>
              <c:showSerName val="0"/>
              <c:showPercent val="0"/>
              <c:showBubbleSize val="0"/>
            </c:dLbl>
            <c:dLbl>
              <c:idx val="21"/>
              <c:layout/>
              <c:dLblPos val="b"/>
              <c:showLegendKey val="0"/>
              <c:showVal val="1"/>
              <c:showCatName val="0"/>
              <c:showSerName val="0"/>
              <c:showPercent val="0"/>
              <c:showBubbleSize val="0"/>
            </c:dLbl>
            <c:dLbl>
              <c:idx val="22"/>
              <c:layout/>
              <c:dLblPos val="b"/>
              <c:showLegendKey val="0"/>
              <c:showVal val="1"/>
              <c:showCatName val="0"/>
              <c:showSerName val="0"/>
              <c:showPercent val="0"/>
              <c:showBubbleSize val="0"/>
            </c:dLbl>
            <c:dLbl>
              <c:idx val="23"/>
              <c:layout/>
              <c:dLblPos val="b"/>
              <c:showLegendKey val="0"/>
              <c:showVal val="1"/>
              <c:showCatName val="0"/>
              <c:showSerName val="0"/>
              <c:showPercent val="0"/>
              <c:showBubbleSize val="0"/>
            </c:dLbl>
            <c:dLbl>
              <c:idx val="24"/>
              <c:layout>
                <c:manualLayout>
                  <c:x val="-2.2580030060344999E-3"/>
                  <c:y val="3.2256355086641299E-2"/>
                </c:manualLayout>
              </c:layout>
              <c:dLblPos val="r"/>
              <c:showLegendKey val="0"/>
              <c:showVal val="1"/>
              <c:showCatName val="0"/>
              <c:showSerName val="0"/>
              <c:showPercent val="0"/>
              <c:showBubbleSize val="0"/>
            </c:dLbl>
            <c:dLbl>
              <c:idx val="25"/>
              <c:layout>
                <c:manualLayout>
                  <c:x val="0"/>
                  <c:y val="4.0703862097590998E-2"/>
                </c:manualLayout>
              </c:layout>
              <c:dLblPos val="r"/>
              <c:showLegendKey val="0"/>
              <c:showVal val="1"/>
              <c:showCatName val="0"/>
              <c:showSerName val="0"/>
              <c:showPercent val="0"/>
              <c:showBubbleSize val="0"/>
            </c:dLbl>
            <c:txPr>
              <a:bodyPr/>
              <a:lstStyle/>
              <a:p>
                <a:pPr>
                  <a:defRPr sz="1400"/>
                </a:pPr>
                <a:endParaRPr lang="en-US"/>
              </a:p>
            </c:txPr>
            <c:dLblPos val="t"/>
            <c:showLegendKey val="0"/>
            <c:showVal val="1"/>
            <c:showCatName val="0"/>
            <c:showSerName val="0"/>
            <c:showPercent val="0"/>
            <c:showBubbleSize val="0"/>
            <c:showLeaderLines val="0"/>
          </c:dLbls>
          <c:cat>
            <c:numRef>
              <c:f>Sheet1!$A$2:$A$27</c:f>
              <c:numCache>
                <c:formatCode>General</c:formatCode>
                <c:ptCount val="26"/>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numCache>
            </c:numRef>
          </c:cat>
          <c:val>
            <c:numRef>
              <c:f>Sheet1!$C$2:$C$27</c:f>
              <c:numCache>
                <c:formatCode>0%</c:formatCode>
                <c:ptCount val="26"/>
                <c:pt idx="0">
                  <c:v>0.43</c:v>
                </c:pt>
                <c:pt idx="1">
                  <c:v>0.53</c:v>
                </c:pt>
                <c:pt idx="5">
                  <c:v>0.42</c:v>
                </c:pt>
                <c:pt idx="6">
                  <c:v>0.39</c:v>
                </c:pt>
                <c:pt idx="7">
                  <c:v>0.42</c:v>
                </c:pt>
                <c:pt idx="8">
                  <c:v>0.48</c:v>
                </c:pt>
                <c:pt idx="9">
                  <c:v>0.52</c:v>
                </c:pt>
                <c:pt idx="10">
                  <c:v>0.48</c:v>
                </c:pt>
                <c:pt idx="11">
                  <c:v>0.47</c:v>
                </c:pt>
                <c:pt idx="12">
                  <c:v>0.48</c:v>
                </c:pt>
                <c:pt idx="13">
                  <c:v>0.52</c:v>
                </c:pt>
                <c:pt idx="14">
                  <c:v>0.5</c:v>
                </c:pt>
                <c:pt idx="15">
                  <c:v>0.52</c:v>
                </c:pt>
                <c:pt idx="16">
                  <c:v>0.55000000000000004</c:v>
                </c:pt>
                <c:pt idx="17">
                  <c:v>0.4</c:v>
                </c:pt>
                <c:pt idx="18">
                  <c:v>0.42</c:v>
                </c:pt>
                <c:pt idx="19">
                  <c:v>0.49</c:v>
                </c:pt>
                <c:pt idx="20">
                  <c:v>0.46</c:v>
                </c:pt>
                <c:pt idx="21">
                  <c:v>0.37</c:v>
                </c:pt>
                <c:pt idx="22">
                  <c:v>0.43</c:v>
                </c:pt>
                <c:pt idx="23">
                  <c:v>0.38</c:v>
                </c:pt>
                <c:pt idx="24">
                  <c:v>0.4</c:v>
                </c:pt>
                <c:pt idx="25">
                  <c:v>0.44</c:v>
                </c:pt>
              </c:numCache>
            </c:numRef>
          </c:val>
          <c:smooth val="0"/>
        </c:ser>
        <c:ser>
          <c:idx val="2"/>
          <c:order val="2"/>
          <c:tx>
            <c:strRef>
              <c:f>Sheet1!$D$1</c:f>
              <c:strCache>
                <c:ptCount val="1"/>
                <c:pt idx="0">
                  <c:v>Later Than Planned</c:v>
                </c:pt>
              </c:strCache>
            </c:strRef>
          </c:tx>
          <c:dLbls>
            <c:txPr>
              <a:bodyPr/>
              <a:lstStyle/>
              <a:p>
                <a:pPr>
                  <a:defRPr sz="1400"/>
                </a:pPr>
                <a:endParaRPr lang="en-US"/>
              </a:p>
            </c:txPr>
            <c:dLblPos val="t"/>
            <c:showLegendKey val="0"/>
            <c:showVal val="1"/>
            <c:showCatName val="0"/>
            <c:showSerName val="0"/>
            <c:showPercent val="0"/>
            <c:showBubbleSize val="0"/>
            <c:showLeaderLines val="0"/>
          </c:dLbls>
          <c:cat>
            <c:numRef>
              <c:f>Sheet1!$A$2:$A$27</c:f>
              <c:numCache>
                <c:formatCode>General</c:formatCode>
                <c:ptCount val="26"/>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numCache>
            </c:numRef>
          </c:cat>
          <c:val>
            <c:numRef>
              <c:f>Sheet1!$D$2:$D$27</c:f>
              <c:numCache>
                <c:formatCode>0%</c:formatCode>
                <c:ptCount val="26"/>
                <c:pt idx="0">
                  <c:v>0.03</c:v>
                </c:pt>
                <c:pt idx="1">
                  <c:v>0.03</c:v>
                </c:pt>
                <c:pt idx="5">
                  <c:v>7.0000000000000007E-2</c:v>
                </c:pt>
                <c:pt idx="6">
                  <c:v>7.0000000000000007E-2</c:v>
                </c:pt>
                <c:pt idx="7">
                  <c:v>0.05</c:v>
                </c:pt>
                <c:pt idx="8">
                  <c:v>0.05</c:v>
                </c:pt>
                <c:pt idx="9">
                  <c:v>0.06</c:v>
                </c:pt>
                <c:pt idx="10">
                  <c:v>0.05</c:v>
                </c:pt>
                <c:pt idx="11">
                  <c:v>0.05</c:v>
                </c:pt>
                <c:pt idx="12">
                  <c:v>0.05</c:v>
                </c:pt>
                <c:pt idx="13">
                  <c:v>0.06</c:v>
                </c:pt>
                <c:pt idx="14">
                  <c:v>0.05</c:v>
                </c:pt>
                <c:pt idx="15">
                  <c:v>0.05</c:v>
                </c:pt>
                <c:pt idx="16">
                  <c:v>0.05</c:v>
                </c:pt>
                <c:pt idx="17">
                  <c:v>0.04</c:v>
                </c:pt>
                <c:pt idx="18">
                  <c:v>7.0000000000000007E-2</c:v>
                </c:pt>
                <c:pt idx="19">
                  <c:v>0.04</c:v>
                </c:pt>
                <c:pt idx="20">
                  <c:v>0.03</c:v>
                </c:pt>
                <c:pt idx="21">
                  <c:v>0.09</c:v>
                </c:pt>
                <c:pt idx="22">
                  <c:v>0.06</c:v>
                </c:pt>
                <c:pt idx="23">
                  <c:v>7.0000000000000007E-2</c:v>
                </c:pt>
                <c:pt idx="24">
                  <c:v>0.05</c:v>
                </c:pt>
                <c:pt idx="25">
                  <c:v>0.04</c:v>
                </c:pt>
              </c:numCache>
            </c:numRef>
          </c:val>
          <c:smooth val="0"/>
        </c:ser>
        <c:dLbls>
          <c:showLegendKey val="0"/>
          <c:showVal val="0"/>
          <c:showCatName val="0"/>
          <c:showSerName val="0"/>
          <c:showPercent val="0"/>
          <c:showBubbleSize val="0"/>
        </c:dLbls>
        <c:marker val="1"/>
        <c:smooth val="0"/>
        <c:axId val="187294848"/>
        <c:axId val="187296384"/>
      </c:lineChart>
      <c:catAx>
        <c:axId val="187294848"/>
        <c:scaling>
          <c:orientation val="minMax"/>
        </c:scaling>
        <c:delete val="0"/>
        <c:axPos val="b"/>
        <c:numFmt formatCode="General" sourceLinked="1"/>
        <c:majorTickMark val="none"/>
        <c:minorTickMark val="none"/>
        <c:tickLblPos val="nextTo"/>
        <c:txPr>
          <a:bodyPr/>
          <a:lstStyle/>
          <a:p>
            <a:pPr>
              <a:defRPr sz="1100"/>
            </a:pPr>
            <a:endParaRPr lang="en-US"/>
          </a:p>
        </c:txPr>
        <c:crossAx val="187296384"/>
        <c:crosses val="autoZero"/>
        <c:auto val="1"/>
        <c:lblAlgn val="ctr"/>
        <c:lblOffset val="100"/>
        <c:noMultiLvlLbl val="0"/>
      </c:catAx>
      <c:valAx>
        <c:axId val="187296384"/>
        <c:scaling>
          <c:orientation val="minMax"/>
        </c:scaling>
        <c:delete val="1"/>
        <c:axPos val="l"/>
        <c:numFmt formatCode="0%" sourceLinked="1"/>
        <c:majorTickMark val="out"/>
        <c:minorTickMark val="none"/>
        <c:tickLblPos val="nextTo"/>
        <c:crossAx val="187294848"/>
        <c:crosses val="autoZero"/>
        <c:crossBetween val="between"/>
      </c:valAx>
    </c:plotArea>
    <c:legend>
      <c:legendPos val="t"/>
      <c:layout>
        <c:manualLayout>
          <c:xMode val="edge"/>
          <c:yMode val="edge"/>
          <c:x val="0.14439868093411401"/>
          <c:y val="1.6759764552955001E-2"/>
          <c:w val="0.71937905197747698"/>
          <c:h val="6.4537765116778195E-2"/>
        </c:manualLayout>
      </c:layout>
      <c:overlay val="0"/>
      <c:spPr>
        <a:solidFill>
          <a:schemeClr val="bg1"/>
        </a:solidFill>
        <a:ln>
          <a:solidFill>
            <a:schemeClr val="tx1">
              <a:lumMod val="50000"/>
              <a:lumOff val="50000"/>
            </a:schemeClr>
          </a:solidFill>
        </a:ln>
      </c:spPr>
      <c:txPr>
        <a:bodyPr/>
        <a:lstStyle/>
        <a:p>
          <a:pPr>
            <a:defRPr sz="1400"/>
          </a:pPr>
          <a:endParaRPr lang="en-US"/>
        </a:p>
      </c:txPr>
    </c:legend>
    <c:plotVisOnly val="1"/>
    <c:dispBlanksAs val="span"/>
    <c:showDLblsOverMax val="0"/>
  </c:chart>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523389864728445"/>
          <c:y val="3.4375000000000003E-2"/>
          <c:w val="0.41968342418736115"/>
          <c:h val="0.93125000000000002"/>
        </c:manualLayout>
      </c:layout>
      <c:barChart>
        <c:barDir val="bar"/>
        <c:grouping val="clustered"/>
        <c:varyColors val="0"/>
        <c:ser>
          <c:idx val="0"/>
          <c:order val="0"/>
          <c:tx>
            <c:strRef>
              <c:f>Sheet1!$B$1</c:f>
              <c:strCache>
                <c:ptCount val="1"/>
                <c:pt idx="0">
                  <c:v>Series 1</c:v>
                </c:pt>
              </c:strCache>
            </c:strRef>
          </c:tx>
          <c:spPr>
            <a:solidFill>
              <a:schemeClr val="tx2">
                <a:lumMod val="75000"/>
              </a:schemeClr>
            </a:solidFill>
          </c:spPr>
          <c:invertIfNegative val="0"/>
          <c:dLbls>
            <c:showLegendKey val="0"/>
            <c:showVal val="1"/>
            <c:showCatName val="0"/>
            <c:showSerName val="0"/>
            <c:showPercent val="0"/>
            <c:showBubbleSize val="0"/>
            <c:showLeaderLines val="0"/>
          </c:dLbls>
          <c:cat>
            <c:strRef>
              <c:f>Sheet1!$A$2:$A$16</c:f>
              <c:strCache>
                <c:ptCount val="7"/>
                <c:pt idx="0">
                  <c:v>You had a health problem or disability</c:v>
                </c:pt>
                <c:pt idx="1">
                  <c:v>You could afford to retire earlier</c:v>
                </c:pt>
                <c:pt idx="2">
                  <c:v>You wanted to do something else</c:v>
                </c:pt>
                <c:pt idx="3">
                  <c:v>Changes at your company</c:v>
                </c:pt>
                <c:pt idx="4">
                  <c:v>You had another work-related reason</c:v>
                </c:pt>
                <c:pt idx="5">
                  <c:v>You had to care for a spouse or another family member</c:v>
                </c:pt>
                <c:pt idx="6">
                  <c:v>Changes in the skills required for your job</c:v>
                </c:pt>
              </c:strCache>
            </c:strRef>
          </c:cat>
          <c:val>
            <c:numRef>
              <c:f>Sheet1!$B$2:$B$8</c:f>
              <c:numCache>
                <c:formatCode>0%</c:formatCode>
                <c:ptCount val="7"/>
                <c:pt idx="0">
                  <c:v>0.55000000000000004</c:v>
                </c:pt>
                <c:pt idx="1">
                  <c:v>0.33</c:v>
                </c:pt>
                <c:pt idx="2">
                  <c:v>0.25</c:v>
                </c:pt>
                <c:pt idx="3">
                  <c:v>0.24</c:v>
                </c:pt>
                <c:pt idx="4">
                  <c:v>0.21</c:v>
                </c:pt>
                <c:pt idx="5">
                  <c:v>0.17</c:v>
                </c:pt>
                <c:pt idx="6">
                  <c:v>0.12</c:v>
                </c:pt>
              </c:numCache>
            </c:numRef>
          </c:val>
        </c:ser>
        <c:dLbls>
          <c:showLegendKey val="0"/>
          <c:showVal val="0"/>
          <c:showCatName val="0"/>
          <c:showSerName val="0"/>
          <c:showPercent val="0"/>
          <c:showBubbleSize val="0"/>
        </c:dLbls>
        <c:gapWidth val="50"/>
        <c:axId val="187332480"/>
        <c:axId val="187334016"/>
      </c:barChart>
      <c:catAx>
        <c:axId val="187332480"/>
        <c:scaling>
          <c:orientation val="maxMin"/>
        </c:scaling>
        <c:delete val="0"/>
        <c:axPos val="l"/>
        <c:majorTickMark val="none"/>
        <c:minorTickMark val="none"/>
        <c:tickLblPos val="nextTo"/>
        <c:txPr>
          <a:bodyPr/>
          <a:lstStyle/>
          <a:p>
            <a:pPr algn="r">
              <a:defRPr/>
            </a:pPr>
            <a:endParaRPr lang="en-US"/>
          </a:p>
        </c:txPr>
        <c:crossAx val="187334016"/>
        <c:crosses val="autoZero"/>
        <c:auto val="1"/>
        <c:lblAlgn val="ctr"/>
        <c:lblOffset val="100"/>
        <c:noMultiLvlLbl val="0"/>
      </c:catAx>
      <c:valAx>
        <c:axId val="187334016"/>
        <c:scaling>
          <c:orientation val="minMax"/>
        </c:scaling>
        <c:delete val="1"/>
        <c:axPos val="t"/>
        <c:numFmt formatCode="0%" sourceLinked="1"/>
        <c:majorTickMark val="out"/>
        <c:minorTickMark val="none"/>
        <c:tickLblPos val="nextTo"/>
        <c:crossAx val="187332480"/>
        <c:crosses val="autoZero"/>
        <c:crossBetween val="between"/>
      </c:valAx>
    </c:plotArea>
    <c:plotVisOnly val="1"/>
    <c:dispBlanksAs val="gap"/>
    <c:showDLblsOverMax val="0"/>
  </c:chart>
  <c:txPr>
    <a:bodyPr/>
    <a:lstStyle/>
    <a:p>
      <a:pPr>
        <a:defRPr sz="16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081871345029201E-2"/>
          <c:y val="9.8527141888720901E-2"/>
          <c:w val="0.96783625730994205"/>
          <c:h val="0.76934817750430196"/>
        </c:manualLayout>
      </c:layout>
      <c:lineChart>
        <c:grouping val="standard"/>
        <c:varyColors val="0"/>
        <c:ser>
          <c:idx val="0"/>
          <c:order val="0"/>
          <c:tx>
            <c:strRef>
              <c:f>Sheet1!$B$1</c:f>
              <c:strCache>
                <c:ptCount val="1"/>
                <c:pt idx="0">
                  <c:v>Workers</c:v>
                </c:pt>
              </c:strCache>
            </c:strRef>
          </c:tx>
          <c:dLbls>
            <c:txPr>
              <a:bodyPr/>
              <a:lstStyle/>
              <a:p>
                <a:pPr>
                  <a:defRPr sz="1600">
                    <a:solidFill>
                      <a:schemeClr val="tx1"/>
                    </a:solidFill>
                  </a:defRPr>
                </a:pPr>
                <a:endParaRPr lang="en-US"/>
              </a:p>
            </c:txPr>
            <c:dLblPos val="b"/>
            <c:showLegendKey val="0"/>
            <c:showVal val="1"/>
            <c:showCatName val="0"/>
            <c:showSerName val="0"/>
            <c:showPercent val="0"/>
            <c:showBubbleSize val="0"/>
            <c:showLeaderLines val="0"/>
          </c:dLbls>
          <c:cat>
            <c:numRef>
              <c:f>Sheet1!$A$2:$A$20</c:f>
              <c:numCache>
                <c:formatCode>General</c:formatCode>
                <c:ptCount val="19"/>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numCache>
            </c:numRef>
          </c:cat>
          <c:val>
            <c:numRef>
              <c:f>Sheet1!$B$2:$B$20</c:f>
              <c:numCache>
                <c:formatCode>0%</c:formatCode>
                <c:ptCount val="19"/>
                <c:pt idx="0">
                  <c:v>0.56000000000000005</c:v>
                </c:pt>
                <c:pt idx="1">
                  <c:v>0.66</c:v>
                </c:pt>
                <c:pt idx="2">
                  <c:v>0.63</c:v>
                </c:pt>
                <c:pt idx="3">
                  <c:v>0.61</c:v>
                </c:pt>
                <c:pt idx="4">
                  <c:v>0.66</c:v>
                </c:pt>
                <c:pt idx="5">
                  <c:v>0.7</c:v>
                </c:pt>
                <c:pt idx="6">
                  <c:v>0.68</c:v>
                </c:pt>
                <c:pt idx="7">
                  <c:v>0.66</c:v>
                </c:pt>
                <c:pt idx="8">
                  <c:v>0.67</c:v>
                </c:pt>
                <c:pt idx="9">
                  <c:v>0.66</c:v>
                </c:pt>
                <c:pt idx="10">
                  <c:v>0.63</c:v>
                </c:pt>
                <c:pt idx="11">
                  <c:v>0.72</c:v>
                </c:pt>
                <c:pt idx="12">
                  <c:v>0.7</c:v>
                </c:pt>
                <c:pt idx="13">
                  <c:v>0.74</c:v>
                </c:pt>
                <c:pt idx="14">
                  <c:v>0.7</c:v>
                </c:pt>
                <c:pt idx="15">
                  <c:v>0.69</c:v>
                </c:pt>
                <c:pt idx="16">
                  <c:v>0.65</c:v>
                </c:pt>
                <c:pt idx="17">
                  <c:v>0.67</c:v>
                </c:pt>
                <c:pt idx="18">
                  <c:v>0.67</c:v>
                </c:pt>
              </c:numCache>
            </c:numRef>
          </c:val>
          <c:smooth val="0"/>
        </c:ser>
        <c:ser>
          <c:idx val="1"/>
          <c:order val="1"/>
          <c:tx>
            <c:strRef>
              <c:f>Sheet1!$C$1</c:f>
              <c:strCache>
                <c:ptCount val="1"/>
                <c:pt idx="0">
                  <c:v>Retirees</c:v>
                </c:pt>
              </c:strCache>
            </c:strRef>
          </c:tx>
          <c:dLbls>
            <c:txPr>
              <a:bodyPr/>
              <a:lstStyle/>
              <a:p>
                <a:pPr>
                  <a:defRPr sz="1600"/>
                </a:pPr>
                <a:endParaRPr lang="en-US"/>
              </a:p>
            </c:txPr>
            <c:dLblPos val="t"/>
            <c:showLegendKey val="0"/>
            <c:showVal val="1"/>
            <c:showCatName val="0"/>
            <c:showSerName val="0"/>
            <c:showPercent val="0"/>
            <c:showBubbleSize val="0"/>
            <c:showLeaderLines val="0"/>
          </c:dLbls>
          <c:cat>
            <c:numRef>
              <c:f>Sheet1!$A$2:$A$20</c:f>
              <c:numCache>
                <c:formatCode>General</c:formatCode>
                <c:ptCount val="19"/>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numCache>
            </c:numRef>
          </c:cat>
          <c:val>
            <c:numRef>
              <c:f>Sheet1!$C$2:$C$20</c:f>
              <c:numCache>
                <c:formatCode>0%</c:formatCode>
                <c:ptCount val="19"/>
                <c:pt idx="0">
                  <c:v>0.22</c:v>
                </c:pt>
                <c:pt idx="1">
                  <c:v>0.27</c:v>
                </c:pt>
                <c:pt idx="2">
                  <c:v>0.22</c:v>
                </c:pt>
                <c:pt idx="3">
                  <c:v>0.26</c:v>
                </c:pt>
                <c:pt idx="4">
                  <c:v>0.24</c:v>
                </c:pt>
                <c:pt idx="5">
                  <c:v>0.28000000000000003</c:v>
                </c:pt>
                <c:pt idx="6">
                  <c:v>0.32</c:v>
                </c:pt>
                <c:pt idx="7">
                  <c:v>0.26</c:v>
                </c:pt>
                <c:pt idx="8">
                  <c:v>0.27</c:v>
                </c:pt>
                <c:pt idx="9">
                  <c:v>0.37</c:v>
                </c:pt>
                <c:pt idx="10">
                  <c:v>0.25</c:v>
                </c:pt>
                <c:pt idx="11">
                  <c:v>0.34</c:v>
                </c:pt>
                <c:pt idx="12">
                  <c:v>0.23</c:v>
                </c:pt>
                <c:pt idx="13">
                  <c:v>0.23</c:v>
                </c:pt>
                <c:pt idx="14">
                  <c:v>0.27</c:v>
                </c:pt>
                <c:pt idx="15">
                  <c:v>0.25</c:v>
                </c:pt>
                <c:pt idx="16">
                  <c:v>0.27</c:v>
                </c:pt>
                <c:pt idx="17">
                  <c:v>0.23</c:v>
                </c:pt>
                <c:pt idx="18">
                  <c:v>0.27</c:v>
                </c:pt>
              </c:numCache>
            </c:numRef>
          </c:val>
          <c:smooth val="0"/>
        </c:ser>
        <c:dLbls>
          <c:showLegendKey val="0"/>
          <c:showVal val="0"/>
          <c:showCatName val="0"/>
          <c:showSerName val="0"/>
          <c:showPercent val="0"/>
          <c:showBubbleSize val="0"/>
        </c:dLbls>
        <c:marker val="1"/>
        <c:smooth val="0"/>
        <c:axId val="188818176"/>
        <c:axId val="188819712"/>
      </c:lineChart>
      <c:catAx>
        <c:axId val="188818176"/>
        <c:scaling>
          <c:orientation val="minMax"/>
        </c:scaling>
        <c:delete val="0"/>
        <c:axPos val="b"/>
        <c:numFmt formatCode="General" sourceLinked="1"/>
        <c:majorTickMark val="none"/>
        <c:minorTickMark val="none"/>
        <c:tickLblPos val="nextTo"/>
        <c:txPr>
          <a:bodyPr/>
          <a:lstStyle/>
          <a:p>
            <a:pPr>
              <a:defRPr sz="1400"/>
            </a:pPr>
            <a:endParaRPr lang="en-US"/>
          </a:p>
        </c:txPr>
        <c:crossAx val="188819712"/>
        <c:crosses val="autoZero"/>
        <c:auto val="1"/>
        <c:lblAlgn val="ctr"/>
        <c:lblOffset val="100"/>
        <c:noMultiLvlLbl val="0"/>
      </c:catAx>
      <c:valAx>
        <c:axId val="188819712"/>
        <c:scaling>
          <c:orientation val="minMax"/>
        </c:scaling>
        <c:delete val="1"/>
        <c:axPos val="l"/>
        <c:numFmt formatCode="0%" sourceLinked="1"/>
        <c:majorTickMark val="out"/>
        <c:minorTickMark val="none"/>
        <c:tickLblPos val="nextTo"/>
        <c:crossAx val="188818176"/>
        <c:crosses val="autoZero"/>
        <c:crossBetween val="between"/>
      </c:valAx>
    </c:plotArea>
    <c:legend>
      <c:legendPos val="t"/>
      <c:layout/>
      <c:overlay val="0"/>
      <c:spPr>
        <a:solidFill>
          <a:schemeClr val="bg1"/>
        </a:solidFill>
        <a:ln>
          <a:noFill/>
        </a:ln>
      </c:spPr>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41236284253461"/>
          <c:y val="0.1431048156754868"/>
          <c:w val="0.53587637157465384"/>
          <c:h val="0.8298229131425845"/>
        </c:manualLayout>
      </c:layout>
      <c:barChart>
        <c:barDir val="bar"/>
        <c:grouping val="stacked"/>
        <c:varyColors val="0"/>
        <c:ser>
          <c:idx val="0"/>
          <c:order val="0"/>
          <c:tx>
            <c:strRef>
              <c:f>Sheet1!$B$1</c:f>
              <c:strCache>
                <c:ptCount val="1"/>
                <c:pt idx="0">
                  <c:v>Major reason</c:v>
                </c:pt>
              </c:strCache>
            </c:strRef>
          </c:tx>
          <c:spPr>
            <a:solidFill>
              <a:schemeClr val="tx2">
                <a:lumMod val="75000"/>
              </a:schemeClr>
            </a:solidFill>
          </c:spPr>
          <c:invertIfNegative val="0"/>
          <c:dLbls>
            <c:txPr>
              <a:bodyPr/>
              <a:lstStyle/>
              <a:p>
                <a:pPr>
                  <a:defRPr sz="1600">
                    <a:solidFill>
                      <a:schemeClr val="bg1"/>
                    </a:solidFill>
                  </a:defRPr>
                </a:pPr>
                <a:endParaRPr lang="en-US"/>
              </a:p>
            </c:txPr>
            <c:showLegendKey val="0"/>
            <c:showVal val="1"/>
            <c:showCatName val="0"/>
            <c:showSerName val="0"/>
            <c:showPercent val="0"/>
            <c:showBubbleSize val="0"/>
            <c:showLeaderLines val="0"/>
          </c:dLbls>
          <c:cat>
            <c:strRef>
              <c:f>Sheet1!$A$2:$A$9</c:f>
              <c:strCache>
                <c:ptCount val="8"/>
                <c:pt idx="0">
                  <c:v>Wanting to stay active and involved</c:v>
                </c:pt>
                <c:pt idx="1">
                  <c:v>Enjoying working</c:v>
                </c:pt>
                <c:pt idx="2">
                  <c:v>Wanting money to buy extras</c:v>
                </c:pt>
                <c:pt idx="3">
                  <c:v>Needing money to make ends meet</c:v>
                </c:pt>
                <c:pt idx="4">
                  <c:v>A job opportunity</c:v>
                </c:pt>
                <c:pt idx="5">
                  <c:v>A decrease in the value of your savings or investments</c:v>
                </c:pt>
                <c:pt idx="6">
                  <c:v>Keeping health insurance or other benefits</c:v>
                </c:pt>
                <c:pt idx="7">
                  <c:v>Trying a different career</c:v>
                </c:pt>
              </c:strCache>
            </c:strRef>
          </c:cat>
          <c:val>
            <c:numRef>
              <c:f>Sheet1!$B$2:$B$9</c:f>
              <c:numCache>
                <c:formatCode>0%</c:formatCode>
                <c:ptCount val="8"/>
                <c:pt idx="0">
                  <c:v>0.59</c:v>
                </c:pt>
                <c:pt idx="1">
                  <c:v>0.56000000000000005</c:v>
                </c:pt>
                <c:pt idx="2">
                  <c:v>0.27</c:v>
                </c:pt>
                <c:pt idx="3">
                  <c:v>0.22</c:v>
                </c:pt>
                <c:pt idx="4">
                  <c:v>0.23</c:v>
                </c:pt>
                <c:pt idx="5">
                  <c:v>0.25</c:v>
                </c:pt>
                <c:pt idx="6">
                  <c:v>0.17</c:v>
                </c:pt>
                <c:pt idx="7">
                  <c:v>0.08</c:v>
                </c:pt>
              </c:numCache>
            </c:numRef>
          </c:val>
        </c:ser>
        <c:ser>
          <c:idx val="1"/>
          <c:order val="1"/>
          <c:tx>
            <c:strRef>
              <c:f>Sheet1!$C$1</c:f>
              <c:strCache>
                <c:ptCount val="1"/>
                <c:pt idx="0">
                  <c:v>Minor reason</c:v>
                </c:pt>
              </c:strCache>
            </c:strRef>
          </c:tx>
          <c:spPr>
            <a:solidFill>
              <a:schemeClr val="accent1">
                <a:lumMod val="75000"/>
              </a:schemeClr>
            </a:solidFill>
          </c:spPr>
          <c:invertIfNegative val="0"/>
          <c:dLbls>
            <c:txPr>
              <a:bodyPr/>
              <a:lstStyle/>
              <a:p>
                <a:pPr>
                  <a:defRPr sz="1600">
                    <a:solidFill>
                      <a:schemeClr val="bg1"/>
                    </a:solidFill>
                  </a:defRPr>
                </a:pPr>
                <a:endParaRPr lang="en-US"/>
              </a:p>
            </c:txPr>
            <c:showLegendKey val="0"/>
            <c:showVal val="1"/>
            <c:showCatName val="0"/>
            <c:showSerName val="0"/>
            <c:showPercent val="0"/>
            <c:showBubbleSize val="0"/>
            <c:showLeaderLines val="0"/>
          </c:dLbls>
          <c:cat>
            <c:strRef>
              <c:f>Sheet1!$A$2:$A$9</c:f>
              <c:strCache>
                <c:ptCount val="8"/>
                <c:pt idx="0">
                  <c:v>Wanting to stay active and involved</c:v>
                </c:pt>
                <c:pt idx="1">
                  <c:v>Enjoying working</c:v>
                </c:pt>
                <c:pt idx="2">
                  <c:v>Wanting money to buy extras</c:v>
                </c:pt>
                <c:pt idx="3">
                  <c:v>Needing money to make ends meet</c:v>
                </c:pt>
                <c:pt idx="4">
                  <c:v>A job opportunity</c:v>
                </c:pt>
                <c:pt idx="5">
                  <c:v>A decrease in the value of your savings or investments</c:v>
                </c:pt>
                <c:pt idx="6">
                  <c:v>Keeping health insurance or other benefits</c:v>
                </c:pt>
                <c:pt idx="7">
                  <c:v>Trying a different career</c:v>
                </c:pt>
              </c:strCache>
            </c:strRef>
          </c:cat>
          <c:val>
            <c:numRef>
              <c:f>Sheet1!$C$2:$C$9</c:f>
              <c:numCache>
                <c:formatCode>0%</c:formatCode>
                <c:ptCount val="8"/>
                <c:pt idx="0">
                  <c:v>0.23</c:v>
                </c:pt>
                <c:pt idx="1">
                  <c:v>0.24</c:v>
                </c:pt>
                <c:pt idx="2">
                  <c:v>0.3</c:v>
                </c:pt>
                <c:pt idx="3">
                  <c:v>0.28999999999999998</c:v>
                </c:pt>
                <c:pt idx="4">
                  <c:v>0.26</c:v>
                </c:pt>
                <c:pt idx="5">
                  <c:v>0.18</c:v>
                </c:pt>
                <c:pt idx="6">
                  <c:v>0.16</c:v>
                </c:pt>
                <c:pt idx="7">
                  <c:v>0.14000000000000001</c:v>
                </c:pt>
              </c:numCache>
            </c:numRef>
          </c:val>
        </c:ser>
        <c:ser>
          <c:idx val="2"/>
          <c:order val="2"/>
          <c:tx>
            <c:strRef>
              <c:f>Sheet1!$D$1</c:f>
              <c:strCache>
                <c:ptCount val="1"/>
                <c:pt idx="0">
                  <c:v>Net</c:v>
                </c:pt>
              </c:strCache>
            </c:strRef>
          </c:tx>
          <c:spPr>
            <a:noFill/>
          </c:spPr>
          <c:invertIfNegative val="0"/>
          <c:dLbls>
            <c:txPr>
              <a:bodyPr/>
              <a:lstStyle/>
              <a:p>
                <a:pPr>
                  <a:defRPr sz="1600"/>
                </a:pPr>
                <a:endParaRPr lang="en-US"/>
              </a:p>
            </c:txPr>
            <c:dLblPos val="inBase"/>
            <c:showLegendKey val="0"/>
            <c:showVal val="1"/>
            <c:showCatName val="0"/>
            <c:showSerName val="0"/>
            <c:showPercent val="0"/>
            <c:showBubbleSize val="0"/>
            <c:showLeaderLines val="0"/>
          </c:dLbls>
          <c:cat>
            <c:strRef>
              <c:f>Sheet1!$A$2:$A$9</c:f>
              <c:strCache>
                <c:ptCount val="8"/>
                <c:pt idx="0">
                  <c:v>Wanting to stay active and involved</c:v>
                </c:pt>
                <c:pt idx="1">
                  <c:v>Enjoying working</c:v>
                </c:pt>
                <c:pt idx="2">
                  <c:v>Wanting money to buy extras</c:v>
                </c:pt>
                <c:pt idx="3">
                  <c:v>Needing money to make ends meet</c:v>
                </c:pt>
                <c:pt idx="4">
                  <c:v>A job opportunity</c:v>
                </c:pt>
                <c:pt idx="5">
                  <c:v>A decrease in the value of your savings or investments</c:v>
                </c:pt>
                <c:pt idx="6">
                  <c:v>Keeping health insurance or other benefits</c:v>
                </c:pt>
                <c:pt idx="7">
                  <c:v>Trying a different career</c:v>
                </c:pt>
              </c:strCache>
            </c:strRef>
          </c:cat>
          <c:val>
            <c:numRef>
              <c:f>Sheet1!$D$2:$D$9</c:f>
              <c:numCache>
                <c:formatCode>0%</c:formatCode>
                <c:ptCount val="8"/>
                <c:pt idx="0">
                  <c:v>0.82</c:v>
                </c:pt>
                <c:pt idx="1">
                  <c:v>0.8</c:v>
                </c:pt>
                <c:pt idx="2">
                  <c:v>0.56999999999999995</c:v>
                </c:pt>
                <c:pt idx="3">
                  <c:v>0.51</c:v>
                </c:pt>
                <c:pt idx="4">
                  <c:v>0.49</c:v>
                </c:pt>
                <c:pt idx="5">
                  <c:v>0.43</c:v>
                </c:pt>
                <c:pt idx="6">
                  <c:v>0.32</c:v>
                </c:pt>
                <c:pt idx="7">
                  <c:v>0.22</c:v>
                </c:pt>
              </c:numCache>
            </c:numRef>
          </c:val>
        </c:ser>
        <c:dLbls>
          <c:showLegendKey val="0"/>
          <c:showVal val="0"/>
          <c:showCatName val="0"/>
          <c:showSerName val="0"/>
          <c:showPercent val="0"/>
          <c:showBubbleSize val="0"/>
        </c:dLbls>
        <c:gapWidth val="50"/>
        <c:overlap val="100"/>
        <c:axId val="188981248"/>
        <c:axId val="188982784"/>
      </c:barChart>
      <c:catAx>
        <c:axId val="188981248"/>
        <c:scaling>
          <c:orientation val="maxMin"/>
        </c:scaling>
        <c:delete val="0"/>
        <c:axPos val="l"/>
        <c:numFmt formatCode="0%" sourceLinked="1"/>
        <c:majorTickMark val="none"/>
        <c:minorTickMark val="none"/>
        <c:tickLblPos val="nextTo"/>
        <c:txPr>
          <a:bodyPr/>
          <a:lstStyle/>
          <a:p>
            <a:pPr algn="r">
              <a:defRPr sz="1400"/>
            </a:pPr>
            <a:endParaRPr lang="en-US"/>
          </a:p>
        </c:txPr>
        <c:crossAx val="188982784"/>
        <c:crosses val="autoZero"/>
        <c:auto val="1"/>
        <c:lblAlgn val="ctr"/>
        <c:lblOffset val="100"/>
        <c:noMultiLvlLbl val="0"/>
      </c:catAx>
      <c:valAx>
        <c:axId val="188982784"/>
        <c:scaling>
          <c:orientation val="minMax"/>
          <c:max val="1"/>
        </c:scaling>
        <c:delete val="1"/>
        <c:axPos val="t"/>
        <c:numFmt formatCode="0%" sourceLinked="1"/>
        <c:majorTickMark val="out"/>
        <c:minorTickMark val="none"/>
        <c:tickLblPos val="nextTo"/>
        <c:crossAx val="188981248"/>
        <c:crosses val="autoZero"/>
        <c:crossBetween val="between"/>
      </c:valAx>
    </c:plotArea>
    <c:legend>
      <c:legendPos val="t"/>
      <c:legendEntry>
        <c:idx val="2"/>
        <c:delete val="1"/>
      </c:legendEntry>
      <c:layout>
        <c:manualLayout>
          <c:xMode val="edge"/>
          <c:yMode val="edge"/>
          <c:x val="0.34225386943990554"/>
          <c:y val="2.5356752649647544E-2"/>
          <c:w val="0.41432955172244135"/>
          <c:h val="7.1378260411409433E-2"/>
        </c:manualLayout>
      </c:layout>
      <c:overlay val="0"/>
      <c:spPr>
        <a:ln>
          <a:solidFill>
            <a:schemeClr val="tx1">
              <a:lumMod val="75000"/>
              <a:lumOff val="25000"/>
            </a:schemeClr>
          </a:solidFill>
        </a:ln>
      </c:spPr>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3631779173671E-2"/>
          <c:y val="0.16201117318435801"/>
          <c:w val="0.98267318411041304"/>
          <c:h val="0.62536182334416901"/>
        </c:manualLayout>
      </c:layout>
      <c:lineChart>
        <c:grouping val="standard"/>
        <c:varyColors val="0"/>
        <c:ser>
          <c:idx val="0"/>
          <c:order val="0"/>
          <c:tx>
            <c:strRef>
              <c:f>Sheet1!$B$1</c:f>
              <c:strCache>
                <c:ptCount val="1"/>
                <c:pt idx="0">
                  <c:v>Major Source</c:v>
                </c:pt>
              </c:strCache>
            </c:strRef>
          </c:tx>
          <c:dLbls>
            <c:txPr>
              <a:bodyPr/>
              <a:lstStyle/>
              <a:p>
                <a:pPr>
                  <a:defRPr sz="1400"/>
                </a:pPr>
                <a:endParaRPr lang="en-US"/>
              </a:p>
            </c:txPr>
            <c:dLblPos val="t"/>
            <c:showLegendKey val="0"/>
            <c:showVal val="1"/>
            <c:showCatName val="0"/>
            <c:showSerName val="0"/>
            <c:showPercent val="0"/>
            <c:showBubbleSize val="0"/>
            <c:showLeaderLines val="0"/>
          </c:dLbls>
          <c:cat>
            <c:numRef>
              <c:f>Sheet1!$A$2:$A$27</c:f>
              <c:numCache>
                <c:formatCode>General</c:formatCode>
                <c:ptCount val="26"/>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numCache>
            </c:numRef>
          </c:cat>
          <c:val>
            <c:numRef>
              <c:f>Sheet1!$B$2:$B$27</c:f>
              <c:numCache>
                <c:formatCode>General</c:formatCode>
                <c:ptCount val="26"/>
                <c:pt idx="0" formatCode="0%">
                  <c:v>0.37</c:v>
                </c:pt>
                <c:pt idx="2" formatCode="0%">
                  <c:v>0.33</c:v>
                </c:pt>
                <c:pt idx="3" formatCode="0%">
                  <c:v>0.34</c:v>
                </c:pt>
                <c:pt idx="4" formatCode="0%">
                  <c:v>0.31</c:v>
                </c:pt>
                <c:pt idx="5" formatCode="0%">
                  <c:v>0.27</c:v>
                </c:pt>
                <c:pt idx="6" formatCode="0%">
                  <c:v>0.23</c:v>
                </c:pt>
                <c:pt idx="7" formatCode="0%">
                  <c:v>0.23</c:v>
                </c:pt>
                <c:pt idx="8" formatCode="0%">
                  <c:v>0.24</c:v>
                </c:pt>
                <c:pt idx="9" formatCode="0%">
                  <c:v>0.24</c:v>
                </c:pt>
                <c:pt idx="11" formatCode="0%">
                  <c:v>0.27</c:v>
                </c:pt>
                <c:pt idx="12" formatCode="0%">
                  <c:v>0.26</c:v>
                </c:pt>
                <c:pt idx="14" formatCode="0%">
                  <c:v>0.27</c:v>
                </c:pt>
                <c:pt idx="16" formatCode="0%">
                  <c:v>0.25</c:v>
                </c:pt>
                <c:pt idx="17" formatCode="0%">
                  <c:v>0.31</c:v>
                </c:pt>
                <c:pt idx="18" formatCode="0%">
                  <c:v>0.32</c:v>
                </c:pt>
                <c:pt idx="19" formatCode="0%">
                  <c:v>0.32</c:v>
                </c:pt>
                <c:pt idx="20" formatCode="0%">
                  <c:v>0.33</c:v>
                </c:pt>
                <c:pt idx="21" formatCode="0%">
                  <c:v>0.31</c:v>
                </c:pt>
                <c:pt idx="22" formatCode="0%">
                  <c:v>0.33</c:v>
                </c:pt>
                <c:pt idx="23" formatCode="0%">
                  <c:v>0.33</c:v>
                </c:pt>
                <c:pt idx="24" formatCode="0%">
                  <c:v>0.31</c:v>
                </c:pt>
                <c:pt idx="25" formatCode="0%">
                  <c:v>0.35</c:v>
                </c:pt>
              </c:numCache>
            </c:numRef>
          </c:val>
          <c:smooth val="0"/>
        </c:ser>
        <c:ser>
          <c:idx val="1"/>
          <c:order val="1"/>
          <c:tx>
            <c:strRef>
              <c:f>Sheet1!$C$1</c:f>
              <c:strCache>
                <c:ptCount val="1"/>
                <c:pt idx="0">
                  <c:v>Minor Source</c:v>
                </c:pt>
              </c:strCache>
            </c:strRef>
          </c:tx>
          <c:dLbls>
            <c:txPr>
              <a:bodyPr/>
              <a:lstStyle/>
              <a:p>
                <a:pPr>
                  <a:defRPr sz="1400"/>
                </a:pPr>
                <a:endParaRPr lang="en-US"/>
              </a:p>
            </c:txPr>
            <c:dLblPos val="t"/>
            <c:showLegendKey val="0"/>
            <c:showVal val="1"/>
            <c:showCatName val="0"/>
            <c:showSerName val="0"/>
            <c:showPercent val="0"/>
            <c:showBubbleSize val="0"/>
            <c:showLeaderLines val="0"/>
          </c:dLbls>
          <c:cat>
            <c:numRef>
              <c:f>Sheet1!$A$2:$A$27</c:f>
              <c:numCache>
                <c:formatCode>General</c:formatCode>
                <c:ptCount val="26"/>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numCache>
            </c:numRef>
          </c:cat>
          <c:val>
            <c:numRef>
              <c:f>Sheet1!$C$2:$C$27</c:f>
              <c:numCache>
                <c:formatCode>General</c:formatCode>
                <c:ptCount val="26"/>
                <c:pt idx="0" formatCode="0%">
                  <c:v>0.52</c:v>
                </c:pt>
                <c:pt idx="2" formatCode="0%">
                  <c:v>0.5</c:v>
                </c:pt>
                <c:pt idx="3" formatCode="0%">
                  <c:v>0.51</c:v>
                </c:pt>
                <c:pt idx="4" formatCode="0%">
                  <c:v>0.5</c:v>
                </c:pt>
                <c:pt idx="5" formatCode="0%">
                  <c:v>0.49</c:v>
                </c:pt>
                <c:pt idx="6" formatCode="0%">
                  <c:v>0.52</c:v>
                </c:pt>
                <c:pt idx="7" formatCode="0%">
                  <c:v>0.54</c:v>
                </c:pt>
                <c:pt idx="8" formatCode="0%">
                  <c:v>0.53</c:v>
                </c:pt>
                <c:pt idx="9" formatCode="0%">
                  <c:v>0.55000000000000004</c:v>
                </c:pt>
                <c:pt idx="11" formatCode="0%">
                  <c:v>0.56000000000000005</c:v>
                </c:pt>
                <c:pt idx="12" formatCode="0%">
                  <c:v>0.56000000000000005</c:v>
                </c:pt>
                <c:pt idx="14" formatCode="0%">
                  <c:v>0.54</c:v>
                </c:pt>
                <c:pt idx="16" formatCode="0%">
                  <c:v>0.56000000000000005</c:v>
                </c:pt>
                <c:pt idx="17" formatCode="0%">
                  <c:v>0.49</c:v>
                </c:pt>
                <c:pt idx="18" formatCode="0%">
                  <c:v>0.49</c:v>
                </c:pt>
                <c:pt idx="19" formatCode="0%">
                  <c:v>0.45</c:v>
                </c:pt>
                <c:pt idx="20" formatCode="0%">
                  <c:v>0.45</c:v>
                </c:pt>
                <c:pt idx="21" formatCode="0%">
                  <c:v>0.47</c:v>
                </c:pt>
                <c:pt idx="22" formatCode="0%">
                  <c:v>0.44</c:v>
                </c:pt>
                <c:pt idx="23" formatCode="0%">
                  <c:v>0.46</c:v>
                </c:pt>
                <c:pt idx="24" formatCode="0%">
                  <c:v>0.49</c:v>
                </c:pt>
                <c:pt idx="25" formatCode="0%">
                  <c:v>0.49</c:v>
                </c:pt>
              </c:numCache>
            </c:numRef>
          </c:val>
          <c:smooth val="0"/>
        </c:ser>
        <c:ser>
          <c:idx val="2"/>
          <c:order val="2"/>
          <c:tx>
            <c:strRef>
              <c:f>Sheet1!$D$1</c:f>
              <c:strCache>
                <c:ptCount val="1"/>
                <c:pt idx="0">
                  <c:v>Not a Source</c:v>
                </c:pt>
              </c:strCache>
            </c:strRef>
          </c:tx>
          <c:dLbls>
            <c:txPr>
              <a:bodyPr/>
              <a:lstStyle/>
              <a:p>
                <a:pPr>
                  <a:defRPr sz="1400"/>
                </a:pPr>
                <a:endParaRPr lang="en-US"/>
              </a:p>
            </c:txPr>
            <c:dLblPos val="b"/>
            <c:showLegendKey val="0"/>
            <c:showVal val="1"/>
            <c:showCatName val="0"/>
            <c:showSerName val="0"/>
            <c:showPercent val="0"/>
            <c:showBubbleSize val="0"/>
            <c:showLeaderLines val="0"/>
          </c:dLbls>
          <c:cat>
            <c:numRef>
              <c:f>Sheet1!$A$2:$A$27</c:f>
              <c:numCache>
                <c:formatCode>General</c:formatCode>
                <c:ptCount val="26"/>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numCache>
            </c:numRef>
          </c:cat>
          <c:val>
            <c:numRef>
              <c:f>Sheet1!$D$2:$D$27</c:f>
              <c:numCache>
                <c:formatCode>General</c:formatCode>
                <c:ptCount val="26"/>
                <c:pt idx="0" formatCode="0%">
                  <c:v>0.1</c:v>
                </c:pt>
                <c:pt idx="2" formatCode="0%">
                  <c:v>0.14000000000000001</c:v>
                </c:pt>
                <c:pt idx="3" formatCode="0%">
                  <c:v>0.13</c:v>
                </c:pt>
                <c:pt idx="4" formatCode="0%">
                  <c:v>0.17</c:v>
                </c:pt>
                <c:pt idx="5" formatCode="0%">
                  <c:v>0.23</c:v>
                </c:pt>
                <c:pt idx="6" formatCode="0%">
                  <c:v>0.22</c:v>
                </c:pt>
                <c:pt idx="7" formatCode="0%">
                  <c:v>0.21</c:v>
                </c:pt>
                <c:pt idx="8" formatCode="0%">
                  <c:v>0.21</c:v>
                </c:pt>
                <c:pt idx="9" formatCode="0%">
                  <c:v>0.19</c:v>
                </c:pt>
                <c:pt idx="11" formatCode="0%">
                  <c:v>0.15</c:v>
                </c:pt>
                <c:pt idx="12" formatCode="0%">
                  <c:v>0.17</c:v>
                </c:pt>
                <c:pt idx="14" formatCode="0%">
                  <c:v>0.19</c:v>
                </c:pt>
                <c:pt idx="16" formatCode="0%">
                  <c:v>0.17</c:v>
                </c:pt>
                <c:pt idx="17" formatCode="0%">
                  <c:v>0.19</c:v>
                </c:pt>
                <c:pt idx="18" formatCode="0%">
                  <c:v>0.18</c:v>
                </c:pt>
                <c:pt idx="19" formatCode="0%">
                  <c:v>0.21</c:v>
                </c:pt>
                <c:pt idx="20" formatCode="0%">
                  <c:v>0.21</c:v>
                </c:pt>
                <c:pt idx="21" formatCode="0%">
                  <c:v>0.21</c:v>
                </c:pt>
                <c:pt idx="22" formatCode="0%">
                  <c:v>0.21</c:v>
                </c:pt>
                <c:pt idx="23" formatCode="0%">
                  <c:v>0.2</c:v>
                </c:pt>
                <c:pt idx="24" formatCode="0%">
                  <c:v>0.19</c:v>
                </c:pt>
                <c:pt idx="25" formatCode="0%">
                  <c:v>0.15</c:v>
                </c:pt>
              </c:numCache>
            </c:numRef>
          </c:val>
          <c:smooth val="0"/>
        </c:ser>
        <c:dLbls>
          <c:showLegendKey val="0"/>
          <c:showVal val="0"/>
          <c:showCatName val="0"/>
          <c:showSerName val="0"/>
          <c:showPercent val="0"/>
          <c:showBubbleSize val="0"/>
        </c:dLbls>
        <c:marker val="1"/>
        <c:smooth val="0"/>
        <c:axId val="188915072"/>
        <c:axId val="188920960"/>
      </c:lineChart>
      <c:catAx>
        <c:axId val="188915072"/>
        <c:scaling>
          <c:orientation val="minMax"/>
        </c:scaling>
        <c:delete val="0"/>
        <c:axPos val="b"/>
        <c:numFmt formatCode="General" sourceLinked="1"/>
        <c:majorTickMark val="none"/>
        <c:minorTickMark val="none"/>
        <c:tickLblPos val="nextTo"/>
        <c:txPr>
          <a:bodyPr/>
          <a:lstStyle/>
          <a:p>
            <a:pPr>
              <a:defRPr sz="1100"/>
            </a:pPr>
            <a:endParaRPr lang="en-US"/>
          </a:p>
        </c:txPr>
        <c:crossAx val="188920960"/>
        <c:crosses val="autoZero"/>
        <c:auto val="1"/>
        <c:lblAlgn val="ctr"/>
        <c:lblOffset val="100"/>
        <c:noMultiLvlLbl val="0"/>
      </c:catAx>
      <c:valAx>
        <c:axId val="188920960"/>
        <c:scaling>
          <c:orientation val="minMax"/>
        </c:scaling>
        <c:delete val="1"/>
        <c:axPos val="l"/>
        <c:numFmt formatCode="0%" sourceLinked="1"/>
        <c:majorTickMark val="out"/>
        <c:minorTickMark val="none"/>
        <c:tickLblPos val="nextTo"/>
        <c:crossAx val="188915072"/>
        <c:crosses val="autoZero"/>
        <c:crossBetween val="between"/>
      </c:valAx>
    </c:plotArea>
    <c:legend>
      <c:legendPos val="t"/>
      <c:layout>
        <c:manualLayout>
          <c:xMode val="edge"/>
          <c:yMode val="edge"/>
          <c:x val="0.14439868093411401"/>
          <c:y val="1.6759764552955001E-2"/>
          <c:w val="0.70883067501177699"/>
          <c:h val="6.4537765116778195E-2"/>
        </c:manualLayout>
      </c:layout>
      <c:overlay val="0"/>
      <c:spPr>
        <a:solidFill>
          <a:schemeClr val="bg1"/>
        </a:solidFill>
        <a:ln>
          <a:solidFill>
            <a:schemeClr val="tx1">
              <a:lumMod val="50000"/>
              <a:lumOff val="50000"/>
            </a:schemeClr>
          </a:solidFill>
        </a:ln>
      </c:spPr>
      <c:txPr>
        <a:bodyPr/>
        <a:lstStyle/>
        <a:p>
          <a:pPr>
            <a:defRPr sz="1400"/>
          </a:pPr>
          <a:endParaRPr lang="en-US"/>
        </a:p>
      </c:txPr>
    </c:legend>
    <c:plotVisOnly val="1"/>
    <c:dispBlanksAs val="span"/>
    <c:showDLblsOverMax val="0"/>
  </c:chart>
  <c:txPr>
    <a:bodyPr/>
    <a:lstStyle/>
    <a:p>
      <a:pPr>
        <a:defRPr sz="18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3631779173671E-2"/>
          <c:y val="0.16201117318435801"/>
          <c:w val="0.98267318411041304"/>
          <c:h val="0.62536182334416901"/>
        </c:manualLayout>
      </c:layout>
      <c:lineChart>
        <c:grouping val="standard"/>
        <c:varyColors val="0"/>
        <c:ser>
          <c:idx val="0"/>
          <c:order val="0"/>
          <c:tx>
            <c:strRef>
              <c:f>Sheet1!$B$1</c:f>
              <c:strCache>
                <c:ptCount val="1"/>
                <c:pt idx="0">
                  <c:v>Major Source</c:v>
                </c:pt>
              </c:strCache>
            </c:strRef>
          </c:tx>
          <c:dLbls>
            <c:txPr>
              <a:bodyPr/>
              <a:lstStyle/>
              <a:p>
                <a:pPr>
                  <a:defRPr sz="1400"/>
                </a:pPr>
                <a:endParaRPr lang="en-US"/>
              </a:p>
            </c:txPr>
            <c:dLblPos val="t"/>
            <c:showLegendKey val="0"/>
            <c:showVal val="1"/>
            <c:showCatName val="0"/>
            <c:showSerName val="0"/>
            <c:showPercent val="0"/>
            <c:showBubbleSize val="0"/>
            <c:showLeaderLines val="0"/>
          </c:dLbls>
          <c:cat>
            <c:numRef>
              <c:f>Sheet1!$A$2:$A$27</c:f>
              <c:numCache>
                <c:formatCode>General</c:formatCode>
                <c:ptCount val="26"/>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numCache>
            </c:numRef>
          </c:cat>
          <c:val>
            <c:numRef>
              <c:f>Sheet1!$B$2:$B$27</c:f>
              <c:numCache>
                <c:formatCode>General</c:formatCode>
                <c:ptCount val="26"/>
                <c:pt idx="0" formatCode="0%">
                  <c:v>0.64</c:v>
                </c:pt>
                <c:pt idx="2" formatCode="0%">
                  <c:v>0.68</c:v>
                </c:pt>
                <c:pt idx="3" formatCode="0%">
                  <c:v>0.71</c:v>
                </c:pt>
                <c:pt idx="4" formatCode="0%">
                  <c:v>0.65</c:v>
                </c:pt>
                <c:pt idx="5" formatCode="0%">
                  <c:v>0.67</c:v>
                </c:pt>
                <c:pt idx="6" formatCode="0%">
                  <c:v>0.6</c:v>
                </c:pt>
                <c:pt idx="7" formatCode="0%">
                  <c:v>0.59</c:v>
                </c:pt>
                <c:pt idx="8" formatCode="0%">
                  <c:v>0.56000000000000005</c:v>
                </c:pt>
                <c:pt idx="9" formatCode="0%">
                  <c:v>0.54</c:v>
                </c:pt>
                <c:pt idx="10" formatCode="0%">
                  <c:v>0.59</c:v>
                </c:pt>
                <c:pt idx="11" formatCode="0%">
                  <c:v>0.62</c:v>
                </c:pt>
                <c:pt idx="12" formatCode="0%">
                  <c:v>0.56000000000000005</c:v>
                </c:pt>
                <c:pt idx="14" formatCode="0%">
                  <c:v>0.59</c:v>
                </c:pt>
                <c:pt idx="16" formatCode="0%">
                  <c:v>0.55000000000000004</c:v>
                </c:pt>
                <c:pt idx="17" formatCode="0%">
                  <c:v>0.66</c:v>
                </c:pt>
                <c:pt idx="18" formatCode="0%">
                  <c:v>0.68</c:v>
                </c:pt>
                <c:pt idx="19" formatCode="0%">
                  <c:v>0.68</c:v>
                </c:pt>
                <c:pt idx="20" formatCode="0%">
                  <c:v>0.68</c:v>
                </c:pt>
                <c:pt idx="21" formatCode="0%">
                  <c:v>0.69</c:v>
                </c:pt>
                <c:pt idx="22" formatCode="0%">
                  <c:v>0.7</c:v>
                </c:pt>
                <c:pt idx="23" formatCode="0%">
                  <c:v>0.62</c:v>
                </c:pt>
                <c:pt idx="24" formatCode="0%">
                  <c:v>0.63</c:v>
                </c:pt>
                <c:pt idx="25" formatCode="0%">
                  <c:v>0.62</c:v>
                </c:pt>
              </c:numCache>
            </c:numRef>
          </c:val>
          <c:smooth val="0"/>
        </c:ser>
        <c:ser>
          <c:idx val="1"/>
          <c:order val="1"/>
          <c:tx>
            <c:strRef>
              <c:f>Sheet1!$C$1</c:f>
              <c:strCache>
                <c:ptCount val="1"/>
                <c:pt idx="0">
                  <c:v>Minor Source</c:v>
                </c:pt>
              </c:strCache>
            </c:strRef>
          </c:tx>
          <c:dLbls>
            <c:txPr>
              <a:bodyPr/>
              <a:lstStyle/>
              <a:p>
                <a:pPr>
                  <a:defRPr sz="1400"/>
                </a:pPr>
                <a:endParaRPr lang="en-US"/>
              </a:p>
            </c:txPr>
            <c:dLblPos val="t"/>
            <c:showLegendKey val="0"/>
            <c:showVal val="1"/>
            <c:showCatName val="0"/>
            <c:showSerName val="0"/>
            <c:showPercent val="0"/>
            <c:showBubbleSize val="0"/>
            <c:showLeaderLines val="0"/>
          </c:dLbls>
          <c:cat>
            <c:numRef>
              <c:f>Sheet1!$A$2:$A$27</c:f>
              <c:numCache>
                <c:formatCode>General</c:formatCode>
                <c:ptCount val="26"/>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numCache>
            </c:numRef>
          </c:cat>
          <c:val>
            <c:numRef>
              <c:f>Sheet1!$C$2:$C$27</c:f>
              <c:numCache>
                <c:formatCode>General</c:formatCode>
                <c:ptCount val="26"/>
                <c:pt idx="0" formatCode="0%">
                  <c:v>0.21</c:v>
                </c:pt>
                <c:pt idx="2" formatCode="0%">
                  <c:v>0.22</c:v>
                </c:pt>
                <c:pt idx="3" formatCode="0%">
                  <c:v>0.21</c:v>
                </c:pt>
                <c:pt idx="4" formatCode="0%">
                  <c:v>0.28999999999999998</c:v>
                </c:pt>
                <c:pt idx="5" formatCode="0%">
                  <c:v>0.23</c:v>
                </c:pt>
                <c:pt idx="6" formatCode="0%">
                  <c:v>0.3</c:v>
                </c:pt>
                <c:pt idx="7" formatCode="0%">
                  <c:v>0.32</c:v>
                </c:pt>
                <c:pt idx="8" formatCode="0%">
                  <c:v>0.34</c:v>
                </c:pt>
                <c:pt idx="9" formatCode="0%">
                  <c:v>0.37</c:v>
                </c:pt>
                <c:pt idx="10" formatCode="0%">
                  <c:v>0.28999999999999998</c:v>
                </c:pt>
                <c:pt idx="11" formatCode="0%">
                  <c:v>0.28999999999999998</c:v>
                </c:pt>
                <c:pt idx="12" formatCode="0%">
                  <c:v>0.37</c:v>
                </c:pt>
                <c:pt idx="14" formatCode="0%">
                  <c:v>0.32</c:v>
                </c:pt>
                <c:pt idx="16" formatCode="0%">
                  <c:v>0.35</c:v>
                </c:pt>
                <c:pt idx="17" formatCode="0%">
                  <c:v>0.27</c:v>
                </c:pt>
                <c:pt idx="18" formatCode="0%">
                  <c:v>0.24</c:v>
                </c:pt>
                <c:pt idx="19" formatCode="0%">
                  <c:v>0.28000000000000003</c:v>
                </c:pt>
                <c:pt idx="20" formatCode="0%">
                  <c:v>0.23</c:v>
                </c:pt>
                <c:pt idx="21" formatCode="0%">
                  <c:v>0.23</c:v>
                </c:pt>
                <c:pt idx="22" formatCode="0%">
                  <c:v>0.23</c:v>
                </c:pt>
                <c:pt idx="23" formatCode="0%">
                  <c:v>0.27</c:v>
                </c:pt>
                <c:pt idx="24" formatCode="0%">
                  <c:v>0.27</c:v>
                </c:pt>
                <c:pt idx="25" formatCode="0%">
                  <c:v>0.28999999999999998</c:v>
                </c:pt>
              </c:numCache>
            </c:numRef>
          </c:val>
          <c:smooth val="0"/>
        </c:ser>
        <c:ser>
          <c:idx val="2"/>
          <c:order val="2"/>
          <c:tx>
            <c:strRef>
              <c:f>Sheet1!$D$1</c:f>
              <c:strCache>
                <c:ptCount val="1"/>
                <c:pt idx="0">
                  <c:v>Not a Source</c:v>
                </c:pt>
              </c:strCache>
            </c:strRef>
          </c:tx>
          <c:dLbls>
            <c:dLbl>
              <c:idx val="0"/>
              <c:layout/>
              <c:dLblPos val="b"/>
              <c:showLegendKey val="0"/>
              <c:showVal val="1"/>
              <c:showCatName val="0"/>
              <c:showSerName val="0"/>
              <c:showPercent val="0"/>
              <c:showBubbleSize val="0"/>
            </c:dLbl>
            <c:txPr>
              <a:bodyPr/>
              <a:lstStyle/>
              <a:p>
                <a:pPr>
                  <a:defRPr sz="1400"/>
                </a:pPr>
                <a:endParaRPr lang="en-US"/>
              </a:p>
            </c:txPr>
            <c:dLblPos val="t"/>
            <c:showLegendKey val="0"/>
            <c:showVal val="1"/>
            <c:showCatName val="0"/>
            <c:showSerName val="0"/>
            <c:showPercent val="0"/>
            <c:showBubbleSize val="0"/>
            <c:showLeaderLines val="0"/>
          </c:dLbls>
          <c:cat>
            <c:numRef>
              <c:f>Sheet1!$A$2:$A$27</c:f>
              <c:numCache>
                <c:formatCode>General</c:formatCode>
                <c:ptCount val="26"/>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numCache>
            </c:numRef>
          </c:cat>
          <c:val>
            <c:numRef>
              <c:f>Sheet1!$D$2:$D$27</c:f>
              <c:numCache>
                <c:formatCode>General</c:formatCode>
                <c:ptCount val="26"/>
                <c:pt idx="0" formatCode="0%">
                  <c:v>0.14000000000000001</c:v>
                </c:pt>
                <c:pt idx="2" formatCode="0%">
                  <c:v>7.0000000000000007E-2</c:v>
                </c:pt>
                <c:pt idx="3" formatCode="0%">
                  <c:v>7.0000000000000007E-2</c:v>
                </c:pt>
                <c:pt idx="4" formatCode="0%">
                  <c:v>0.06</c:v>
                </c:pt>
                <c:pt idx="5" formatCode="0%">
                  <c:v>0.08</c:v>
                </c:pt>
                <c:pt idx="6" formatCode="0%">
                  <c:v>0.08</c:v>
                </c:pt>
                <c:pt idx="7" formatCode="0%">
                  <c:v>0.08</c:v>
                </c:pt>
                <c:pt idx="8" formatCode="0%">
                  <c:v>0.09</c:v>
                </c:pt>
                <c:pt idx="9" formatCode="0%">
                  <c:v>0.06</c:v>
                </c:pt>
                <c:pt idx="10" formatCode="0%">
                  <c:v>0.11</c:v>
                </c:pt>
                <c:pt idx="11" formatCode="0%">
                  <c:v>7.0000000000000007E-2</c:v>
                </c:pt>
                <c:pt idx="12" formatCode="0%">
                  <c:v>7.0000000000000007E-2</c:v>
                </c:pt>
                <c:pt idx="14" formatCode="0%">
                  <c:v>0.08</c:v>
                </c:pt>
                <c:pt idx="16" formatCode="0%">
                  <c:v>0.08</c:v>
                </c:pt>
                <c:pt idx="17" formatCode="0%">
                  <c:v>0.06</c:v>
                </c:pt>
                <c:pt idx="18" formatCode="0%">
                  <c:v>0.08</c:v>
                </c:pt>
                <c:pt idx="19" formatCode="0%">
                  <c:v>0.04</c:v>
                </c:pt>
                <c:pt idx="20" formatCode="0%">
                  <c:v>0.08</c:v>
                </c:pt>
                <c:pt idx="21" formatCode="0%">
                  <c:v>0.08</c:v>
                </c:pt>
                <c:pt idx="22" formatCode="0%">
                  <c:v>0.06</c:v>
                </c:pt>
                <c:pt idx="23" formatCode="0%">
                  <c:v>0.1</c:v>
                </c:pt>
                <c:pt idx="24" formatCode="0%">
                  <c:v>0.08</c:v>
                </c:pt>
                <c:pt idx="25" formatCode="0%">
                  <c:v>0.06</c:v>
                </c:pt>
              </c:numCache>
            </c:numRef>
          </c:val>
          <c:smooth val="0"/>
        </c:ser>
        <c:dLbls>
          <c:showLegendKey val="0"/>
          <c:showVal val="0"/>
          <c:showCatName val="0"/>
          <c:showSerName val="0"/>
          <c:showPercent val="0"/>
          <c:showBubbleSize val="0"/>
        </c:dLbls>
        <c:marker val="1"/>
        <c:smooth val="0"/>
        <c:axId val="189078528"/>
        <c:axId val="189080320"/>
      </c:lineChart>
      <c:catAx>
        <c:axId val="189078528"/>
        <c:scaling>
          <c:orientation val="minMax"/>
        </c:scaling>
        <c:delete val="0"/>
        <c:axPos val="b"/>
        <c:numFmt formatCode="General" sourceLinked="1"/>
        <c:majorTickMark val="none"/>
        <c:minorTickMark val="none"/>
        <c:tickLblPos val="nextTo"/>
        <c:txPr>
          <a:bodyPr/>
          <a:lstStyle/>
          <a:p>
            <a:pPr>
              <a:defRPr sz="1200"/>
            </a:pPr>
            <a:endParaRPr lang="en-US"/>
          </a:p>
        </c:txPr>
        <c:crossAx val="189080320"/>
        <c:crosses val="autoZero"/>
        <c:auto val="1"/>
        <c:lblAlgn val="ctr"/>
        <c:lblOffset val="100"/>
        <c:noMultiLvlLbl val="0"/>
      </c:catAx>
      <c:valAx>
        <c:axId val="189080320"/>
        <c:scaling>
          <c:orientation val="minMax"/>
        </c:scaling>
        <c:delete val="1"/>
        <c:axPos val="l"/>
        <c:numFmt formatCode="0%" sourceLinked="1"/>
        <c:majorTickMark val="out"/>
        <c:minorTickMark val="none"/>
        <c:tickLblPos val="nextTo"/>
        <c:crossAx val="189078528"/>
        <c:crosses val="autoZero"/>
        <c:crossBetween val="between"/>
      </c:valAx>
    </c:plotArea>
    <c:legend>
      <c:legendPos val="t"/>
      <c:layout>
        <c:manualLayout>
          <c:xMode val="edge"/>
          <c:yMode val="edge"/>
          <c:x val="0.14439868093411401"/>
          <c:y val="1.6759764552955001E-2"/>
          <c:w val="0.70883067501177699"/>
          <c:h val="6.4537765116778195E-2"/>
        </c:manualLayout>
      </c:layout>
      <c:overlay val="0"/>
      <c:spPr>
        <a:solidFill>
          <a:schemeClr val="bg1"/>
        </a:solidFill>
        <a:ln>
          <a:solidFill>
            <a:schemeClr val="tx1">
              <a:lumMod val="50000"/>
              <a:lumOff val="50000"/>
            </a:schemeClr>
          </a:solidFill>
        </a:ln>
      </c:spPr>
      <c:txPr>
        <a:bodyPr/>
        <a:lstStyle/>
        <a:p>
          <a:pPr>
            <a:defRPr sz="1400"/>
          </a:pPr>
          <a:endParaRPr lang="en-US"/>
        </a:p>
      </c:txPr>
    </c:legend>
    <c:plotVisOnly val="1"/>
    <c:dispBlanksAs val="span"/>
    <c:showDLblsOverMax val="0"/>
  </c:chart>
  <c:txPr>
    <a:bodyPr/>
    <a:lstStyle/>
    <a:p>
      <a:pPr>
        <a:defRPr sz="1800"/>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3631779173671E-2"/>
          <c:y val="0.16201117318435801"/>
          <c:w val="0.98267318411041304"/>
          <c:h val="0.62536182334416901"/>
        </c:manualLayout>
      </c:layout>
      <c:lineChart>
        <c:grouping val="standard"/>
        <c:varyColors val="0"/>
        <c:ser>
          <c:idx val="0"/>
          <c:order val="0"/>
          <c:tx>
            <c:strRef>
              <c:f>Sheet1!$B$1</c:f>
              <c:strCache>
                <c:ptCount val="1"/>
                <c:pt idx="0">
                  <c:v>Major Source</c:v>
                </c:pt>
              </c:strCache>
            </c:strRef>
          </c:tx>
          <c:dLbls>
            <c:dLbl>
              <c:idx val="0"/>
              <c:layout>
                <c:manualLayout>
                  <c:x val="-2.7920452251160899E-2"/>
                  <c:y val="3.5325696527429201E-2"/>
                </c:manualLayout>
              </c:layout>
              <c:dLblPos val="r"/>
              <c:showLegendKey val="0"/>
              <c:showVal val="1"/>
              <c:showCatName val="0"/>
              <c:showSerName val="0"/>
              <c:showPercent val="0"/>
              <c:showBubbleSize val="0"/>
            </c:dLbl>
            <c:dLbl>
              <c:idx val="1"/>
              <c:layout/>
              <c:dLblPos val="t"/>
              <c:showLegendKey val="0"/>
              <c:showVal val="1"/>
              <c:showCatName val="0"/>
              <c:showSerName val="0"/>
              <c:showPercent val="0"/>
              <c:showBubbleSize val="0"/>
            </c:dLbl>
            <c:dLbl>
              <c:idx val="9"/>
              <c:layout/>
              <c:dLblPos val="t"/>
              <c:showLegendKey val="0"/>
              <c:showVal val="1"/>
              <c:showCatName val="0"/>
              <c:showSerName val="0"/>
              <c:showPercent val="0"/>
              <c:showBubbleSize val="0"/>
            </c:dLbl>
            <c:dLbl>
              <c:idx val="11"/>
              <c:layout/>
              <c:dLblPos val="t"/>
              <c:showLegendKey val="0"/>
              <c:showVal val="1"/>
              <c:showCatName val="0"/>
              <c:showSerName val="0"/>
              <c:showPercent val="0"/>
              <c:showBubbleSize val="0"/>
            </c:dLbl>
            <c:dLbl>
              <c:idx val="12"/>
              <c:layout/>
              <c:dLblPos val="t"/>
              <c:showLegendKey val="0"/>
              <c:showVal val="1"/>
              <c:showCatName val="0"/>
              <c:showSerName val="0"/>
              <c:showPercent val="0"/>
              <c:showBubbleSize val="0"/>
            </c:dLbl>
            <c:txPr>
              <a:bodyPr/>
              <a:lstStyle/>
              <a:p>
                <a:pPr>
                  <a:defRPr sz="1400"/>
                </a:pPr>
                <a:endParaRPr lang="en-US"/>
              </a:p>
            </c:txPr>
            <c:dLblPos val="b"/>
            <c:showLegendKey val="0"/>
            <c:showVal val="1"/>
            <c:showCatName val="0"/>
            <c:showSerName val="0"/>
            <c:showPercent val="0"/>
            <c:showBubbleSize val="0"/>
            <c:showLeaderLines val="0"/>
          </c:dLbls>
          <c:cat>
            <c:numRef>
              <c:f>Sheet1!$A$2:$A$16</c:f>
              <c:numCache>
                <c:formatCode>General</c:formatCode>
                <c:ptCount val="15"/>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numCache>
            </c:numRef>
          </c:cat>
          <c:val>
            <c:numRef>
              <c:f>Sheet1!$B$2:$B$16</c:f>
              <c:numCache>
                <c:formatCode>0%</c:formatCode>
                <c:ptCount val="15"/>
                <c:pt idx="0">
                  <c:v>0.34</c:v>
                </c:pt>
                <c:pt idx="1">
                  <c:v>0.28999999999999998</c:v>
                </c:pt>
                <c:pt idx="3">
                  <c:v>0.27</c:v>
                </c:pt>
                <c:pt idx="4">
                  <c:v>0.27</c:v>
                </c:pt>
                <c:pt idx="5">
                  <c:v>0.3</c:v>
                </c:pt>
                <c:pt idx="6">
                  <c:v>0.28999999999999998</c:v>
                </c:pt>
                <c:pt idx="7">
                  <c:v>0.28000000000000003</c:v>
                </c:pt>
                <c:pt idx="8">
                  <c:v>0.27</c:v>
                </c:pt>
                <c:pt idx="9">
                  <c:v>0.28999999999999998</c:v>
                </c:pt>
                <c:pt idx="10">
                  <c:v>0.27</c:v>
                </c:pt>
                <c:pt idx="11">
                  <c:v>0.31</c:v>
                </c:pt>
                <c:pt idx="12">
                  <c:v>0.28999999999999998</c:v>
                </c:pt>
                <c:pt idx="13">
                  <c:v>0.27</c:v>
                </c:pt>
                <c:pt idx="14">
                  <c:v>0.27</c:v>
                </c:pt>
              </c:numCache>
            </c:numRef>
          </c:val>
          <c:smooth val="0"/>
        </c:ser>
        <c:ser>
          <c:idx val="1"/>
          <c:order val="1"/>
          <c:tx>
            <c:strRef>
              <c:f>Sheet1!$C$1</c:f>
              <c:strCache>
                <c:ptCount val="1"/>
                <c:pt idx="0">
                  <c:v>Minor Source</c:v>
                </c:pt>
              </c:strCache>
            </c:strRef>
          </c:tx>
          <c:dLbls>
            <c:dLbl>
              <c:idx val="3"/>
              <c:layout/>
              <c:dLblPos val="b"/>
              <c:showLegendKey val="0"/>
              <c:showVal val="1"/>
              <c:showCatName val="0"/>
              <c:showSerName val="0"/>
              <c:showPercent val="0"/>
              <c:showBubbleSize val="0"/>
            </c:dLbl>
            <c:dLbl>
              <c:idx val="4"/>
              <c:layout>
                <c:manualLayout>
                  <c:x val="-3.0769230769230799E-2"/>
                  <c:y val="-3.53254748022655E-2"/>
                </c:manualLayout>
              </c:layout>
              <c:dLblPos val="r"/>
              <c:showLegendKey val="0"/>
              <c:showVal val="1"/>
              <c:showCatName val="0"/>
              <c:showSerName val="0"/>
              <c:showPercent val="0"/>
              <c:showBubbleSize val="0"/>
            </c:dLbl>
            <c:dLbl>
              <c:idx val="5"/>
              <c:layout>
                <c:manualLayout>
                  <c:x val="-5.1282051282051299E-3"/>
                  <c:y val="-2.40618364874477E-2"/>
                </c:manualLayout>
              </c:layout>
              <c:dLblPos val="r"/>
              <c:showLegendKey val="0"/>
              <c:showVal val="1"/>
              <c:showCatName val="0"/>
              <c:showSerName val="0"/>
              <c:showPercent val="0"/>
              <c:showBubbleSize val="0"/>
            </c:dLbl>
            <c:dLbl>
              <c:idx val="9"/>
              <c:layout/>
              <c:dLblPos val="b"/>
              <c:showLegendKey val="0"/>
              <c:showVal val="1"/>
              <c:showCatName val="0"/>
              <c:showSerName val="0"/>
              <c:showPercent val="0"/>
              <c:showBubbleSize val="0"/>
            </c:dLbl>
            <c:dLbl>
              <c:idx val="11"/>
              <c:layout/>
              <c:dLblPos val="b"/>
              <c:showLegendKey val="0"/>
              <c:showVal val="1"/>
              <c:showCatName val="0"/>
              <c:showSerName val="0"/>
              <c:showPercent val="0"/>
              <c:showBubbleSize val="0"/>
            </c:dLbl>
            <c:dLbl>
              <c:idx val="12"/>
              <c:layout/>
              <c:dLblPos val="b"/>
              <c:showLegendKey val="0"/>
              <c:showVal val="1"/>
              <c:showCatName val="0"/>
              <c:showSerName val="0"/>
              <c:showPercent val="0"/>
              <c:showBubbleSize val="0"/>
            </c:dLbl>
            <c:txPr>
              <a:bodyPr/>
              <a:lstStyle/>
              <a:p>
                <a:pPr>
                  <a:defRPr sz="1400"/>
                </a:pPr>
                <a:endParaRPr lang="en-US"/>
              </a:p>
            </c:txPr>
            <c:dLblPos val="t"/>
            <c:showLegendKey val="0"/>
            <c:showVal val="1"/>
            <c:showCatName val="0"/>
            <c:showSerName val="0"/>
            <c:showPercent val="0"/>
            <c:showBubbleSize val="0"/>
            <c:showLeaderLines val="0"/>
          </c:dLbls>
          <c:cat>
            <c:numRef>
              <c:f>Sheet1!$A$2:$A$16</c:f>
              <c:numCache>
                <c:formatCode>General</c:formatCode>
                <c:ptCount val="15"/>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numCache>
            </c:numRef>
          </c:cat>
          <c:val>
            <c:numRef>
              <c:f>Sheet1!$C$2:$C$16</c:f>
              <c:numCache>
                <c:formatCode>0%</c:formatCode>
                <c:ptCount val="15"/>
                <c:pt idx="0">
                  <c:v>0.35</c:v>
                </c:pt>
                <c:pt idx="1">
                  <c:v>0.4</c:v>
                </c:pt>
                <c:pt idx="3">
                  <c:v>0.35</c:v>
                </c:pt>
                <c:pt idx="4">
                  <c:v>0.33</c:v>
                </c:pt>
                <c:pt idx="5">
                  <c:v>0.32</c:v>
                </c:pt>
                <c:pt idx="6">
                  <c:v>0.3</c:v>
                </c:pt>
                <c:pt idx="7">
                  <c:v>0.31</c:v>
                </c:pt>
                <c:pt idx="8">
                  <c:v>0.28999999999999998</c:v>
                </c:pt>
                <c:pt idx="9">
                  <c:v>0.26</c:v>
                </c:pt>
                <c:pt idx="10">
                  <c:v>0.28999999999999998</c:v>
                </c:pt>
                <c:pt idx="11">
                  <c:v>0.26</c:v>
                </c:pt>
                <c:pt idx="12">
                  <c:v>0.27</c:v>
                </c:pt>
                <c:pt idx="13">
                  <c:v>0.28000000000000003</c:v>
                </c:pt>
                <c:pt idx="14">
                  <c:v>0.28999999999999998</c:v>
                </c:pt>
              </c:numCache>
            </c:numRef>
          </c:val>
          <c:smooth val="0"/>
        </c:ser>
        <c:ser>
          <c:idx val="2"/>
          <c:order val="2"/>
          <c:tx>
            <c:strRef>
              <c:f>Sheet1!$D$1</c:f>
              <c:strCache>
                <c:ptCount val="1"/>
                <c:pt idx="0">
                  <c:v>Not a Source</c:v>
                </c:pt>
              </c:strCache>
            </c:strRef>
          </c:tx>
          <c:dLbls>
            <c:dLbl>
              <c:idx val="0"/>
              <c:layout/>
              <c:dLblPos val="b"/>
              <c:showLegendKey val="0"/>
              <c:showVal val="1"/>
              <c:showCatName val="0"/>
              <c:showSerName val="0"/>
              <c:showPercent val="0"/>
              <c:showBubbleSize val="0"/>
            </c:dLbl>
            <c:dLbl>
              <c:idx val="1"/>
              <c:layout/>
              <c:dLblPos val="b"/>
              <c:showLegendKey val="0"/>
              <c:showVal val="1"/>
              <c:showCatName val="0"/>
              <c:showSerName val="0"/>
              <c:showPercent val="0"/>
              <c:showBubbleSize val="0"/>
            </c:dLbl>
            <c:txPr>
              <a:bodyPr/>
              <a:lstStyle/>
              <a:p>
                <a:pPr>
                  <a:defRPr sz="1400"/>
                </a:pPr>
                <a:endParaRPr lang="en-US"/>
              </a:p>
            </c:txPr>
            <c:dLblPos val="t"/>
            <c:showLegendKey val="0"/>
            <c:showVal val="1"/>
            <c:showCatName val="0"/>
            <c:showSerName val="0"/>
            <c:showPercent val="0"/>
            <c:showBubbleSize val="0"/>
            <c:showLeaderLines val="0"/>
          </c:dLbls>
          <c:cat>
            <c:numRef>
              <c:f>Sheet1!$A$2:$A$16</c:f>
              <c:numCache>
                <c:formatCode>General</c:formatCode>
                <c:ptCount val="15"/>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numCache>
            </c:numRef>
          </c:cat>
          <c:val>
            <c:numRef>
              <c:f>Sheet1!$D$2:$D$16</c:f>
              <c:numCache>
                <c:formatCode>0%</c:formatCode>
                <c:ptCount val="15"/>
                <c:pt idx="0">
                  <c:v>0.28999999999999998</c:v>
                </c:pt>
                <c:pt idx="1">
                  <c:v>0.28000000000000003</c:v>
                </c:pt>
                <c:pt idx="3">
                  <c:v>0.37</c:v>
                </c:pt>
                <c:pt idx="4">
                  <c:v>0.38</c:v>
                </c:pt>
                <c:pt idx="5">
                  <c:v>0.35</c:v>
                </c:pt>
                <c:pt idx="6">
                  <c:v>0.39</c:v>
                </c:pt>
                <c:pt idx="7">
                  <c:v>0.4</c:v>
                </c:pt>
                <c:pt idx="8">
                  <c:v>0.42</c:v>
                </c:pt>
                <c:pt idx="9">
                  <c:v>0.41</c:v>
                </c:pt>
                <c:pt idx="10">
                  <c:v>0.41</c:v>
                </c:pt>
                <c:pt idx="11">
                  <c:v>0.41</c:v>
                </c:pt>
                <c:pt idx="12">
                  <c:v>0.41</c:v>
                </c:pt>
                <c:pt idx="13">
                  <c:v>0.43</c:v>
                </c:pt>
                <c:pt idx="14">
                  <c:v>0.42</c:v>
                </c:pt>
              </c:numCache>
            </c:numRef>
          </c:val>
          <c:smooth val="0"/>
        </c:ser>
        <c:dLbls>
          <c:showLegendKey val="0"/>
          <c:showVal val="0"/>
          <c:showCatName val="0"/>
          <c:showSerName val="0"/>
          <c:showPercent val="0"/>
          <c:showBubbleSize val="0"/>
        </c:dLbls>
        <c:marker val="1"/>
        <c:smooth val="0"/>
        <c:axId val="188693504"/>
        <c:axId val="188711680"/>
      </c:lineChart>
      <c:catAx>
        <c:axId val="188693504"/>
        <c:scaling>
          <c:orientation val="minMax"/>
        </c:scaling>
        <c:delete val="0"/>
        <c:axPos val="b"/>
        <c:numFmt formatCode="General" sourceLinked="1"/>
        <c:majorTickMark val="none"/>
        <c:minorTickMark val="none"/>
        <c:tickLblPos val="nextTo"/>
        <c:txPr>
          <a:bodyPr/>
          <a:lstStyle/>
          <a:p>
            <a:pPr>
              <a:defRPr sz="1200"/>
            </a:pPr>
            <a:endParaRPr lang="en-US"/>
          </a:p>
        </c:txPr>
        <c:crossAx val="188711680"/>
        <c:crosses val="autoZero"/>
        <c:auto val="1"/>
        <c:lblAlgn val="ctr"/>
        <c:lblOffset val="100"/>
        <c:noMultiLvlLbl val="0"/>
      </c:catAx>
      <c:valAx>
        <c:axId val="188711680"/>
        <c:scaling>
          <c:orientation val="minMax"/>
        </c:scaling>
        <c:delete val="1"/>
        <c:axPos val="l"/>
        <c:numFmt formatCode="0%" sourceLinked="1"/>
        <c:majorTickMark val="out"/>
        <c:minorTickMark val="none"/>
        <c:tickLblPos val="nextTo"/>
        <c:crossAx val="188693504"/>
        <c:crosses val="autoZero"/>
        <c:crossBetween val="between"/>
      </c:valAx>
    </c:plotArea>
    <c:legend>
      <c:legendPos val="t"/>
      <c:layout>
        <c:manualLayout>
          <c:xMode val="edge"/>
          <c:yMode val="edge"/>
          <c:x val="0.14439868093411401"/>
          <c:y val="1.6759764552955001E-2"/>
          <c:w val="0.70467404715436199"/>
          <c:h val="6.4537765116778195E-2"/>
        </c:manualLayout>
      </c:layout>
      <c:overlay val="0"/>
      <c:spPr>
        <a:solidFill>
          <a:schemeClr val="bg1"/>
        </a:solidFill>
        <a:ln>
          <a:solidFill>
            <a:schemeClr val="tx1">
              <a:lumMod val="50000"/>
              <a:lumOff val="50000"/>
            </a:schemeClr>
          </a:solidFill>
        </a:ln>
      </c:spPr>
      <c:txPr>
        <a:bodyPr/>
        <a:lstStyle/>
        <a:p>
          <a:pPr>
            <a:defRPr sz="1400"/>
          </a:pPr>
          <a:endParaRPr lang="en-US"/>
        </a:p>
      </c:txPr>
    </c:legend>
    <c:plotVisOnly val="1"/>
    <c:dispBlanksAs val="span"/>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percentStacked"/>
        <c:varyColors val="0"/>
        <c:ser>
          <c:idx val="0"/>
          <c:order val="0"/>
          <c:tx>
            <c:strRef>
              <c:f>Sheet1!$B$1</c:f>
              <c:strCache>
                <c:ptCount val="1"/>
                <c:pt idx="0">
                  <c:v>Very Confident</c:v>
                </c:pt>
              </c:strCache>
            </c:strRef>
          </c:tx>
          <c:spPr>
            <a:solidFill>
              <a:schemeClr val="accent1">
                <a:lumMod val="50000"/>
              </a:schemeClr>
            </a:solidFill>
            <a:ln>
              <a:solidFill>
                <a:schemeClr val="accent1">
                  <a:lumMod val="50000"/>
                </a:schemeClr>
              </a:solidFill>
            </a:ln>
          </c:spPr>
          <c:cat>
            <c:numRef>
              <c:f>Sheet1!$A$2:$A$25</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Sheet1!$B$2:$B$25</c:f>
              <c:numCache>
                <c:formatCode>0%</c:formatCode>
                <c:ptCount val="24"/>
                <c:pt idx="0">
                  <c:v>0.21</c:v>
                </c:pt>
                <c:pt idx="1">
                  <c:v>0.17</c:v>
                </c:pt>
                <c:pt idx="2">
                  <c:v>0.17</c:v>
                </c:pt>
                <c:pt idx="3">
                  <c:v>0.18</c:v>
                </c:pt>
                <c:pt idx="4">
                  <c:v>0.24</c:v>
                </c:pt>
                <c:pt idx="5">
                  <c:v>0.18</c:v>
                </c:pt>
                <c:pt idx="6">
                  <c:v>0.16</c:v>
                </c:pt>
                <c:pt idx="7">
                  <c:v>0.24</c:v>
                </c:pt>
                <c:pt idx="8">
                  <c:v>0.2</c:v>
                </c:pt>
                <c:pt idx="9">
                  <c:v>0.2</c:v>
                </c:pt>
                <c:pt idx="10">
                  <c:v>0.18</c:v>
                </c:pt>
                <c:pt idx="11">
                  <c:v>0.21</c:v>
                </c:pt>
                <c:pt idx="12">
                  <c:v>0.2</c:v>
                </c:pt>
                <c:pt idx="13">
                  <c:v>0.19</c:v>
                </c:pt>
                <c:pt idx="14">
                  <c:v>0.2</c:v>
                </c:pt>
                <c:pt idx="15">
                  <c:v>0.18</c:v>
                </c:pt>
                <c:pt idx="16">
                  <c:v>0.13</c:v>
                </c:pt>
                <c:pt idx="17">
                  <c:v>0.12</c:v>
                </c:pt>
                <c:pt idx="18">
                  <c:v>0.12</c:v>
                </c:pt>
                <c:pt idx="19">
                  <c:v>0.13</c:v>
                </c:pt>
                <c:pt idx="20">
                  <c:v>0.14000000000000001</c:v>
                </c:pt>
                <c:pt idx="21">
                  <c:v>0.17</c:v>
                </c:pt>
                <c:pt idx="22">
                  <c:v>0.18</c:v>
                </c:pt>
                <c:pt idx="23">
                  <c:v>0.22</c:v>
                </c:pt>
              </c:numCache>
            </c:numRef>
          </c:val>
        </c:ser>
        <c:ser>
          <c:idx val="1"/>
          <c:order val="1"/>
          <c:tx>
            <c:strRef>
              <c:f>Sheet1!$C$1</c:f>
              <c:strCache>
                <c:ptCount val="1"/>
                <c:pt idx="0">
                  <c:v>Somewhat Confident</c:v>
                </c:pt>
              </c:strCache>
            </c:strRef>
          </c:tx>
          <c:spPr>
            <a:solidFill>
              <a:schemeClr val="accent1">
                <a:lumMod val="75000"/>
              </a:schemeClr>
            </a:solidFill>
            <a:ln>
              <a:solidFill>
                <a:schemeClr val="accent1">
                  <a:lumMod val="75000"/>
                </a:schemeClr>
              </a:solidFill>
            </a:ln>
          </c:spPr>
          <c:cat>
            <c:numRef>
              <c:f>Sheet1!$A$2:$A$25</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Sheet1!$C$2:$C$25</c:f>
              <c:numCache>
                <c:formatCode>0%</c:formatCode>
                <c:ptCount val="24"/>
                <c:pt idx="0">
                  <c:v>0.33</c:v>
                </c:pt>
                <c:pt idx="1">
                  <c:v>0.36</c:v>
                </c:pt>
                <c:pt idx="2">
                  <c:v>0.37</c:v>
                </c:pt>
                <c:pt idx="3">
                  <c:v>0.38</c:v>
                </c:pt>
                <c:pt idx="4">
                  <c:v>0.36</c:v>
                </c:pt>
                <c:pt idx="5">
                  <c:v>0.44</c:v>
                </c:pt>
                <c:pt idx="6">
                  <c:v>0.41</c:v>
                </c:pt>
                <c:pt idx="7">
                  <c:v>0.42</c:v>
                </c:pt>
                <c:pt idx="8">
                  <c:v>0.38</c:v>
                </c:pt>
                <c:pt idx="9">
                  <c:v>0.45</c:v>
                </c:pt>
                <c:pt idx="10">
                  <c:v>0.4</c:v>
                </c:pt>
                <c:pt idx="11">
                  <c:v>0.4</c:v>
                </c:pt>
                <c:pt idx="12">
                  <c:v>0.38</c:v>
                </c:pt>
                <c:pt idx="13">
                  <c:v>0.42</c:v>
                </c:pt>
                <c:pt idx="14">
                  <c:v>0.46</c:v>
                </c:pt>
                <c:pt idx="15">
                  <c:v>0.37</c:v>
                </c:pt>
                <c:pt idx="16">
                  <c:v>0.42</c:v>
                </c:pt>
                <c:pt idx="17">
                  <c:v>0.37</c:v>
                </c:pt>
                <c:pt idx="18">
                  <c:v>0.36</c:v>
                </c:pt>
                <c:pt idx="19">
                  <c:v>0.38</c:v>
                </c:pt>
                <c:pt idx="20">
                  <c:v>0.34</c:v>
                </c:pt>
                <c:pt idx="21">
                  <c:v>0.38</c:v>
                </c:pt>
                <c:pt idx="22">
                  <c:v>0.38</c:v>
                </c:pt>
                <c:pt idx="23">
                  <c:v>0.39</c:v>
                </c:pt>
              </c:numCache>
            </c:numRef>
          </c:val>
        </c:ser>
        <c:ser>
          <c:idx val="2"/>
          <c:order val="2"/>
          <c:tx>
            <c:strRef>
              <c:f>Sheet1!$D$1</c:f>
              <c:strCache>
                <c:ptCount val="1"/>
                <c:pt idx="0">
                  <c:v>Not Too Confident</c:v>
                </c:pt>
              </c:strCache>
            </c:strRef>
          </c:tx>
          <c:spPr>
            <a:solidFill>
              <a:schemeClr val="accent1">
                <a:lumMod val="60000"/>
                <a:lumOff val="40000"/>
              </a:schemeClr>
            </a:solidFill>
            <a:ln>
              <a:solidFill>
                <a:schemeClr val="accent1">
                  <a:lumMod val="60000"/>
                  <a:lumOff val="40000"/>
                </a:schemeClr>
              </a:solidFill>
            </a:ln>
          </c:spPr>
          <c:cat>
            <c:numRef>
              <c:f>Sheet1!$A$2:$A$25</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Sheet1!$D$2:$D$25</c:f>
              <c:numCache>
                <c:formatCode>0%</c:formatCode>
                <c:ptCount val="24"/>
                <c:pt idx="0">
                  <c:v>0.23</c:v>
                </c:pt>
                <c:pt idx="1">
                  <c:v>0.22</c:v>
                </c:pt>
                <c:pt idx="2">
                  <c:v>0.26</c:v>
                </c:pt>
                <c:pt idx="3">
                  <c:v>0.24</c:v>
                </c:pt>
                <c:pt idx="4">
                  <c:v>0.23</c:v>
                </c:pt>
                <c:pt idx="5">
                  <c:v>0.21</c:v>
                </c:pt>
                <c:pt idx="6">
                  <c:v>0.27</c:v>
                </c:pt>
                <c:pt idx="7">
                  <c:v>0.19</c:v>
                </c:pt>
                <c:pt idx="8">
                  <c:v>0.22</c:v>
                </c:pt>
                <c:pt idx="9">
                  <c:v>0.21</c:v>
                </c:pt>
                <c:pt idx="10">
                  <c:v>0.22</c:v>
                </c:pt>
                <c:pt idx="11">
                  <c:v>0.21</c:v>
                </c:pt>
                <c:pt idx="12">
                  <c:v>0.21</c:v>
                </c:pt>
                <c:pt idx="13">
                  <c:v>0.2</c:v>
                </c:pt>
                <c:pt idx="14">
                  <c:v>0.18</c:v>
                </c:pt>
                <c:pt idx="15">
                  <c:v>0.21</c:v>
                </c:pt>
                <c:pt idx="16">
                  <c:v>0.22</c:v>
                </c:pt>
                <c:pt idx="17">
                  <c:v>0.25</c:v>
                </c:pt>
                <c:pt idx="18">
                  <c:v>0.27</c:v>
                </c:pt>
                <c:pt idx="19">
                  <c:v>0.22</c:v>
                </c:pt>
                <c:pt idx="20">
                  <c:v>0.23</c:v>
                </c:pt>
                <c:pt idx="21">
                  <c:v>0.18</c:v>
                </c:pt>
                <c:pt idx="22">
                  <c:v>0.19</c:v>
                </c:pt>
                <c:pt idx="23">
                  <c:v>0.19</c:v>
                </c:pt>
              </c:numCache>
            </c:numRef>
          </c:val>
        </c:ser>
        <c:ser>
          <c:idx val="3"/>
          <c:order val="3"/>
          <c:tx>
            <c:strRef>
              <c:f>Sheet1!$E$1</c:f>
              <c:strCache>
                <c:ptCount val="1"/>
                <c:pt idx="0">
                  <c:v>Not At All Confident</c:v>
                </c:pt>
              </c:strCache>
            </c:strRef>
          </c:tx>
          <c:spPr>
            <a:solidFill>
              <a:schemeClr val="accent1">
                <a:lumMod val="40000"/>
                <a:lumOff val="60000"/>
              </a:schemeClr>
            </a:solidFill>
            <a:ln>
              <a:solidFill>
                <a:schemeClr val="accent1">
                  <a:lumMod val="40000"/>
                  <a:lumOff val="60000"/>
                </a:schemeClr>
              </a:solidFill>
            </a:ln>
          </c:spPr>
          <c:cat>
            <c:numRef>
              <c:f>Sheet1!$A$2:$A$25</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Sheet1!$E$2:$E$25</c:f>
              <c:numCache>
                <c:formatCode>0%</c:formatCode>
                <c:ptCount val="24"/>
                <c:pt idx="0">
                  <c:v>0.2</c:v>
                </c:pt>
                <c:pt idx="1">
                  <c:v>0.21</c:v>
                </c:pt>
                <c:pt idx="2">
                  <c:v>0.15</c:v>
                </c:pt>
                <c:pt idx="3">
                  <c:v>0.17</c:v>
                </c:pt>
                <c:pt idx="4">
                  <c:v>0.15</c:v>
                </c:pt>
                <c:pt idx="5">
                  <c:v>0.15</c:v>
                </c:pt>
                <c:pt idx="6">
                  <c:v>0.15</c:v>
                </c:pt>
                <c:pt idx="7">
                  <c:v>0.13</c:v>
                </c:pt>
                <c:pt idx="8">
                  <c:v>0.19</c:v>
                </c:pt>
                <c:pt idx="9">
                  <c:v>0.14000000000000001</c:v>
                </c:pt>
                <c:pt idx="10">
                  <c:v>0.19</c:v>
                </c:pt>
                <c:pt idx="11">
                  <c:v>0.17</c:v>
                </c:pt>
                <c:pt idx="12">
                  <c:v>0.2</c:v>
                </c:pt>
                <c:pt idx="13">
                  <c:v>0.17</c:v>
                </c:pt>
                <c:pt idx="14">
                  <c:v>0.14000000000000001</c:v>
                </c:pt>
                <c:pt idx="15" formatCode="0.00%">
                  <c:v>0.22</c:v>
                </c:pt>
                <c:pt idx="16">
                  <c:v>0.22</c:v>
                </c:pt>
                <c:pt idx="17">
                  <c:v>0.26</c:v>
                </c:pt>
                <c:pt idx="18">
                  <c:v>0.23</c:v>
                </c:pt>
                <c:pt idx="19">
                  <c:v>0.24</c:v>
                </c:pt>
                <c:pt idx="20">
                  <c:v>0.28999999999999998</c:v>
                </c:pt>
                <c:pt idx="21">
                  <c:v>0.24</c:v>
                </c:pt>
                <c:pt idx="22">
                  <c:v>0.23</c:v>
                </c:pt>
                <c:pt idx="23">
                  <c:v>0.19</c:v>
                </c:pt>
              </c:numCache>
            </c:numRef>
          </c:val>
        </c:ser>
        <c:ser>
          <c:idx val="4"/>
          <c:order val="4"/>
          <c:tx>
            <c:strRef>
              <c:f>Sheet1!$F$1</c:f>
              <c:strCache>
                <c:ptCount val="1"/>
                <c:pt idx="0">
                  <c:v>Don't Know/Refused</c:v>
                </c:pt>
              </c:strCache>
            </c:strRef>
          </c:tx>
          <c:spPr>
            <a:solidFill>
              <a:schemeClr val="bg1">
                <a:lumMod val="50000"/>
              </a:schemeClr>
            </a:solidFill>
            <a:ln>
              <a:solidFill>
                <a:schemeClr val="bg1">
                  <a:lumMod val="50000"/>
                </a:schemeClr>
              </a:solidFill>
            </a:ln>
          </c:spPr>
          <c:cat>
            <c:numRef>
              <c:f>Sheet1!$A$2:$A$25</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Sheet1!$F$2:$F$25</c:f>
              <c:numCache>
                <c:formatCode>0%</c:formatCode>
                <c:ptCount val="24"/>
                <c:pt idx="0">
                  <c:v>0.03</c:v>
                </c:pt>
                <c:pt idx="1">
                  <c:v>0.04</c:v>
                </c:pt>
                <c:pt idx="2">
                  <c:v>0.05</c:v>
                </c:pt>
                <c:pt idx="3">
                  <c:v>0.02</c:v>
                </c:pt>
                <c:pt idx="4">
                  <c:v>0.03</c:v>
                </c:pt>
                <c:pt idx="5">
                  <c:v>0.01</c:v>
                </c:pt>
                <c:pt idx="6">
                  <c:v>0.01</c:v>
                </c:pt>
                <c:pt idx="7">
                  <c:v>0.01</c:v>
                </c:pt>
                <c:pt idx="8">
                  <c:v>0.01</c:v>
                </c:pt>
                <c:pt idx="9">
                  <c:v>0</c:v>
                </c:pt>
                <c:pt idx="10">
                  <c:v>0.01</c:v>
                </c:pt>
                <c:pt idx="11">
                  <c:v>0.01</c:v>
                </c:pt>
                <c:pt idx="12">
                  <c:v>0.01</c:v>
                </c:pt>
                <c:pt idx="13">
                  <c:v>0.01</c:v>
                </c:pt>
                <c:pt idx="14">
                  <c:v>0.01</c:v>
                </c:pt>
                <c:pt idx="15">
                  <c:v>0.02</c:v>
                </c:pt>
                <c:pt idx="16">
                  <c:v>0.01</c:v>
                </c:pt>
                <c:pt idx="17">
                  <c:v>0.01</c:v>
                </c:pt>
                <c:pt idx="18">
                  <c:v>0.01</c:v>
                </c:pt>
                <c:pt idx="19">
                  <c:v>0.02</c:v>
                </c:pt>
                <c:pt idx="20">
                  <c:v>0.01</c:v>
                </c:pt>
                <c:pt idx="21">
                  <c:v>0.02</c:v>
                </c:pt>
                <c:pt idx="22">
                  <c:v>0.01</c:v>
                </c:pt>
                <c:pt idx="23">
                  <c:v>0.01</c:v>
                </c:pt>
              </c:numCache>
            </c:numRef>
          </c:val>
        </c:ser>
        <c:dLbls>
          <c:showLegendKey val="0"/>
          <c:showVal val="0"/>
          <c:showCatName val="0"/>
          <c:showSerName val="0"/>
          <c:showPercent val="0"/>
          <c:showBubbleSize val="0"/>
        </c:dLbls>
        <c:axId val="164197888"/>
        <c:axId val="164199424"/>
      </c:areaChart>
      <c:barChart>
        <c:barDir val="col"/>
        <c:grouping val="stacked"/>
        <c:varyColors val="0"/>
        <c:ser>
          <c:idx val="5"/>
          <c:order val="5"/>
          <c:tx>
            <c:strRef>
              <c:f>Sheet1!$G$1</c:f>
              <c:strCache>
                <c:ptCount val="1"/>
                <c:pt idx="0">
                  <c:v>Column4</c:v>
                </c:pt>
              </c:strCache>
            </c:strRef>
          </c:tx>
          <c:spPr>
            <a:solidFill>
              <a:srgbClr val="00B050"/>
            </a:solidFill>
            <a:ln w="25400">
              <a:noFill/>
            </a:ln>
          </c:spPr>
          <c:invertIfNegative val="0"/>
          <c:dPt>
            <c:idx val="1"/>
            <c:invertIfNegative val="0"/>
            <c:bubble3D val="0"/>
            <c:spPr>
              <a:solidFill>
                <a:srgbClr val="FF0000"/>
              </a:solidFill>
              <a:ln w="25400">
                <a:noFill/>
              </a:ln>
            </c:spPr>
          </c:dPt>
          <c:dPt>
            <c:idx val="2"/>
            <c:invertIfNegative val="0"/>
            <c:bubble3D val="0"/>
            <c:spPr>
              <a:solidFill>
                <a:srgbClr val="00B050"/>
              </a:solidFill>
              <a:ln w="25400">
                <a:noFill/>
              </a:ln>
            </c:spPr>
          </c:dPt>
          <c:dPt>
            <c:idx val="3"/>
            <c:invertIfNegative val="0"/>
            <c:bubble3D val="0"/>
            <c:spPr>
              <a:solidFill>
                <a:srgbClr val="00B050"/>
              </a:solidFill>
              <a:ln w="25400">
                <a:noFill/>
              </a:ln>
            </c:spPr>
          </c:dPt>
          <c:dPt>
            <c:idx val="4"/>
            <c:invertIfNegative val="0"/>
            <c:bubble3D val="0"/>
            <c:spPr>
              <a:solidFill>
                <a:srgbClr val="00B050"/>
              </a:solidFill>
              <a:ln w="25400">
                <a:noFill/>
              </a:ln>
            </c:spPr>
          </c:dPt>
          <c:dPt>
            <c:idx val="5"/>
            <c:invertIfNegative val="0"/>
            <c:bubble3D val="0"/>
            <c:spPr>
              <a:solidFill>
                <a:srgbClr val="FF0000"/>
              </a:solidFill>
              <a:ln w="25400">
                <a:noFill/>
              </a:ln>
            </c:spPr>
          </c:dPt>
          <c:dPt>
            <c:idx val="6"/>
            <c:invertIfNegative val="0"/>
            <c:bubble3D val="0"/>
            <c:spPr>
              <a:solidFill>
                <a:srgbClr val="FF0000"/>
              </a:solidFill>
              <a:ln w="25400">
                <a:noFill/>
              </a:ln>
            </c:spPr>
          </c:dPt>
          <c:dPt>
            <c:idx val="7"/>
            <c:invertIfNegative val="0"/>
            <c:bubble3D val="0"/>
            <c:spPr>
              <a:solidFill>
                <a:srgbClr val="00B050"/>
              </a:solidFill>
              <a:ln w="25400">
                <a:noFill/>
              </a:ln>
            </c:spPr>
          </c:dPt>
          <c:dPt>
            <c:idx val="8"/>
            <c:invertIfNegative val="0"/>
            <c:bubble3D val="0"/>
            <c:spPr>
              <a:solidFill>
                <a:srgbClr val="FF0000"/>
              </a:solidFill>
              <a:ln w="25400">
                <a:noFill/>
              </a:ln>
            </c:spPr>
          </c:dPt>
          <c:dPt>
            <c:idx val="9"/>
            <c:invertIfNegative val="0"/>
            <c:bubble3D val="0"/>
            <c:spPr>
              <a:solidFill>
                <a:srgbClr val="00B050"/>
              </a:solidFill>
              <a:ln w="25400">
                <a:noFill/>
              </a:ln>
            </c:spPr>
          </c:dPt>
          <c:dPt>
            <c:idx val="10"/>
            <c:invertIfNegative val="0"/>
            <c:bubble3D val="0"/>
            <c:spPr>
              <a:solidFill>
                <a:srgbClr val="FF0000"/>
              </a:solidFill>
              <a:ln w="25400">
                <a:noFill/>
              </a:ln>
            </c:spPr>
          </c:dPt>
          <c:dPt>
            <c:idx val="11"/>
            <c:invertIfNegative val="0"/>
            <c:bubble3D val="0"/>
            <c:spPr>
              <a:solidFill>
                <a:srgbClr val="00B050"/>
              </a:solidFill>
              <a:ln w="25400">
                <a:noFill/>
              </a:ln>
            </c:spPr>
          </c:dPt>
          <c:dPt>
            <c:idx val="12"/>
            <c:invertIfNegative val="0"/>
            <c:bubble3D val="0"/>
            <c:spPr>
              <a:solidFill>
                <a:srgbClr val="FF0000"/>
              </a:solidFill>
              <a:ln w="25400">
                <a:noFill/>
              </a:ln>
            </c:spPr>
          </c:dPt>
          <c:dPt>
            <c:idx val="13"/>
            <c:invertIfNegative val="0"/>
            <c:bubble3D val="0"/>
            <c:spPr>
              <a:solidFill>
                <a:srgbClr val="FF0000"/>
              </a:solidFill>
              <a:ln w="25400">
                <a:noFill/>
              </a:ln>
            </c:spPr>
          </c:dPt>
          <c:dPt>
            <c:idx val="14"/>
            <c:invertIfNegative val="0"/>
            <c:bubble3D val="0"/>
            <c:spPr>
              <a:solidFill>
                <a:srgbClr val="00B050"/>
              </a:solidFill>
              <a:ln w="25400">
                <a:noFill/>
              </a:ln>
            </c:spPr>
          </c:dPt>
          <c:dPt>
            <c:idx val="15"/>
            <c:invertIfNegative val="0"/>
            <c:bubble3D val="0"/>
            <c:spPr>
              <a:solidFill>
                <a:srgbClr val="FF0000"/>
              </a:solidFill>
              <a:ln w="25400">
                <a:noFill/>
              </a:ln>
            </c:spPr>
          </c:dPt>
          <c:dPt>
            <c:idx val="16"/>
            <c:invertIfNegative val="0"/>
            <c:bubble3D val="0"/>
            <c:spPr>
              <a:solidFill>
                <a:srgbClr val="FF0000"/>
              </a:solidFill>
              <a:ln w="25400">
                <a:noFill/>
              </a:ln>
            </c:spPr>
          </c:dPt>
          <c:dPt>
            <c:idx val="17"/>
            <c:invertIfNegative val="0"/>
            <c:bubble3D val="0"/>
            <c:spPr>
              <a:solidFill>
                <a:srgbClr val="FF0000"/>
              </a:solidFill>
              <a:ln w="25400">
                <a:noFill/>
              </a:ln>
            </c:spPr>
          </c:dPt>
          <c:dPt>
            <c:idx val="18"/>
            <c:invertIfNegative val="0"/>
            <c:bubble3D val="0"/>
            <c:spPr>
              <a:solidFill>
                <a:srgbClr val="00B050"/>
              </a:solidFill>
              <a:ln w="25400">
                <a:noFill/>
              </a:ln>
            </c:spPr>
          </c:dPt>
          <c:dPt>
            <c:idx val="19"/>
            <c:invertIfNegative val="0"/>
            <c:bubble3D val="0"/>
            <c:spPr>
              <a:solidFill>
                <a:srgbClr val="00B050"/>
              </a:solidFill>
              <a:ln w="25400">
                <a:noFill/>
              </a:ln>
            </c:spPr>
          </c:dPt>
          <c:dPt>
            <c:idx val="20"/>
            <c:invertIfNegative val="0"/>
            <c:bubble3D val="0"/>
            <c:spPr>
              <a:solidFill>
                <a:srgbClr val="00B050"/>
              </a:solidFill>
              <a:ln w="25400">
                <a:noFill/>
              </a:ln>
            </c:spPr>
          </c:dPt>
          <c:dPt>
            <c:idx val="21"/>
            <c:invertIfNegative val="0"/>
            <c:bubble3D val="0"/>
            <c:spPr>
              <a:solidFill>
                <a:srgbClr val="00B050"/>
              </a:solidFill>
              <a:ln w="25400">
                <a:noFill/>
              </a:ln>
            </c:spPr>
          </c:dPt>
          <c:cat>
            <c:numRef>
              <c:f>Sheet1!$A$2:$A$25</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Sheet1!$G$2:$G$25</c:f>
              <c:numCache>
                <c:formatCode>0%</c:formatCode>
                <c:ptCount val="24"/>
                <c:pt idx="0" formatCode="General">
                  <c:v>0</c:v>
                </c:pt>
                <c:pt idx="1">
                  <c:v>-3.9999999999999983E-3</c:v>
                </c:pt>
                <c:pt idx="2">
                  <c:v>0</c:v>
                </c:pt>
                <c:pt idx="3">
                  <c:v>9.9999999999999807E-4</c:v>
                </c:pt>
                <c:pt idx="4">
                  <c:v>6.0000000000000001E-3</c:v>
                </c:pt>
                <c:pt idx="5">
                  <c:v>-6.0000000000000001E-3</c:v>
                </c:pt>
                <c:pt idx="6">
                  <c:v>-1.9999999999999992E-3</c:v>
                </c:pt>
                <c:pt idx="7">
                  <c:v>7.9999999999999984E-3</c:v>
                </c:pt>
                <c:pt idx="8">
                  <c:v>-3.9999999999999983E-3</c:v>
                </c:pt>
                <c:pt idx="9">
                  <c:v>0</c:v>
                </c:pt>
                <c:pt idx="10">
                  <c:v>-2.0000000000000018E-3</c:v>
                </c:pt>
                <c:pt idx="11">
                  <c:v>3.0000000000000001E-3</c:v>
                </c:pt>
                <c:pt idx="12">
                  <c:v>-9.9999999999999807E-4</c:v>
                </c:pt>
                <c:pt idx="13">
                  <c:v>-1.0000000000000009E-3</c:v>
                </c:pt>
                <c:pt idx="14">
                  <c:v>1.0000000000000009E-3</c:v>
                </c:pt>
                <c:pt idx="15">
                  <c:v>-2.0000000000000018E-3</c:v>
                </c:pt>
                <c:pt idx="16">
                  <c:v>-4.9999999999999992E-3</c:v>
                </c:pt>
                <c:pt idx="17">
                  <c:v>-1.0000000000000009E-3</c:v>
                </c:pt>
                <c:pt idx="18">
                  <c:v>0</c:v>
                </c:pt>
                <c:pt idx="19">
                  <c:v>1.0000000000000009E-3</c:v>
                </c:pt>
                <c:pt idx="20">
                  <c:v>1.0000000000000009E-3</c:v>
                </c:pt>
                <c:pt idx="21">
                  <c:v>3.0000000000000001E-3</c:v>
                </c:pt>
                <c:pt idx="22">
                  <c:v>9.9999999999999807E-4</c:v>
                </c:pt>
                <c:pt idx="23">
                  <c:v>4.000000000000001E-3</c:v>
                </c:pt>
              </c:numCache>
            </c:numRef>
          </c:val>
        </c:ser>
        <c:ser>
          <c:idx val="6"/>
          <c:order val="6"/>
          <c:tx>
            <c:strRef>
              <c:f>Sheet1!$H$1</c:f>
              <c:strCache>
                <c:ptCount val="1"/>
                <c:pt idx="0">
                  <c:v>Column5</c:v>
                </c:pt>
              </c:strCache>
            </c:strRef>
          </c:tx>
          <c:spPr>
            <a:noFill/>
          </c:spPr>
          <c:invertIfNegative val="0"/>
          <c:dLbls>
            <c:dLbl>
              <c:idx val="0"/>
              <c:delete val="1"/>
            </c:dLbl>
            <c:dLbl>
              <c:idx val="7"/>
              <c:layout>
                <c:manualLayout>
                  <c:x val="1.38888888888889E-3"/>
                  <c:y val="0.24423363315031901"/>
                </c:manualLayout>
              </c:layout>
              <c:dLblPos val="ctr"/>
              <c:showLegendKey val="0"/>
              <c:showVal val="1"/>
              <c:showCatName val="0"/>
              <c:showSerName val="0"/>
              <c:showPercent val="0"/>
              <c:showBubbleSize val="0"/>
            </c:dLbl>
            <c:txPr>
              <a:bodyPr/>
              <a:lstStyle/>
              <a:p>
                <a:pPr>
                  <a:defRPr sz="1000"/>
                </a:pPr>
                <a:endParaRPr lang="en-US"/>
              </a:p>
            </c:txPr>
            <c:dLblPos val="inBase"/>
            <c:showLegendKey val="0"/>
            <c:showVal val="1"/>
            <c:showCatName val="0"/>
            <c:showSerName val="0"/>
            <c:showPercent val="0"/>
            <c:showBubbleSize val="0"/>
            <c:showLeaderLines val="0"/>
          </c:dLbls>
          <c:cat>
            <c:numRef>
              <c:f>Sheet1!$A$2:$A$25</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Sheet1!$H$2:$H$25</c:f>
              <c:numCache>
                <c:formatCode>0%</c:formatCode>
                <c:ptCount val="24"/>
                <c:pt idx="0" formatCode="General">
                  <c:v>0</c:v>
                </c:pt>
                <c:pt idx="1">
                  <c:v>-3.999999999999998E-2</c:v>
                </c:pt>
                <c:pt idx="2">
                  <c:v>0</c:v>
                </c:pt>
                <c:pt idx="3">
                  <c:v>9.9999999999999811E-3</c:v>
                </c:pt>
                <c:pt idx="4">
                  <c:v>0.06</c:v>
                </c:pt>
                <c:pt idx="5">
                  <c:v>-0.06</c:v>
                </c:pt>
                <c:pt idx="6">
                  <c:v>-1.999999999999999E-2</c:v>
                </c:pt>
                <c:pt idx="7">
                  <c:v>7.9999999999999988E-2</c:v>
                </c:pt>
                <c:pt idx="8">
                  <c:v>-3.999999999999998E-2</c:v>
                </c:pt>
                <c:pt idx="9">
                  <c:v>0</c:v>
                </c:pt>
                <c:pt idx="10">
                  <c:v>-2.0000000000000018E-2</c:v>
                </c:pt>
                <c:pt idx="11">
                  <c:v>0.03</c:v>
                </c:pt>
                <c:pt idx="12">
                  <c:v>-9.9999999999999811E-3</c:v>
                </c:pt>
                <c:pt idx="13">
                  <c:v>-1.0000000000000009E-2</c:v>
                </c:pt>
                <c:pt idx="14">
                  <c:v>1.0000000000000009E-2</c:v>
                </c:pt>
                <c:pt idx="15">
                  <c:v>-2.0000000000000018E-2</c:v>
                </c:pt>
                <c:pt idx="16">
                  <c:v>-4.9999999999999989E-2</c:v>
                </c:pt>
                <c:pt idx="17">
                  <c:v>-1.0000000000000009E-2</c:v>
                </c:pt>
                <c:pt idx="18">
                  <c:v>0</c:v>
                </c:pt>
                <c:pt idx="19">
                  <c:v>1.0000000000000009E-2</c:v>
                </c:pt>
                <c:pt idx="20">
                  <c:v>1.0000000000000009E-2</c:v>
                </c:pt>
                <c:pt idx="21">
                  <c:v>0.03</c:v>
                </c:pt>
                <c:pt idx="22">
                  <c:v>9.9999999999999811E-3</c:v>
                </c:pt>
                <c:pt idx="23">
                  <c:v>4.0000000000000008E-2</c:v>
                </c:pt>
              </c:numCache>
            </c:numRef>
          </c:val>
        </c:ser>
        <c:dLbls>
          <c:showLegendKey val="0"/>
          <c:showVal val="0"/>
          <c:showCatName val="0"/>
          <c:showSerName val="0"/>
          <c:showPercent val="0"/>
          <c:showBubbleSize val="0"/>
        </c:dLbls>
        <c:gapWidth val="150"/>
        <c:overlap val="100"/>
        <c:axId val="164215040"/>
        <c:axId val="164213504"/>
      </c:barChart>
      <c:catAx>
        <c:axId val="164197888"/>
        <c:scaling>
          <c:orientation val="minMax"/>
        </c:scaling>
        <c:delete val="0"/>
        <c:axPos val="b"/>
        <c:numFmt formatCode="General" sourceLinked="1"/>
        <c:majorTickMark val="none"/>
        <c:minorTickMark val="none"/>
        <c:tickLblPos val="nextTo"/>
        <c:spPr>
          <a:ln>
            <a:noFill/>
          </a:ln>
        </c:spPr>
        <c:txPr>
          <a:bodyPr/>
          <a:lstStyle/>
          <a:p>
            <a:pPr>
              <a:defRPr sz="1000"/>
            </a:pPr>
            <a:endParaRPr lang="en-US"/>
          </a:p>
        </c:txPr>
        <c:crossAx val="164199424"/>
        <c:crosses val="autoZero"/>
        <c:auto val="1"/>
        <c:lblAlgn val="ctr"/>
        <c:lblOffset val="100"/>
        <c:noMultiLvlLbl val="0"/>
      </c:catAx>
      <c:valAx>
        <c:axId val="164199424"/>
        <c:scaling>
          <c:orientation val="minMax"/>
          <c:max val="1"/>
          <c:min val="-0.65"/>
        </c:scaling>
        <c:delete val="0"/>
        <c:axPos val="l"/>
        <c:numFmt formatCode="0%" sourceLinked="1"/>
        <c:majorTickMark val="none"/>
        <c:minorTickMark val="none"/>
        <c:tickLblPos val="nextTo"/>
        <c:spPr>
          <a:noFill/>
          <a:ln>
            <a:noFill/>
          </a:ln>
        </c:spPr>
        <c:txPr>
          <a:bodyPr/>
          <a:lstStyle/>
          <a:p>
            <a:pPr>
              <a:defRPr sz="800">
                <a:solidFill>
                  <a:schemeClr val="bg1"/>
                </a:solidFill>
              </a:defRPr>
            </a:pPr>
            <a:endParaRPr lang="en-US"/>
          </a:p>
        </c:txPr>
        <c:crossAx val="164197888"/>
        <c:crosses val="autoZero"/>
        <c:crossBetween val="between"/>
        <c:majorUnit val="0.05"/>
      </c:valAx>
      <c:valAx>
        <c:axId val="164213504"/>
        <c:scaling>
          <c:orientation val="minMax"/>
          <c:max val="0.1"/>
          <c:min val="-0.03"/>
        </c:scaling>
        <c:delete val="0"/>
        <c:axPos val="r"/>
        <c:majorGridlines>
          <c:spPr>
            <a:ln>
              <a:noFill/>
            </a:ln>
          </c:spPr>
        </c:majorGridlines>
        <c:numFmt formatCode="General" sourceLinked="1"/>
        <c:majorTickMark val="none"/>
        <c:minorTickMark val="none"/>
        <c:tickLblPos val="nextTo"/>
        <c:spPr>
          <a:ln>
            <a:noFill/>
          </a:ln>
        </c:spPr>
        <c:txPr>
          <a:bodyPr/>
          <a:lstStyle/>
          <a:p>
            <a:pPr>
              <a:defRPr sz="800">
                <a:solidFill>
                  <a:schemeClr val="bg1"/>
                </a:solidFill>
              </a:defRPr>
            </a:pPr>
            <a:endParaRPr lang="en-US"/>
          </a:p>
        </c:txPr>
        <c:crossAx val="164215040"/>
        <c:crosses val="max"/>
        <c:crossBetween val="between"/>
      </c:valAx>
      <c:catAx>
        <c:axId val="164215040"/>
        <c:scaling>
          <c:orientation val="minMax"/>
        </c:scaling>
        <c:delete val="0"/>
        <c:axPos val="b"/>
        <c:numFmt formatCode="General" sourceLinked="1"/>
        <c:majorTickMark val="none"/>
        <c:minorTickMark val="none"/>
        <c:tickLblPos val="none"/>
        <c:crossAx val="164213504"/>
        <c:crosses val="autoZero"/>
        <c:auto val="1"/>
        <c:lblAlgn val="ctr"/>
        <c:lblOffset val="100"/>
        <c:noMultiLvlLbl val="0"/>
      </c:catAx>
      <c:spPr>
        <a:noFill/>
        <a:ln w="25400">
          <a:noFill/>
        </a:ln>
      </c:spPr>
    </c:plotArea>
    <c:legend>
      <c:legendPos val="t"/>
      <c:legendEntry>
        <c:idx val="5"/>
        <c:delete val="1"/>
      </c:legendEntry>
      <c:legendEntry>
        <c:idx val="6"/>
        <c:delete val="1"/>
      </c:legendEntry>
      <c:layout>
        <c:manualLayout>
          <c:xMode val="edge"/>
          <c:yMode val="edge"/>
          <c:x val="6.5085301837270307E-2"/>
          <c:y val="1.5523932729624801E-2"/>
          <c:w val="0.86844050743657097"/>
          <c:h val="4.9924112008638E-2"/>
        </c:manualLayout>
      </c:layout>
      <c:overlay val="0"/>
      <c:spPr>
        <a:ln w="3175">
          <a:solidFill>
            <a:schemeClr val="tx1">
              <a:lumMod val="50000"/>
              <a:lumOff val="50000"/>
            </a:schemeClr>
          </a:solidFill>
        </a:ln>
      </c:spPr>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3601948405098002E-3"/>
          <c:y val="0.37871853932243699"/>
          <c:w val="0.98267318411041304"/>
          <c:h val="0.49134551417814298"/>
        </c:manualLayout>
      </c:layout>
      <c:barChart>
        <c:barDir val="col"/>
        <c:grouping val="clustered"/>
        <c:varyColors val="0"/>
        <c:ser>
          <c:idx val="0"/>
          <c:order val="0"/>
          <c:tx>
            <c:strRef>
              <c:f>Sheet1!$B$1</c:f>
              <c:strCache>
                <c:ptCount val="1"/>
                <c:pt idx="0">
                  <c:v>Worker/Spouse Has DB (n=377)</c:v>
                </c:pt>
              </c:strCache>
            </c:strRef>
          </c:tx>
          <c:spPr>
            <a:solidFill>
              <a:schemeClr val="accent1">
                <a:lumMod val="75000"/>
              </a:schemeClr>
            </a:solidFill>
          </c:spPr>
          <c:invertIfNegative val="0"/>
          <c:dLbls>
            <c:txPr>
              <a:bodyPr/>
              <a:lstStyle/>
              <a:p>
                <a:pPr>
                  <a:defRPr sz="1400"/>
                </a:pPr>
                <a:endParaRPr lang="en-US"/>
              </a:p>
            </c:txPr>
            <c:showLegendKey val="0"/>
            <c:showVal val="1"/>
            <c:showCatName val="0"/>
            <c:showSerName val="0"/>
            <c:showPercent val="0"/>
            <c:showBubbleSize val="0"/>
            <c:showLeaderLines val="0"/>
          </c:dLbls>
          <c:cat>
            <c:strRef>
              <c:f>Sheet1!$A$2:$A$4</c:f>
              <c:strCache>
                <c:ptCount val="3"/>
                <c:pt idx="0">
                  <c:v>Major Source of Income</c:v>
                </c:pt>
                <c:pt idx="1">
                  <c:v>Minor Source of Income</c:v>
                </c:pt>
                <c:pt idx="2">
                  <c:v>Not a Source of Inocme</c:v>
                </c:pt>
              </c:strCache>
            </c:strRef>
          </c:cat>
          <c:val>
            <c:numRef>
              <c:f>Sheet1!$B$2:$B$4</c:f>
              <c:numCache>
                <c:formatCode>0%</c:formatCode>
                <c:ptCount val="3"/>
                <c:pt idx="0">
                  <c:v>0.48</c:v>
                </c:pt>
                <c:pt idx="1">
                  <c:v>0.39</c:v>
                </c:pt>
                <c:pt idx="2">
                  <c:v>0.13</c:v>
                </c:pt>
              </c:numCache>
            </c:numRef>
          </c:val>
        </c:ser>
        <c:ser>
          <c:idx val="1"/>
          <c:order val="1"/>
          <c:tx>
            <c:strRef>
              <c:f>Sheet1!$C$1</c:f>
              <c:strCache>
                <c:ptCount val="1"/>
                <c:pt idx="0">
                  <c:v>No DB (n=537)</c:v>
                </c:pt>
              </c:strCache>
            </c:strRef>
          </c:tx>
          <c:spPr>
            <a:solidFill>
              <a:schemeClr val="accent1">
                <a:lumMod val="40000"/>
                <a:lumOff val="60000"/>
              </a:schemeClr>
            </a:solidFill>
          </c:spPr>
          <c:invertIfNegative val="0"/>
          <c:dLbls>
            <c:txPr>
              <a:bodyPr/>
              <a:lstStyle/>
              <a:p>
                <a:pPr>
                  <a:defRPr sz="1400"/>
                </a:pPr>
                <a:endParaRPr lang="en-US"/>
              </a:p>
            </c:txPr>
            <c:showLegendKey val="0"/>
            <c:showVal val="1"/>
            <c:showCatName val="0"/>
            <c:showSerName val="0"/>
            <c:showPercent val="0"/>
            <c:showBubbleSize val="0"/>
            <c:showLeaderLines val="0"/>
          </c:dLbls>
          <c:cat>
            <c:strRef>
              <c:f>Sheet1!$A$2:$A$4</c:f>
              <c:strCache>
                <c:ptCount val="3"/>
                <c:pt idx="0">
                  <c:v>Major Source of Income</c:v>
                </c:pt>
                <c:pt idx="1">
                  <c:v>Minor Source of Income</c:v>
                </c:pt>
                <c:pt idx="2">
                  <c:v>Not a Source of Inocme</c:v>
                </c:pt>
              </c:strCache>
            </c:strRef>
          </c:cat>
          <c:val>
            <c:numRef>
              <c:f>Sheet1!$C$2:$C$4</c:f>
              <c:numCache>
                <c:formatCode>0%</c:formatCode>
                <c:ptCount val="3"/>
                <c:pt idx="0">
                  <c:v>0.15</c:v>
                </c:pt>
                <c:pt idx="1">
                  <c:v>0.23</c:v>
                </c:pt>
                <c:pt idx="2">
                  <c:v>0.6</c:v>
                </c:pt>
              </c:numCache>
            </c:numRef>
          </c:val>
        </c:ser>
        <c:dLbls>
          <c:showLegendKey val="0"/>
          <c:showVal val="0"/>
          <c:showCatName val="0"/>
          <c:showSerName val="0"/>
          <c:showPercent val="0"/>
          <c:showBubbleSize val="0"/>
        </c:dLbls>
        <c:gapWidth val="50"/>
        <c:axId val="188548608"/>
        <c:axId val="188550144"/>
      </c:barChart>
      <c:catAx>
        <c:axId val="188548608"/>
        <c:scaling>
          <c:orientation val="minMax"/>
        </c:scaling>
        <c:delete val="0"/>
        <c:axPos val="b"/>
        <c:numFmt formatCode="General" sourceLinked="1"/>
        <c:majorTickMark val="none"/>
        <c:minorTickMark val="none"/>
        <c:tickLblPos val="nextTo"/>
        <c:txPr>
          <a:bodyPr/>
          <a:lstStyle/>
          <a:p>
            <a:pPr>
              <a:defRPr sz="1600"/>
            </a:pPr>
            <a:endParaRPr lang="en-US"/>
          </a:p>
        </c:txPr>
        <c:crossAx val="188550144"/>
        <c:crosses val="autoZero"/>
        <c:auto val="1"/>
        <c:lblAlgn val="ctr"/>
        <c:lblOffset val="100"/>
        <c:noMultiLvlLbl val="0"/>
      </c:catAx>
      <c:valAx>
        <c:axId val="188550144"/>
        <c:scaling>
          <c:orientation val="minMax"/>
        </c:scaling>
        <c:delete val="1"/>
        <c:axPos val="l"/>
        <c:numFmt formatCode="0%" sourceLinked="1"/>
        <c:majorTickMark val="out"/>
        <c:minorTickMark val="none"/>
        <c:tickLblPos val="nextTo"/>
        <c:crossAx val="188548608"/>
        <c:crosses val="autoZero"/>
        <c:crossBetween val="between"/>
      </c:valAx>
    </c:plotArea>
    <c:legend>
      <c:legendPos val="t"/>
      <c:layout>
        <c:manualLayout>
          <c:xMode val="edge"/>
          <c:yMode val="edge"/>
          <c:x val="0.17462119599914899"/>
          <c:y val="0.12599066937019501"/>
          <c:w val="0.64811803929914202"/>
          <c:h val="8.0322267982028503E-2"/>
        </c:manualLayout>
      </c:layout>
      <c:overlay val="0"/>
      <c:spPr>
        <a:solidFill>
          <a:schemeClr val="bg1"/>
        </a:solidFill>
        <a:ln>
          <a:solidFill>
            <a:schemeClr val="tx1">
              <a:lumMod val="50000"/>
              <a:lumOff val="50000"/>
            </a:schemeClr>
          </a:solidFill>
        </a:ln>
      </c:spPr>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3631779173671E-2"/>
          <c:y val="0.16201117318435801"/>
          <c:w val="0.98267318411041304"/>
          <c:h val="0.62536182334416901"/>
        </c:manualLayout>
      </c:layout>
      <c:lineChart>
        <c:grouping val="standard"/>
        <c:varyColors val="0"/>
        <c:ser>
          <c:idx val="0"/>
          <c:order val="0"/>
          <c:tx>
            <c:strRef>
              <c:f>Sheet1!$B$1</c:f>
              <c:strCache>
                <c:ptCount val="1"/>
                <c:pt idx="0">
                  <c:v>Major Source</c:v>
                </c:pt>
              </c:strCache>
            </c:strRef>
          </c:tx>
          <c:dLbls>
            <c:dLbl>
              <c:idx val="1"/>
              <c:layout/>
              <c:dLblPos val="b"/>
              <c:showLegendKey val="0"/>
              <c:showVal val="1"/>
              <c:showCatName val="0"/>
              <c:showSerName val="0"/>
              <c:showPercent val="0"/>
              <c:showBubbleSize val="0"/>
            </c:dLbl>
            <c:dLbl>
              <c:idx val="4"/>
              <c:layout/>
              <c:dLblPos val="b"/>
              <c:showLegendKey val="0"/>
              <c:showVal val="1"/>
              <c:showCatName val="0"/>
              <c:showSerName val="0"/>
              <c:showPercent val="0"/>
              <c:showBubbleSize val="0"/>
            </c:dLbl>
            <c:dLbl>
              <c:idx val="6"/>
              <c:layout/>
              <c:dLblPos val="b"/>
              <c:showLegendKey val="0"/>
              <c:showVal val="1"/>
              <c:showCatName val="0"/>
              <c:showSerName val="0"/>
              <c:showPercent val="0"/>
              <c:showBubbleSize val="0"/>
            </c:dLbl>
            <c:dLbl>
              <c:idx val="11"/>
              <c:layout/>
              <c:dLblPos val="b"/>
              <c:showLegendKey val="0"/>
              <c:showVal val="1"/>
              <c:showCatName val="0"/>
              <c:showSerName val="0"/>
              <c:showPercent val="0"/>
              <c:showBubbleSize val="0"/>
            </c:dLbl>
            <c:dLbl>
              <c:idx val="12"/>
              <c:layout/>
              <c:dLblPos val="b"/>
              <c:showLegendKey val="0"/>
              <c:showVal val="1"/>
              <c:showCatName val="0"/>
              <c:showSerName val="0"/>
              <c:showPercent val="0"/>
              <c:showBubbleSize val="0"/>
            </c:dLbl>
            <c:txPr>
              <a:bodyPr/>
              <a:lstStyle/>
              <a:p>
                <a:pPr>
                  <a:defRPr sz="1400"/>
                </a:pPr>
                <a:endParaRPr lang="en-US"/>
              </a:p>
            </c:txPr>
            <c:dLblPos val="t"/>
            <c:showLegendKey val="0"/>
            <c:showVal val="1"/>
            <c:showCatName val="0"/>
            <c:showSerName val="0"/>
            <c:showPercent val="0"/>
            <c:showBubbleSize val="0"/>
            <c:showLeaderLines val="0"/>
          </c:dLbls>
          <c:cat>
            <c:numRef>
              <c:f>Sheet1!$A$2:$A$16</c:f>
              <c:numCache>
                <c:formatCode>General</c:formatCode>
                <c:ptCount val="15"/>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numCache>
            </c:numRef>
          </c:cat>
          <c:val>
            <c:numRef>
              <c:f>Sheet1!$B$2:$B$16</c:f>
              <c:numCache>
                <c:formatCode>0%</c:formatCode>
                <c:ptCount val="15"/>
                <c:pt idx="0">
                  <c:v>0.41</c:v>
                </c:pt>
                <c:pt idx="1">
                  <c:v>0.37</c:v>
                </c:pt>
                <c:pt idx="3">
                  <c:v>0.39</c:v>
                </c:pt>
                <c:pt idx="4">
                  <c:v>0.35</c:v>
                </c:pt>
                <c:pt idx="5">
                  <c:v>0.38</c:v>
                </c:pt>
                <c:pt idx="6">
                  <c:v>0.34</c:v>
                </c:pt>
                <c:pt idx="7">
                  <c:v>0.4</c:v>
                </c:pt>
                <c:pt idx="8">
                  <c:v>0.32</c:v>
                </c:pt>
                <c:pt idx="9">
                  <c:v>0.3</c:v>
                </c:pt>
                <c:pt idx="10">
                  <c:v>0.34</c:v>
                </c:pt>
                <c:pt idx="11">
                  <c:v>0.35</c:v>
                </c:pt>
                <c:pt idx="12">
                  <c:v>0.36</c:v>
                </c:pt>
                <c:pt idx="13">
                  <c:v>0.33</c:v>
                </c:pt>
                <c:pt idx="14">
                  <c:v>0.3</c:v>
                </c:pt>
              </c:numCache>
            </c:numRef>
          </c:val>
          <c:smooth val="0"/>
        </c:ser>
        <c:ser>
          <c:idx val="1"/>
          <c:order val="1"/>
          <c:tx>
            <c:strRef>
              <c:f>Sheet1!$C$1</c:f>
              <c:strCache>
                <c:ptCount val="1"/>
                <c:pt idx="0">
                  <c:v>Minor Source</c:v>
                </c:pt>
              </c:strCache>
            </c:strRef>
          </c:tx>
          <c:dLbls>
            <c:txPr>
              <a:bodyPr/>
              <a:lstStyle/>
              <a:p>
                <a:pPr>
                  <a:defRPr sz="1400"/>
                </a:pPr>
                <a:endParaRPr lang="en-US"/>
              </a:p>
            </c:txPr>
            <c:dLblPos val="b"/>
            <c:showLegendKey val="0"/>
            <c:showVal val="1"/>
            <c:showCatName val="0"/>
            <c:showSerName val="0"/>
            <c:showPercent val="0"/>
            <c:showBubbleSize val="0"/>
            <c:showLeaderLines val="0"/>
          </c:dLbls>
          <c:cat>
            <c:numRef>
              <c:f>Sheet1!$A$2:$A$16</c:f>
              <c:numCache>
                <c:formatCode>General</c:formatCode>
                <c:ptCount val="15"/>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numCache>
            </c:numRef>
          </c:cat>
          <c:val>
            <c:numRef>
              <c:f>Sheet1!$C$2:$C$16</c:f>
              <c:numCache>
                <c:formatCode>0%</c:formatCode>
                <c:ptCount val="15"/>
                <c:pt idx="0">
                  <c:v>0.22</c:v>
                </c:pt>
                <c:pt idx="1">
                  <c:v>0.23</c:v>
                </c:pt>
                <c:pt idx="3">
                  <c:v>0.23</c:v>
                </c:pt>
                <c:pt idx="4">
                  <c:v>0.26</c:v>
                </c:pt>
                <c:pt idx="5">
                  <c:v>0.25</c:v>
                </c:pt>
                <c:pt idx="6">
                  <c:v>0.18</c:v>
                </c:pt>
                <c:pt idx="7">
                  <c:v>0.19</c:v>
                </c:pt>
                <c:pt idx="8">
                  <c:v>0.2</c:v>
                </c:pt>
                <c:pt idx="9">
                  <c:v>0.2</c:v>
                </c:pt>
                <c:pt idx="10">
                  <c:v>0.21</c:v>
                </c:pt>
                <c:pt idx="11">
                  <c:v>0.24</c:v>
                </c:pt>
                <c:pt idx="12">
                  <c:v>0.18</c:v>
                </c:pt>
                <c:pt idx="13">
                  <c:v>0.17</c:v>
                </c:pt>
                <c:pt idx="14">
                  <c:v>0.17</c:v>
                </c:pt>
              </c:numCache>
            </c:numRef>
          </c:val>
          <c:smooth val="0"/>
        </c:ser>
        <c:ser>
          <c:idx val="2"/>
          <c:order val="2"/>
          <c:tx>
            <c:strRef>
              <c:f>Sheet1!$D$1</c:f>
              <c:strCache>
                <c:ptCount val="1"/>
                <c:pt idx="0">
                  <c:v>Not a Source</c:v>
                </c:pt>
              </c:strCache>
            </c:strRef>
          </c:tx>
          <c:dLbls>
            <c:dLbl>
              <c:idx val="1"/>
              <c:layout/>
              <c:dLblPos val="t"/>
              <c:showLegendKey val="0"/>
              <c:showVal val="1"/>
              <c:showCatName val="0"/>
              <c:showSerName val="0"/>
              <c:showPercent val="0"/>
              <c:showBubbleSize val="0"/>
            </c:dLbl>
            <c:dLbl>
              <c:idx val="4"/>
              <c:layout/>
              <c:dLblPos val="t"/>
              <c:showLegendKey val="0"/>
              <c:showVal val="1"/>
              <c:showCatName val="0"/>
              <c:showSerName val="0"/>
              <c:showPercent val="0"/>
              <c:showBubbleSize val="0"/>
            </c:dLbl>
            <c:dLbl>
              <c:idx val="6"/>
              <c:layout/>
              <c:dLblPos val="t"/>
              <c:showLegendKey val="0"/>
              <c:showVal val="1"/>
              <c:showCatName val="0"/>
              <c:showSerName val="0"/>
              <c:showPercent val="0"/>
              <c:showBubbleSize val="0"/>
            </c:dLbl>
            <c:dLbl>
              <c:idx val="8"/>
              <c:layout/>
              <c:dLblPos val="t"/>
              <c:showLegendKey val="0"/>
              <c:showVal val="1"/>
              <c:showCatName val="0"/>
              <c:showSerName val="0"/>
              <c:showPercent val="0"/>
              <c:showBubbleSize val="0"/>
            </c:dLbl>
            <c:dLbl>
              <c:idx val="9"/>
              <c:layout/>
              <c:dLblPos val="t"/>
              <c:showLegendKey val="0"/>
              <c:showVal val="1"/>
              <c:showCatName val="0"/>
              <c:showSerName val="0"/>
              <c:showPercent val="0"/>
              <c:showBubbleSize val="0"/>
            </c:dLbl>
            <c:dLbl>
              <c:idx val="10"/>
              <c:layout/>
              <c:dLblPos val="t"/>
              <c:showLegendKey val="0"/>
              <c:showVal val="1"/>
              <c:showCatName val="0"/>
              <c:showSerName val="0"/>
              <c:showPercent val="0"/>
              <c:showBubbleSize val="0"/>
            </c:dLbl>
            <c:dLbl>
              <c:idx val="11"/>
              <c:layout/>
              <c:dLblPos val="t"/>
              <c:showLegendKey val="0"/>
              <c:showVal val="1"/>
              <c:showCatName val="0"/>
              <c:showSerName val="0"/>
              <c:showPercent val="0"/>
              <c:showBubbleSize val="0"/>
            </c:dLbl>
            <c:dLbl>
              <c:idx val="12"/>
              <c:layout/>
              <c:dLblPos val="t"/>
              <c:showLegendKey val="0"/>
              <c:showVal val="1"/>
              <c:showCatName val="0"/>
              <c:showSerName val="0"/>
              <c:showPercent val="0"/>
              <c:showBubbleSize val="0"/>
            </c:dLbl>
            <c:dLbl>
              <c:idx val="13"/>
              <c:layout>
                <c:manualLayout>
                  <c:x val="-2.0549049958498801E-2"/>
                  <c:y val="-4.35197716762954E-2"/>
                </c:manualLayout>
              </c:layout>
              <c:dLblPos val="r"/>
              <c:showLegendKey val="0"/>
              <c:showVal val="1"/>
              <c:showCatName val="0"/>
              <c:showSerName val="0"/>
              <c:showPercent val="0"/>
              <c:showBubbleSize val="0"/>
            </c:dLbl>
            <c:dLbl>
              <c:idx val="14"/>
              <c:layout>
                <c:manualLayout>
                  <c:x val="-1.8209390492854999E-2"/>
                  <c:y val="-2.9440223782773198E-2"/>
                </c:manualLayout>
              </c:layout>
              <c:dLblPos val="r"/>
              <c:showLegendKey val="0"/>
              <c:showVal val="1"/>
              <c:showCatName val="0"/>
              <c:showSerName val="0"/>
              <c:showPercent val="0"/>
              <c:showBubbleSize val="0"/>
            </c:dLbl>
            <c:txPr>
              <a:bodyPr/>
              <a:lstStyle/>
              <a:p>
                <a:pPr>
                  <a:defRPr sz="1400"/>
                </a:pPr>
                <a:endParaRPr lang="en-US"/>
              </a:p>
            </c:txPr>
            <c:dLblPos val="b"/>
            <c:showLegendKey val="0"/>
            <c:showVal val="1"/>
            <c:showCatName val="0"/>
            <c:showSerName val="0"/>
            <c:showPercent val="0"/>
            <c:showBubbleSize val="0"/>
            <c:showLeaderLines val="0"/>
          </c:dLbls>
          <c:cat>
            <c:numRef>
              <c:f>Sheet1!$A$2:$A$16</c:f>
              <c:numCache>
                <c:formatCode>General</c:formatCode>
                <c:ptCount val="15"/>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numCache>
            </c:numRef>
          </c:cat>
          <c:val>
            <c:numRef>
              <c:f>Sheet1!$D$2:$D$16</c:f>
              <c:numCache>
                <c:formatCode>0%</c:formatCode>
                <c:ptCount val="15"/>
                <c:pt idx="0">
                  <c:v>0.33</c:v>
                </c:pt>
                <c:pt idx="1">
                  <c:v>0.39</c:v>
                </c:pt>
                <c:pt idx="3">
                  <c:v>0.36</c:v>
                </c:pt>
                <c:pt idx="4">
                  <c:v>0.37</c:v>
                </c:pt>
                <c:pt idx="5">
                  <c:v>0.35</c:v>
                </c:pt>
                <c:pt idx="6">
                  <c:v>0.43</c:v>
                </c:pt>
                <c:pt idx="7">
                  <c:v>0.39</c:v>
                </c:pt>
                <c:pt idx="8">
                  <c:v>0.44</c:v>
                </c:pt>
                <c:pt idx="9">
                  <c:v>0.46</c:v>
                </c:pt>
                <c:pt idx="10">
                  <c:v>0.43</c:v>
                </c:pt>
                <c:pt idx="11">
                  <c:v>0.39</c:v>
                </c:pt>
                <c:pt idx="12">
                  <c:v>0.43</c:v>
                </c:pt>
                <c:pt idx="13">
                  <c:v>0.44</c:v>
                </c:pt>
                <c:pt idx="14">
                  <c:v>0.51</c:v>
                </c:pt>
              </c:numCache>
            </c:numRef>
          </c:val>
          <c:smooth val="0"/>
        </c:ser>
        <c:dLbls>
          <c:showLegendKey val="0"/>
          <c:showVal val="0"/>
          <c:showCatName val="0"/>
          <c:showSerName val="0"/>
          <c:showPercent val="0"/>
          <c:showBubbleSize val="0"/>
        </c:dLbls>
        <c:marker val="1"/>
        <c:smooth val="0"/>
        <c:axId val="190461056"/>
        <c:axId val="190462592"/>
      </c:lineChart>
      <c:catAx>
        <c:axId val="190461056"/>
        <c:scaling>
          <c:orientation val="minMax"/>
        </c:scaling>
        <c:delete val="0"/>
        <c:axPos val="b"/>
        <c:numFmt formatCode="General" sourceLinked="1"/>
        <c:majorTickMark val="none"/>
        <c:minorTickMark val="none"/>
        <c:tickLblPos val="nextTo"/>
        <c:txPr>
          <a:bodyPr/>
          <a:lstStyle/>
          <a:p>
            <a:pPr>
              <a:defRPr sz="1200"/>
            </a:pPr>
            <a:endParaRPr lang="en-US"/>
          </a:p>
        </c:txPr>
        <c:crossAx val="190462592"/>
        <c:crosses val="autoZero"/>
        <c:auto val="1"/>
        <c:lblAlgn val="ctr"/>
        <c:lblOffset val="100"/>
        <c:noMultiLvlLbl val="0"/>
      </c:catAx>
      <c:valAx>
        <c:axId val="190462592"/>
        <c:scaling>
          <c:orientation val="minMax"/>
        </c:scaling>
        <c:delete val="1"/>
        <c:axPos val="l"/>
        <c:numFmt formatCode="0%" sourceLinked="1"/>
        <c:majorTickMark val="out"/>
        <c:minorTickMark val="none"/>
        <c:tickLblPos val="nextTo"/>
        <c:crossAx val="190461056"/>
        <c:crosses val="autoZero"/>
        <c:crossBetween val="between"/>
      </c:valAx>
    </c:plotArea>
    <c:legend>
      <c:legendPos val="t"/>
      <c:layout>
        <c:manualLayout>
          <c:xMode val="edge"/>
          <c:yMode val="edge"/>
          <c:x val="0.14439868093411401"/>
          <c:y val="1.6759764552955001E-2"/>
          <c:w val="0.70467404715436199"/>
          <c:h val="6.4537765116778195E-2"/>
        </c:manualLayout>
      </c:layout>
      <c:overlay val="0"/>
      <c:spPr>
        <a:solidFill>
          <a:schemeClr val="bg1"/>
        </a:solidFill>
        <a:ln>
          <a:solidFill>
            <a:schemeClr val="tx1">
              <a:lumMod val="50000"/>
              <a:lumOff val="50000"/>
            </a:schemeClr>
          </a:solidFill>
        </a:ln>
      </c:spPr>
      <c:txPr>
        <a:bodyPr/>
        <a:lstStyle/>
        <a:p>
          <a:pPr>
            <a:defRPr sz="1400"/>
          </a:pPr>
          <a:endParaRPr lang="en-US"/>
        </a:p>
      </c:txPr>
    </c:legend>
    <c:plotVisOnly val="1"/>
    <c:dispBlanksAs val="span"/>
    <c:showDLblsOverMax val="0"/>
  </c:chart>
  <c:txPr>
    <a:bodyPr/>
    <a:lstStyle/>
    <a:p>
      <a:pPr>
        <a:defRPr sz="1800"/>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3631779173671E-2"/>
          <c:y val="0.16201117318435801"/>
          <c:w val="0.98267318411041304"/>
          <c:h val="0.62536182334416901"/>
        </c:manualLayout>
      </c:layout>
      <c:lineChart>
        <c:grouping val="standard"/>
        <c:varyColors val="0"/>
        <c:ser>
          <c:idx val="0"/>
          <c:order val="0"/>
          <c:tx>
            <c:strRef>
              <c:f>Sheet1!$B$1</c:f>
              <c:strCache>
                <c:ptCount val="1"/>
                <c:pt idx="0">
                  <c:v>Major Source</c:v>
                </c:pt>
              </c:strCache>
            </c:strRef>
          </c:tx>
          <c:dLbls>
            <c:dLbl>
              <c:idx val="0"/>
              <c:layout>
                <c:manualLayout>
                  <c:x val="-4.7863247863247901E-2"/>
                  <c:y val="1.81768071931191E-2"/>
                </c:manualLayout>
              </c:layout>
              <c:dLblPos val="r"/>
              <c:showLegendKey val="0"/>
              <c:showVal val="1"/>
              <c:showCatName val="0"/>
              <c:showSerName val="0"/>
              <c:showPercent val="0"/>
              <c:showBubbleSize val="0"/>
            </c:dLbl>
            <c:txPr>
              <a:bodyPr/>
              <a:lstStyle/>
              <a:p>
                <a:pPr>
                  <a:defRPr sz="1400"/>
                </a:pPr>
                <a:endParaRPr lang="en-US"/>
              </a:p>
            </c:txPr>
            <c:dLblPos val="t"/>
            <c:showLegendKey val="0"/>
            <c:showVal val="1"/>
            <c:showCatName val="0"/>
            <c:showSerName val="0"/>
            <c:showPercent val="0"/>
            <c:showBubbleSize val="0"/>
            <c:showLeaderLines val="0"/>
          </c:dLbls>
          <c:cat>
            <c:numRef>
              <c:f>Sheet1!$A$2:$A$13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Sheet1!$B$2:$B$13</c:f>
              <c:numCache>
                <c:formatCode>0%</c:formatCode>
                <c:ptCount val="12"/>
                <c:pt idx="0">
                  <c:v>0.34</c:v>
                </c:pt>
                <c:pt idx="1">
                  <c:v>0.42</c:v>
                </c:pt>
                <c:pt idx="2">
                  <c:v>0.42</c:v>
                </c:pt>
                <c:pt idx="3">
                  <c:v>0.44</c:v>
                </c:pt>
                <c:pt idx="4">
                  <c:v>0.42</c:v>
                </c:pt>
                <c:pt idx="5">
                  <c:v>0.43</c:v>
                </c:pt>
                <c:pt idx="6">
                  <c:v>0.44</c:v>
                </c:pt>
                <c:pt idx="7">
                  <c:v>0.43</c:v>
                </c:pt>
                <c:pt idx="8">
                  <c:v>0.42</c:v>
                </c:pt>
                <c:pt idx="9">
                  <c:v>0.42</c:v>
                </c:pt>
                <c:pt idx="10">
                  <c:v>0.46</c:v>
                </c:pt>
                <c:pt idx="11">
                  <c:v>0.46</c:v>
                </c:pt>
              </c:numCache>
            </c:numRef>
          </c:val>
          <c:smooth val="0"/>
        </c:ser>
        <c:ser>
          <c:idx val="1"/>
          <c:order val="1"/>
          <c:tx>
            <c:strRef>
              <c:f>Sheet1!$C$1</c:f>
              <c:strCache>
                <c:ptCount val="1"/>
                <c:pt idx="0">
                  <c:v>Minor Source</c:v>
                </c:pt>
              </c:strCache>
            </c:strRef>
          </c:tx>
          <c:dLbls>
            <c:txPr>
              <a:bodyPr/>
              <a:lstStyle/>
              <a:p>
                <a:pPr>
                  <a:defRPr sz="1400"/>
                </a:pPr>
                <a:endParaRPr lang="en-US"/>
              </a:p>
            </c:txPr>
            <c:dLblPos val="t"/>
            <c:showLegendKey val="0"/>
            <c:showVal val="1"/>
            <c:showCatName val="0"/>
            <c:showSerName val="0"/>
            <c:showPercent val="0"/>
            <c:showBubbleSize val="0"/>
            <c:showLeaderLines val="0"/>
          </c:dLbls>
          <c:cat>
            <c:numRef>
              <c:f>Sheet1!$A$2:$A$13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Sheet1!$C$2:$C$13</c:f>
              <c:numCache>
                <c:formatCode>0%</c:formatCode>
                <c:ptCount val="12"/>
                <c:pt idx="0">
                  <c:v>0.35</c:v>
                </c:pt>
                <c:pt idx="1">
                  <c:v>0.33</c:v>
                </c:pt>
                <c:pt idx="2">
                  <c:v>0.32</c:v>
                </c:pt>
                <c:pt idx="3">
                  <c:v>0.28999999999999998</c:v>
                </c:pt>
                <c:pt idx="4">
                  <c:v>0.33</c:v>
                </c:pt>
                <c:pt idx="5">
                  <c:v>0.32</c:v>
                </c:pt>
                <c:pt idx="6">
                  <c:v>0.28999999999999998</c:v>
                </c:pt>
                <c:pt idx="7">
                  <c:v>0.28999999999999998</c:v>
                </c:pt>
                <c:pt idx="8">
                  <c:v>0.3</c:v>
                </c:pt>
                <c:pt idx="9">
                  <c:v>0.28999999999999998</c:v>
                </c:pt>
                <c:pt idx="10">
                  <c:v>0.28000000000000003</c:v>
                </c:pt>
                <c:pt idx="11">
                  <c:v>0.31</c:v>
                </c:pt>
              </c:numCache>
            </c:numRef>
          </c:val>
          <c:smooth val="0"/>
        </c:ser>
        <c:ser>
          <c:idx val="2"/>
          <c:order val="2"/>
          <c:tx>
            <c:strRef>
              <c:f>Sheet1!$D$1</c:f>
              <c:strCache>
                <c:ptCount val="1"/>
                <c:pt idx="0">
                  <c:v>Not a Source</c:v>
                </c:pt>
              </c:strCache>
            </c:strRef>
          </c:tx>
          <c:dLbls>
            <c:txPr>
              <a:bodyPr/>
              <a:lstStyle/>
              <a:p>
                <a:pPr>
                  <a:defRPr sz="1400"/>
                </a:pPr>
                <a:endParaRPr lang="en-US"/>
              </a:p>
            </c:txPr>
            <c:dLblPos val="b"/>
            <c:showLegendKey val="0"/>
            <c:showVal val="1"/>
            <c:showCatName val="0"/>
            <c:showSerName val="0"/>
            <c:showPercent val="0"/>
            <c:showBubbleSize val="0"/>
            <c:showLeaderLines val="0"/>
          </c:dLbls>
          <c:cat>
            <c:numRef>
              <c:f>Sheet1!$A$2:$A$13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Sheet1!$D$2:$D$13</c:f>
              <c:numCache>
                <c:formatCode>0%</c:formatCode>
                <c:ptCount val="12"/>
                <c:pt idx="0">
                  <c:v>0.3</c:v>
                </c:pt>
                <c:pt idx="1">
                  <c:v>0.23</c:v>
                </c:pt>
                <c:pt idx="2">
                  <c:v>0.24</c:v>
                </c:pt>
                <c:pt idx="3">
                  <c:v>0.24</c:v>
                </c:pt>
                <c:pt idx="4">
                  <c:v>0.23</c:v>
                </c:pt>
                <c:pt idx="5">
                  <c:v>0.23</c:v>
                </c:pt>
                <c:pt idx="6">
                  <c:v>0.25</c:v>
                </c:pt>
                <c:pt idx="7">
                  <c:v>0.26</c:v>
                </c:pt>
                <c:pt idx="8">
                  <c:v>0.26</c:v>
                </c:pt>
                <c:pt idx="9">
                  <c:v>0.26</c:v>
                </c:pt>
                <c:pt idx="10">
                  <c:v>0.24</c:v>
                </c:pt>
                <c:pt idx="11">
                  <c:v>0.22</c:v>
                </c:pt>
              </c:numCache>
            </c:numRef>
          </c:val>
          <c:smooth val="0"/>
        </c:ser>
        <c:dLbls>
          <c:showLegendKey val="0"/>
          <c:showVal val="0"/>
          <c:showCatName val="0"/>
          <c:showSerName val="0"/>
          <c:showPercent val="0"/>
          <c:showBubbleSize val="0"/>
        </c:dLbls>
        <c:marker val="1"/>
        <c:smooth val="0"/>
        <c:axId val="186655872"/>
        <c:axId val="186657408"/>
      </c:lineChart>
      <c:catAx>
        <c:axId val="186655872"/>
        <c:scaling>
          <c:orientation val="minMax"/>
        </c:scaling>
        <c:delete val="0"/>
        <c:axPos val="b"/>
        <c:numFmt formatCode="General" sourceLinked="1"/>
        <c:majorTickMark val="none"/>
        <c:minorTickMark val="none"/>
        <c:tickLblPos val="nextTo"/>
        <c:txPr>
          <a:bodyPr/>
          <a:lstStyle/>
          <a:p>
            <a:pPr>
              <a:defRPr sz="1200"/>
            </a:pPr>
            <a:endParaRPr lang="en-US"/>
          </a:p>
        </c:txPr>
        <c:crossAx val="186657408"/>
        <c:crosses val="autoZero"/>
        <c:auto val="1"/>
        <c:lblAlgn val="ctr"/>
        <c:lblOffset val="100"/>
        <c:noMultiLvlLbl val="0"/>
      </c:catAx>
      <c:valAx>
        <c:axId val="186657408"/>
        <c:scaling>
          <c:orientation val="minMax"/>
        </c:scaling>
        <c:delete val="1"/>
        <c:axPos val="l"/>
        <c:numFmt formatCode="0%" sourceLinked="1"/>
        <c:majorTickMark val="out"/>
        <c:minorTickMark val="none"/>
        <c:tickLblPos val="nextTo"/>
        <c:crossAx val="186655872"/>
        <c:crosses val="autoZero"/>
        <c:crossBetween val="between"/>
      </c:valAx>
    </c:plotArea>
    <c:legend>
      <c:legendPos val="t"/>
      <c:layout>
        <c:manualLayout>
          <c:xMode val="edge"/>
          <c:yMode val="edge"/>
          <c:x val="0.14439868093411401"/>
          <c:y val="1.6759764552955001E-2"/>
          <c:w val="0.69755154003185504"/>
          <c:h val="6.4537765116778195E-2"/>
        </c:manualLayout>
      </c:layout>
      <c:overlay val="0"/>
      <c:spPr>
        <a:solidFill>
          <a:schemeClr val="bg1"/>
        </a:solidFill>
        <a:ln>
          <a:solidFill>
            <a:schemeClr val="tx1">
              <a:lumMod val="50000"/>
              <a:lumOff val="50000"/>
            </a:schemeClr>
          </a:solidFill>
        </a:ln>
      </c:spPr>
      <c:txPr>
        <a:bodyPr/>
        <a:lstStyle/>
        <a:p>
          <a:pPr>
            <a:defRPr sz="1400"/>
          </a:pPr>
          <a:endParaRPr lang="en-US"/>
        </a:p>
      </c:txPr>
    </c:legend>
    <c:plotVisOnly val="1"/>
    <c:dispBlanksAs val="span"/>
    <c:showDLblsOverMax val="0"/>
  </c:chart>
  <c:txPr>
    <a:bodyPr/>
    <a:lstStyle/>
    <a:p>
      <a:pPr>
        <a:defRPr sz="18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3631779173671E-2"/>
          <c:y val="0.16201117318435801"/>
          <c:w val="0.98267318411041304"/>
          <c:h val="0.62536182334416901"/>
        </c:manualLayout>
      </c:layout>
      <c:lineChart>
        <c:grouping val="standard"/>
        <c:varyColors val="0"/>
        <c:ser>
          <c:idx val="0"/>
          <c:order val="0"/>
          <c:tx>
            <c:strRef>
              <c:f>Sheet1!$B$1</c:f>
              <c:strCache>
                <c:ptCount val="1"/>
                <c:pt idx="0">
                  <c:v>Major Source</c:v>
                </c:pt>
              </c:strCache>
            </c:strRef>
          </c:tx>
          <c:dLbls>
            <c:dLbl>
              <c:idx val="4"/>
              <c:layout/>
              <c:dLblPos val="t"/>
              <c:showLegendKey val="0"/>
              <c:showVal val="1"/>
              <c:showCatName val="0"/>
              <c:showSerName val="0"/>
              <c:showPercent val="0"/>
              <c:showBubbleSize val="0"/>
            </c:dLbl>
            <c:dLbl>
              <c:idx val="7"/>
              <c:layout>
                <c:manualLayout>
                  <c:x val="-2.7920227920227799E-2"/>
                  <c:y val="-3.7887952518886603E-2"/>
                </c:manualLayout>
              </c:layout>
              <c:dLblPos val="r"/>
              <c:showLegendKey val="0"/>
              <c:showVal val="1"/>
              <c:showCatName val="0"/>
              <c:showSerName val="0"/>
              <c:showPercent val="0"/>
              <c:showBubbleSize val="0"/>
            </c:dLbl>
            <c:dLbl>
              <c:idx val="10"/>
              <c:layout>
                <c:manualLayout>
                  <c:x val="-3.2969580725486197E-2"/>
                  <c:y val="-4.63356812549999E-2"/>
                </c:manualLayout>
              </c:layout>
              <c:dLblPos val="r"/>
              <c:showLegendKey val="0"/>
              <c:showVal val="1"/>
              <c:showCatName val="0"/>
              <c:showSerName val="0"/>
              <c:showPercent val="0"/>
              <c:showBubbleSize val="0"/>
            </c:dLbl>
            <c:txPr>
              <a:bodyPr/>
              <a:lstStyle/>
              <a:p>
                <a:pPr>
                  <a:defRPr sz="1400"/>
                </a:pPr>
                <a:endParaRPr lang="en-US"/>
              </a:p>
            </c:txPr>
            <c:dLblPos val="b"/>
            <c:showLegendKey val="0"/>
            <c:showVal val="1"/>
            <c:showCatName val="0"/>
            <c:showSerName val="0"/>
            <c:showPercent val="0"/>
            <c:showBubbleSize val="0"/>
            <c:showLeaderLines val="0"/>
          </c:dLbls>
          <c:cat>
            <c:numRef>
              <c:f>Sheet1!$A$2:$A$13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Sheet1!$B$2:$B$13</c:f>
              <c:numCache>
                <c:formatCode>0%</c:formatCode>
                <c:ptCount val="12"/>
                <c:pt idx="0">
                  <c:v>0.14000000000000001</c:v>
                </c:pt>
                <c:pt idx="1">
                  <c:v>0.21</c:v>
                </c:pt>
                <c:pt idx="2">
                  <c:v>0.22</c:v>
                </c:pt>
                <c:pt idx="3">
                  <c:v>0.15</c:v>
                </c:pt>
                <c:pt idx="4">
                  <c:v>0.21</c:v>
                </c:pt>
                <c:pt idx="5">
                  <c:v>0.2</c:v>
                </c:pt>
                <c:pt idx="6">
                  <c:v>0.24</c:v>
                </c:pt>
                <c:pt idx="7">
                  <c:v>0.21</c:v>
                </c:pt>
                <c:pt idx="8">
                  <c:v>0.2</c:v>
                </c:pt>
                <c:pt idx="9">
                  <c:v>0.19</c:v>
                </c:pt>
                <c:pt idx="10">
                  <c:v>0.21</c:v>
                </c:pt>
                <c:pt idx="11">
                  <c:v>0.19</c:v>
                </c:pt>
              </c:numCache>
            </c:numRef>
          </c:val>
          <c:smooth val="0"/>
        </c:ser>
        <c:ser>
          <c:idx val="1"/>
          <c:order val="1"/>
          <c:tx>
            <c:strRef>
              <c:f>Sheet1!$C$1</c:f>
              <c:strCache>
                <c:ptCount val="1"/>
                <c:pt idx="0">
                  <c:v>Minor Source</c:v>
                </c:pt>
              </c:strCache>
            </c:strRef>
          </c:tx>
          <c:dLbls>
            <c:dLbl>
              <c:idx val="4"/>
              <c:layout/>
              <c:dLblPos val="b"/>
              <c:showLegendKey val="0"/>
              <c:showVal val="1"/>
              <c:showCatName val="0"/>
              <c:showSerName val="0"/>
              <c:showPercent val="0"/>
              <c:showBubbleSize val="0"/>
            </c:dLbl>
            <c:dLbl>
              <c:idx val="7"/>
              <c:layout>
                <c:manualLayout>
                  <c:x val="-3.0769230769230702E-2"/>
                  <c:y val="4.3519993401459102E-2"/>
                </c:manualLayout>
              </c:layout>
              <c:dLblPos val="r"/>
              <c:showLegendKey val="0"/>
              <c:showVal val="1"/>
              <c:showCatName val="0"/>
              <c:showSerName val="0"/>
              <c:showPercent val="0"/>
              <c:showBubbleSize val="0"/>
            </c:dLbl>
            <c:dLbl>
              <c:idx val="10"/>
              <c:layout>
                <c:manualLayout>
                  <c:x val="-3.1545079300984803E-2"/>
                  <c:y val="2.3808626350527998E-2"/>
                </c:manualLayout>
              </c:layout>
              <c:dLblPos val="r"/>
              <c:showLegendKey val="0"/>
              <c:showVal val="1"/>
              <c:showCatName val="0"/>
              <c:showSerName val="0"/>
              <c:showPercent val="0"/>
              <c:showBubbleSize val="0"/>
            </c:dLbl>
            <c:txPr>
              <a:bodyPr/>
              <a:lstStyle/>
              <a:p>
                <a:pPr>
                  <a:defRPr sz="1400"/>
                </a:pPr>
                <a:endParaRPr lang="en-US"/>
              </a:p>
            </c:txPr>
            <c:dLblPos val="t"/>
            <c:showLegendKey val="0"/>
            <c:showVal val="1"/>
            <c:showCatName val="0"/>
            <c:showSerName val="0"/>
            <c:showPercent val="0"/>
            <c:showBubbleSize val="0"/>
            <c:showLeaderLines val="0"/>
          </c:dLbls>
          <c:cat>
            <c:numRef>
              <c:f>Sheet1!$A$2:$A$13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Sheet1!$C$2:$C$13</c:f>
              <c:numCache>
                <c:formatCode>0%</c:formatCode>
                <c:ptCount val="12"/>
                <c:pt idx="0">
                  <c:v>0.2</c:v>
                </c:pt>
                <c:pt idx="1">
                  <c:v>0.26</c:v>
                </c:pt>
                <c:pt idx="2">
                  <c:v>0.26</c:v>
                </c:pt>
                <c:pt idx="3">
                  <c:v>0.2</c:v>
                </c:pt>
                <c:pt idx="4">
                  <c:v>0.19</c:v>
                </c:pt>
                <c:pt idx="5">
                  <c:v>0.24</c:v>
                </c:pt>
                <c:pt idx="6">
                  <c:v>0.27</c:v>
                </c:pt>
                <c:pt idx="7">
                  <c:v>0.2</c:v>
                </c:pt>
                <c:pt idx="8">
                  <c:v>0.22</c:v>
                </c:pt>
                <c:pt idx="9">
                  <c:v>0.23</c:v>
                </c:pt>
                <c:pt idx="10">
                  <c:v>0.19</c:v>
                </c:pt>
                <c:pt idx="11">
                  <c:v>0.18</c:v>
                </c:pt>
              </c:numCache>
            </c:numRef>
          </c:val>
          <c:smooth val="0"/>
        </c:ser>
        <c:ser>
          <c:idx val="2"/>
          <c:order val="2"/>
          <c:tx>
            <c:strRef>
              <c:f>Sheet1!$D$1</c:f>
              <c:strCache>
                <c:ptCount val="1"/>
                <c:pt idx="0">
                  <c:v>Not a Source</c:v>
                </c:pt>
              </c:strCache>
            </c:strRef>
          </c:tx>
          <c:dLbls>
            <c:txPr>
              <a:bodyPr/>
              <a:lstStyle/>
              <a:p>
                <a:pPr>
                  <a:defRPr sz="1400"/>
                </a:pPr>
                <a:endParaRPr lang="en-US"/>
              </a:p>
            </c:txPr>
            <c:dLblPos val="t"/>
            <c:showLegendKey val="0"/>
            <c:showVal val="1"/>
            <c:showCatName val="0"/>
            <c:showSerName val="0"/>
            <c:showPercent val="0"/>
            <c:showBubbleSize val="0"/>
            <c:showLeaderLines val="0"/>
          </c:dLbls>
          <c:cat>
            <c:numRef>
              <c:f>Sheet1!$A$2:$A$13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Sheet1!$D$2:$D$13</c:f>
              <c:numCache>
                <c:formatCode>0%</c:formatCode>
                <c:ptCount val="12"/>
                <c:pt idx="0">
                  <c:v>0.65</c:v>
                </c:pt>
                <c:pt idx="1">
                  <c:v>0.49</c:v>
                </c:pt>
                <c:pt idx="2">
                  <c:v>0.47</c:v>
                </c:pt>
                <c:pt idx="3">
                  <c:v>0.6</c:v>
                </c:pt>
                <c:pt idx="4">
                  <c:v>0.56999999999999995</c:v>
                </c:pt>
                <c:pt idx="5">
                  <c:v>0.53</c:v>
                </c:pt>
                <c:pt idx="6">
                  <c:v>0.45</c:v>
                </c:pt>
                <c:pt idx="7">
                  <c:v>0.56999999999999995</c:v>
                </c:pt>
                <c:pt idx="8">
                  <c:v>0.53</c:v>
                </c:pt>
                <c:pt idx="9">
                  <c:v>0.53</c:v>
                </c:pt>
                <c:pt idx="10">
                  <c:v>0.55000000000000004</c:v>
                </c:pt>
                <c:pt idx="11">
                  <c:v>0.59</c:v>
                </c:pt>
              </c:numCache>
            </c:numRef>
          </c:val>
          <c:smooth val="0"/>
        </c:ser>
        <c:dLbls>
          <c:showLegendKey val="0"/>
          <c:showVal val="0"/>
          <c:showCatName val="0"/>
          <c:showSerName val="0"/>
          <c:showPercent val="0"/>
          <c:showBubbleSize val="0"/>
        </c:dLbls>
        <c:marker val="1"/>
        <c:smooth val="0"/>
        <c:axId val="186737408"/>
        <c:axId val="186738944"/>
      </c:lineChart>
      <c:catAx>
        <c:axId val="186737408"/>
        <c:scaling>
          <c:orientation val="minMax"/>
        </c:scaling>
        <c:delete val="0"/>
        <c:axPos val="b"/>
        <c:numFmt formatCode="General" sourceLinked="1"/>
        <c:majorTickMark val="none"/>
        <c:minorTickMark val="none"/>
        <c:tickLblPos val="nextTo"/>
        <c:txPr>
          <a:bodyPr/>
          <a:lstStyle/>
          <a:p>
            <a:pPr>
              <a:defRPr sz="1200"/>
            </a:pPr>
            <a:endParaRPr lang="en-US"/>
          </a:p>
        </c:txPr>
        <c:crossAx val="186738944"/>
        <c:crosses val="autoZero"/>
        <c:auto val="1"/>
        <c:lblAlgn val="ctr"/>
        <c:lblOffset val="100"/>
        <c:noMultiLvlLbl val="0"/>
      </c:catAx>
      <c:valAx>
        <c:axId val="186738944"/>
        <c:scaling>
          <c:orientation val="minMax"/>
        </c:scaling>
        <c:delete val="1"/>
        <c:axPos val="l"/>
        <c:numFmt formatCode="0%" sourceLinked="1"/>
        <c:majorTickMark val="out"/>
        <c:minorTickMark val="none"/>
        <c:tickLblPos val="nextTo"/>
        <c:crossAx val="186737408"/>
        <c:crosses val="autoZero"/>
        <c:crossBetween val="between"/>
      </c:valAx>
    </c:plotArea>
    <c:legend>
      <c:legendPos val="t"/>
      <c:layout>
        <c:manualLayout>
          <c:xMode val="edge"/>
          <c:yMode val="edge"/>
          <c:x val="0.14439868093411401"/>
          <c:y val="1.6759764552955001E-2"/>
          <c:w val="0.69755154003185504"/>
          <c:h val="6.4537765116778195E-2"/>
        </c:manualLayout>
      </c:layout>
      <c:overlay val="0"/>
      <c:spPr>
        <a:solidFill>
          <a:schemeClr val="bg1"/>
        </a:solidFill>
        <a:ln>
          <a:solidFill>
            <a:schemeClr val="tx1">
              <a:lumMod val="50000"/>
              <a:lumOff val="50000"/>
            </a:schemeClr>
          </a:solidFill>
        </a:ln>
      </c:spPr>
      <c:txPr>
        <a:bodyPr/>
        <a:lstStyle/>
        <a:p>
          <a:pPr>
            <a:defRPr sz="1400"/>
          </a:pPr>
          <a:endParaRPr lang="en-US"/>
        </a:p>
      </c:txPr>
    </c:legend>
    <c:plotVisOnly val="1"/>
    <c:dispBlanksAs val="span"/>
    <c:showDLblsOverMax val="0"/>
  </c:chart>
  <c:txPr>
    <a:bodyPr/>
    <a:lstStyle/>
    <a:p>
      <a:pPr>
        <a:defRPr sz="1800"/>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3631779173671E-2"/>
          <c:y val="0.16201117318435801"/>
          <c:w val="0.98267318411041304"/>
          <c:h val="0.62536182334416901"/>
        </c:manualLayout>
      </c:layout>
      <c:lineChart>
        <c:grouping val="standard"/>
        <c:varyColors val="0"/>
        <c:ser>
          <c:idx val="0"/>
          <c:order val="0"/>
          <c:tx>
            <c:strRef>
              <c:f>Sheet1!$B$1</c:f>
              <c:strCache>
                <c:ptCount val="1"/>
                <c:pt idx="0">
                  <c:v>Major Source</c:v>
                </c:pt>
              </c:strCache>
            </c:strRef>
          </c:tx>
          <c:dLbls>
            <c:dLbl>
              <c:idx val="7"/>
              <c:layout>
                <c:manualLayout>
                  <c:x val="-3.0769230769230799E-2"/>
                  <c:y val="-3.7887952518886603E-2"/>
                </c:manualLayout>
              </c:layout>
              <c:dLblPos val="r"/>
              <c:showLegendKey val="0"/>
              <c:showVal val="1"/>
              <c:showCatName val="0"/>
              <c:showSerName val="0"/>
              <c:showPercent val="0"/>
              <c:showBubbleSize val="0"/>
            </c:dLbl>
            <c:dLbl>
              <c:idx val="8"/>
              <c:layout>
                <c:manualLayout>
                  <c:x val="-3.5042735042735002E-2"/>
                  <c:y val="-3.2256133361477597E-2"/>
                </c:manualLayout>
              </c:layout>
              <c:dLblPos val="r"/>
              <c:showLegendKey val="0"/>
              <c:showVal val="1"/>
              <c:showCatName val="0"/>
              <c:showSerName val="0"/>
              <c:showPercent val="0"/>
              <c:showBubbleSize val="0"/>
            </c:dLbl>
            <c:txPr>
              <a:bodyPr/>
              <a:lstStyle/>
              <a:p>
                <a:pPr>
                  <a:defRPr sz="1400"/>
                </a:pPr>
                <a:endParaRPr lang="en-US"/>
              </a:p>
            </c:txPr>
            <c:dLblPos val="b"/>
            <c:showLegendKey val="0"/>
            <c:showVal val="1"/>
            <c:showCatName val="0"/>
            <c:showSerName val="0"/>
            <c:showPercent val="0"/>
            <c:showBubbleSize val="0"/>
            <c:showLeaderLines val="0"/>
          </c:dLbls>
          <c:cat>
            <c:numRef>
              <c:f>Sheet1!$A$2:$A$10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Sheet1!$B$2:$B$10</c:f>
              <c:numCache>
                <c:formatCode>0%</c:formatCode>
                <c:ptCount val="9"/>
                <c:pt idx="0">
                  <c:v>0.26</c:v>
                </c:pt>
                <c:pt idx="1">
                  <c:v>0.24</c:v>
                </c:pt>
                <c:pt idx="2">
                  <c:v>0.26</c:v>
                </c:pt>
                <c:pt idx="3">
                  <c:v>0.28999999999999998</c:v>
                </c:pt>
                <c:pt idx="4">
                  <c:v>0.23</c:v>
                </c:pt>
                <c:pt idx="5">
                  <c:v>0.27</c:v>
                </c:pt>
                <c:pt idx="6">
                  <c:v>0.24</c:v>
                </c:pt>
                <c:pt idx="7">
                  <c:v>0.28000000000000003</c:v>
                </c:pt>
                <c:pt idx="8">
                  <c:v>0.28999999999999998</c:v>
                </c:pt>
              </c:numCache>
            </c:numRef>
          </c:val>
          <c:smooth val="0"/>
        </c:ser>
        <c:ser>
          <c:idx val="1"/>
          <c:order val="1"/>
          <c:tx>
            <c:strRef>
              <c:f>Sheet1!$C$1</c:f>
              <c:strCache>
                <c:ptCount val="1"/>
                <c:pt idx="0">
                  <c:v>Minor Source</c:v>
                </c:pt>
              </c:strCache>
            </c:strRef>
          </c:tx>
          <c:dLbls>
            <c:txPr>
              <a:bodyPr/>
              <a:lstStyle/>
              <a:p>
                <a:pPr>
                  <a:defRPr sz="1400"/>
                </a:pPr>
                <a:endParaRPr lang="en-US"/>
              </a:p>
            </c:txPr>
            <c:dLblPos val="t"/>
            <c:showLegendKey val="0"/>
            <c:showVal val="1"/>
            <c:showCatName val="0"/>
            <c:showSerName val="0"/>
            <c:showPercent val="0"/>
            <c:showBubbleSize val="0"/>
            <c:showLeaderLines val="0"/>
          </c:dLbls>
          <c:cat>
            <c:numRef>
              <c:f>Sheet1!$A$2:$A$10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Sheet1!$C$2:$C$10</c:f>
              <c:numCache>
                <c:formatCode>0%</c:formatCode>
                <c:ptCount val="9"/>
                <c:pt idx="0">
                  <c:v>0.43</c:v>
                </c:pt>
                <c:pt idx="1">
                  <c:v>0.39</c:v>
                </c:pt>
                <c:pt idx="2">
                  <c:v>0.42</c:v>
                </c:pt>
                <c:pt idx="3">
                  <c:v>0.37</c:v>
                </c:pt>
                <c:pt idx="4">
                  <c:v>0.4</c:v>
                </c:pt>
                <c:pt idx="5">
                  <c:v>0.41</c:v>
                </c:pt>
                <c:pt idx="6">
                  <c:v>0.41</c:v>
                </c:pt>
                <c:pt idx="7">
                  <c:v>0.41</c:v>
                </c:pt>
                <c:pt idx="8">
                  <c:v>0.4</c:v>
                </c:pt>
              </c:numCache>
            </c:numRef>
          </c:val>
          <c:smooth val="0"/>
        </c:ser>
        <c:ser>
          <c:idx val="2"/>
          <c:order val="2"/>
          <c:tx>
            <c:strRef>
              <c:f>Sheet1!$D$1</c:f>
              <c:strCache>
                <c:ptCount val="1"/>
                <c:pt idx="0">
                  <c:v>Not a Source</c:v>
                </c:pt>
              </c:strCache>
            </c:strRef>
          </c:tx>
          <c:dLbls>
            <c:dLbl>
              <c:idx val="0"/>
              <c:layout/>
              <c:dLblPos val="t"/>
              <c:showLegendKey val="0"/>
              <c:showVal val="1"/>
              <c:showCatName val="0"/>
              <c:showSerName val="0"/>
              <c:showPercent val="0"/>
              <c:showBubbleSize val="0"/>
            </c:dLbl>
            <c:dLbl>
              <c:idx val="2"/>
              <c:layout/>
              <c:dLblPos val="t"/>
              <c:showLegendKey val="0"/>
              <c:showVal val="1"/>
              <c:showCatName val="0"/>
              <c:showSerName val="0"/>
              <c:showPercent val="0"/>
              <c:showBubbleSize val="0"/>
            </c:dLbl>
            <c:dLbl>
              <c:idx val="3"/>
              <c:layout>
                <c:manualLayout>
                  <c:x val="-3.0769230769230799E-2"/>
                  <c:y val="-2.9693655644856601E-2"/>
                </c:manualLayout>
              </c:layout>
              <c:dLblPos val="r"/>
              <c:showLegendKey val="0"/>
              <c:showVal val="1"/>
              <c:showCatName val="0"/>
              <c:showSerName val="0"/>
              <c:showPercent val="0"/>
              <c:showBubbleSize val="0"/>
            </c:dLbl>
            <c:dLbl>
              <c:idx val="5"/>
              <c:layout/>
              <c:dLblPos val="t"/>
              <c:showLegendKey val="0"/>
              <c:showVal val="1"/>
              <c:showCatName val="0"/>
              <c:showSerName val="0"/>
              <c:showPercent val="0"/>
              <c:showBubbleSize val="0"/>
            </c:dLbl>
            <c:dLbl>
              <c:idx val="8"/>
              <c:layout>
                <c:manualLayout>
                  <c:x val="-2.9344729344729301E-2"/>
                  <c:y val="4.0957515684838103E-2"/>
                </c:manualLayout>
              </c:layout>
              <c:dLblPos val="r"/>
              <c:showLegendKey val="0"/>
              <c:showVal val="1"/>
              <c:showCatName val="0"/>
              <c:showSerName val="0"/>
              <c:showPercent val="0"/>
              <c:showBubbleSize val="0"/>
            </c:dLbl>
            <c:txPr>
              <a:bodyPr/>
              <a:lstStyle/>
              <a:p>
                <a:pPr>
                  <a:defRPr sz="1400"/>
                </a:pPr>
                <a:endParaRPr lang="en-US"/>
              </a:p>
            </c:txPr>
            <c:dLblPos val="b"/>
            <c:showLegendKey val="0"/>
            <c:showVal val="1"/>
            <c:showCatName val="0"/>
            <c:showSerName val="0"/>
            <c:showPercent val="0"/>
            <c:showBubbleSize val="0"/>
            <c:showLeaderLines val="0"/>
          </c:dLbls>
          <c:cat>
            <c:numRef>
              <c:f>Sheet1!$A$2:$A$10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Sheet1!$D$2:$D$10</c:f>
              <c:numCache>
                <c:formatCode>0%</c:formatCode>
                <c:ptCount val="9"/>
                <c:pt idx="0">
                  <c:v>0.28999999999999998</c:v>
                </c:pt>
                <c:pt idx="1">
                  <c:v>0.34</c:v>
                </c:pt>
                <c:pt idx="2">
                  <c:v>0.31</c:v>
                </c:pt>
                <c:pt idx="3">
                  <c:v>0.32</c:v>
                </c:pt>
                <c:pt idx="4">
                  <c:v>0.34</c:v>
                </c:pt>
                <c:pt idx="5">
                  <c:v>0.31</c:v>
                </c:pt>
                <c:pt idx="6">
                  <c:v>0.32</c:v>
                </c:pt>
                <c:pt idx="7">
                  <c:v>0.28000000000000003</c:v>
                </c:pt>
                <c:pt idx="8">
                  <c:v>0.28000000000000003</c:v>
                </c:pt>
              </c:numCache>
            </c:numRef>
          </c:val>
          <c:smooth val="0"/>
        </c:ser>
        <c:dLbls>
          <c:showLegendKey val="0"/>
          <c:showVal val="0"/>
          <c:showCatName val="0"/>
          <c:showSerName val="0"/>
          <c:showPercent val="0"/>
          <c:showBubbleSize val="0"/>
        </c:dLbls>
        <c:marker val="1"/>
        <c:smooth val="0"/>
        <c:axId val="186831616"/>
        <c:axId val="186833152"/>
      </c:lineChart>
      <c:catAx>
        <c:axId val="186831616"/>
        <c:scaling>
          <c:orientation val="minMax"/>
        </c:scaling>
        <c:delete val="0"/>
        <c:axPos val="b"/>
        <c:numFmt formatCode="General" sourceLinked="1"/>
        <c:majorTickMark val="none"/>
        <c:minorTickMark val="none"/>
        <c:tickLblPos val="nextTo"/>
        <c:txPr>
          <a:bodyPr/>
          <a:lstStyle/>
          <a:p>
            <a:pPr>
              <a:defRPr sz="1200"/>
            </a:pPr>
            <a:endParaRPr lang="en-US"/>
          </a:p>
        </c:txPr>
        <c:crossAx val="186833152"/>
        <c:crosses val="autoZero"/>
        <c:auto val="1"/>
        <c:lblAlgn val="ctr"/>
        <c:lblOffset val="100"/>
        <c:noMultiLvlLbl val="0"/>
      </c:catAx>
      <c:valAx>
        <c:axId val="186833152"/>
        <c:scaling>
          <c:orientation val="minMax"/>
        </c:scaling>
        <c:delete val="1"/>
        <c:axPos val="l"/>
        <c:numFmt formatCode="0%" sourceLinked="1"/>
        <c:majorTickMark val="out"/>
        <c:minorTickMark val="none"/>
        <c:tickLblPos val="nextTo"/>
        <c:crossAx val="186831616"/>
        <c:crosses val="autoZero"/>
        <c:crossBetween val="between"/>
      </c:valAx>
    </c:plotArea>
    <c:legend>
      <c:legendPos val="t"/>
      <c:layout>
        <c:manualLayout>
          <c:xMode val="edge"/>
          <c:yMode val="edge"/>
          <c:x val="0.14439868093411401"/>
          <c:y val="1.6759764552955001E-2"/>
          <c:w val="0.69327803575835101"/>
          <c:h val="6.4537765116778195E-2"/>
        </c:manualLayout>
      </c:layout>
      <c:overlay val="0"/>
      <c:spPr>
        <a:solidFill>
          <a:schemeClr val="bg1"/>
        </a:solidFill>
        <a:ln>
          <a:solidFill>
            <a:schemeClr val="tx1">
              <a:lumMod val="50000"/>
              <a:lumOff val="50000"/>
            </a:schemeClr>
          </a:solidFill>
        </a:ln>
      </c:spPr>
      <c:txPr>
        <a:bodyPr/>
        <a:lstStyle/>
        <a:p>
          <a:pPr>
            <a:defRPr sz="1400"/>
          </a:pPr>
          <a:endParaRPr lang="en-US"/>
        </a:p>
      </c:txPr>
    </c:legend>
    <c:plotVisOnly val="1"/>
    <c:dispBlanksAs val="span"/>
    <c:showDLblsOverMax val="0"/>
  </c:chart>
  <c:txPr>
    <a:bodyPr/>
    <a:lstStyle/>
    <a:p>
      <a:pPr>
        <a:defRPr sz="1800"/>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3631779173671E-2"/>
          <c:y val="0.16201117318435801"/>
          <c:w val="0.98267318411041304"/>
          <c:h val="0.62536182334416901"/>
        </c:manualLayout>
      </c:layout>
      <c:lineChart>
        <c:grouping val="standard"/>
        <c:varyColors val="0"/>
        <c:ser>
          <c:idx val="0"/>
          <c:order val="0"/>
          <c:tx>
            <c:strRef>
              <c:f>Sheet1!$B$1</c:f>
              <c:strCache>
                <c:ptCount val="1"/>
                <c:pt idx="0">
                  <c:v>Major Source</c:v>
                </c:pt>
              </c:strCache>
            </c:strRef>
          </c:tx>
          <c:dLbls>
            <c:txPr>
              <a:bodyPr/>
              <a:lstStyle/>
              <a:p>
                <a:pPr>
                  <a:defRPr sz="1400"/>
                </a:pPr>
                <a:endParaRPr lang="en-US"/>
              </a:p>
            </c:txPr>
            <c:dLblPos val="t"/>
            <c:showLegendKey val="0"/>
            <c:showVal val="1"/>
            <c:showCatName val="0"/>
            <c:showSerName val="0"/>
            <c:showPercent val="0"/>
            <c:showBubbleSize val="0"/>
            <c:showLeaderLines val="0"/>
          </c:dLbls>
          <c:cat>
            <c:numRef>
              <c:f>Sheet1!$A$2:$A$10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Sheet1!$B$2:$B$10</c:f>
              <c:numCache>
                <c:formatCode>0%</c:formatCode>
                <c:ptCount val="9"/>
                <c:pt idx="0">
                  <c:v>0.12</c:v>
                </c:pt>
                <c:pt idx="1">
                  <c:v>0.14000000000000001</c:v>
                </c:pt>
                <c:pt idx="2">
                  <c:v>0.13</c:v>
                </c:pt>
                <c:pt idx="3">
                  <c:v>0.17</c:v>
                </c:pt>
                <c:pt idx="4">
                  <c:v>0.14000000000000001</c:v>
                </c:pt>
                <c:pt idx="5">
                  <c:v>0.13</c:v>
                </c:pt>
                <c:pt idx="6">
                  <c:v>0.15</c:v>
                </c:pt>
                <c:pt idx="7">
                  <c:v>0.16</c:v>
                </c:pt>
                <c:pt idx="8">
                  <c:v>0.18</c:v>
                </c:pt>
              </c:numCache>
            </c:numRef>
          </c:val>
          <c:smooth val="0"/>
        </c:ser>
        <c:ser>
          <c:idx val="1"/>
          <c:order val="1"/>
          <c:tx>
            <c:strRef>
              <c:f>Sheet1!$C$1</c:f>
              <c:strCache>
                <c:ptCount val="1"/>
                <c:pt idx="0">
                  <c:v>Minor Source</c:v>
                </c:pt>
              </c:strCache>
            </c:strRef>
          </c:tx>
          <c:dLbls>
            <c:txPr>
              <a:bodyPr/>
              <a:lstStyle/>
              <a:p>
                <a:pPr>
                  <a:defRPr sz="1400"/>
                </a:pPr>
                <a:endParaRPr lang="en-US"/>
              </a:p>
            </c:txPr>
            <c:dLblPos val="t"/>
            <c:showLegendKey val="0"/>
            <c:showVal val="1"/>
            <c:showCatName val="0"/>
            <c:showSerName val="0"/>
            <c:showPercent val="0"/>
            <c:showBubbleSize val="0"/>
            <c:showLeaderLines val="0"/>
          </c:dLbls>
          <c:cat>
            <c:numRef>
              <c:f>Sheet1!$A$2:$A$10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Sheet1!$C$2:$C$10</c:f>
              <c:numCache>
                <c:formatCode>0%</c:formatCode>
                <c:ptCount val="9"/>
                <c:pt idx="0">
                  <c:v>0.22</c:v>
                </c:pt>
                <c:pt idx="1">
                  <c:v>0.26</c:v>
                </c:pt>
                <c:pt idx="2">
                  <c:v>0.27</c:v>
                </c:pt>
                <c:pt idx="3">
                  <c:v>0.31</c:v>
                </c:pt>
                <c:pt idx="4">
                  <c:v>0.26</c:v>
                </c:pt>
                <c:pt idx="5">
                  <c:v>0.27</c:v>
                </c:pt>
                <c:pt idx="6">
                  <c:v>0.26</c:v>
                </c:pt>
                <c:pt idx="7">
                  <c:v>0.26</c:v>
                </c:pt>
                <c:pt idx="8">
                  <c:v>0.24</c:v>
                </c:pt>
              </c:numCache>
            </c:numRef>
          </c:val>
          <c:smooth val="0"/>
        </c:ser>
        <c:ser>
          <c:idx val="2"/>
          <c:order val="2"/>
          <c:tx>
            <c:strRef>
              <c:f>Sheet1!$D$1</c:f>
              <c:strCache>
                <c:ptCount val="1"/>
                <c:pt idx="0">
                  <c:v>Not a Source</c:v>
                </c:pt>
              </c:strCache>
            </c:strRef>
          </c:tx>
          <c:dLbls>
            <c:txPr>
              <a:bodyPr/>
              <a:lstStyle/>
              <a:p>
                <a:pPr>
                  <a:defRPr sz="1400"/>
                </a:pPr>
                <a:endParaRPr lang="en-US"/>
              </a:p>
            </c:txPr>
            <c:dLblPos val="t"/>
            <c:showLegendKey val="0"/>
            <c:showVal val="1"/>
            <c:showCatName val="0"/>
            <c:showSerName val="0"/>
            <c:showPercent val="0"/>
            <c:showBubbleSize val="0"/>
            <c:showLeaderLines val="0"/>
          </c:dLbls>
          <c:cat>
            <c:numRef>
              <c:f>Sheet1!$A$2:$A$10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Sheet1!$D$2:$D$10</c:f>
              <c:numCache>
                <c:formatCode>0%</c:formatCode>
                <c:ptCount val="9"/>
                <c:pt idx="0">
                  <c:v>0.64</c:v>
                </c:pt>
                <c:pt idx="1">
                  <c:v>0.56999999999999995</c:v>
                </c:pt>
                <c:pt idx="2">
                  <c:v>0.56999999999999995</c:v>
                </c:pt>
                <c:pt idx="3">
                  <c:v>0.51</c:v>
                </c:pt>
                <c:pt idx="4">
                  <c:v>0.56999999999999995</c:v>
                </c:pt>
                <c:pt idx="5">
                  <c:v>0.56999999999999995</c:v>
                </c:pt>
                <c:pt idx="6">
                  <c:v>0.56000000000000005</c:v>
                </c:pt>
                <c:pt idx="7">
                  <c:v>0.54</c:v>
                </c:pt>
                <c:pt idx="8">
                  <c:v>0.56000000000000005</c:v>
                </c:pt>
              </c:numCache>
            </c:numRef>
          </c:val>
          <c:smooth val="0"/>
        </c:ser>
        <c:dLbls>
          <c:showLegendKey val="0"/>
          <c:showVal val="0"/>
          <c:showCatName val="0"/>
          <c:showSerName val="0"/>
          <c:showPercent val="0"/>
          <c:showBubbleSize val="0"/>
        </c:dLbls>
        <c:marker val="1"/>
        <c:smooth val="0"/>
        <c:axId val="190853504"/>
        <c:axId val="190855040"/>
      </c:lineChart>
      <c:catAx>
        <c:axId val="190853504"/>
        <c:scaling>
          <c:orientation val="minMax"/>
        </c:scaling>
        <c:delete val="0"/>
        <c:axPos val="b"/>
        <c:numFmt formatCode="General" sourceLinked="1"/>
        <c:majorTickMark val="none"/>
        <c:minorTickMark val="none"/>
        <c:tickLblPos val="nextTo"/>
        <c:txPr>
          <a:bodyPr/>
          <a:lstStyle/>
          <a:p>
            <a:pPr>
              <a:defRPr sz="1200"/>
            </a:pPr>
            <a:endParaRPr lang="en-US"/>
          </a:p>
        </c:txPr>
        <c:crossAx val="190855040"/>
        <c:crosses val="autoZero"/>
        <c:auto val="1"/>
        <c:lblAlgn val="ctr"/>
        <c:lblOffset val="100"/>
        <c:noMultiLvlLbl val="0"/>
      </c:catAx>
      <c:valAx>
        <c:axId val="190855040"/>
        <c:scaling>
          <c:orientation val="minMax"/>
        </c:scaling>
        <c:delete val="1"/>
        <c:axPos val="l"/>
        <c:numFmt formatCode="0%" sourceLinked="1"/>
        <c:majorTickMark val="out"/>
        <c:minorTickMark val="none"/>
        <c:tickLblPos val="nextTo"/>
        <c:crossAx val="190853504"/>
        <c:crosses val="autoZero"/>
        <c:crossBetween val="between"/>
      </c:valAx>
    </c:plotArea>
    <c:legend>
      <c:legendPos val="t"/>
      <c:layout>
        <c:manualLayout>
          <c:xMode val="edge"/>
          <c:yMode val="edge"/>
          <c:x val="0.14439868093411401"/>
          <c:y val="1.6759764552955001E-2"/>
          <c:w val="0.69327803575835101"/>
          <c:h val="6.4537765116778195E-2"/>
        </c:manualLayout>
      </c:layout>
      <c:overlay val="0"/>
      <c:spPr>
        <a:solidFill>
          <a:schemeClr val="bg1"/>
        </a:solidFill>
        <a:ln>
          <a:solidFill>
            <a:schemeClr val="tx1">
              <a:lumMod val="50000"/>
              <a:lumOff val="50000"/>
            </a:schemeClr>
          </a:solidFill>
        </a:ln>
      </c:spPr>
      <c:txPr>
        <a:bodyPr/>
        <a:lstStyle/>
        <a:p>
          <a:pPr>
            <a:defRPr sz="1400"/>
          </a:pPr>
          <a:endParaRPr lang="en-US"/>
        </a:p>
      </c:txPr>
    </c:legend>
    <c:plotVisOnly val="1"/>
    <c:dispBlanksAs val="span"/>
    <c:showDLblsOverMax val="0"/>
  </c:chart>
  <c:txPr>
    <a:bodyPr/>
    <a:lstStyle/>
    <a:p>
      <a:pPr>
        <a:defRPr sz="18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3631779173671E-2"/>
          <c:y val="0.16201117318435801"/>
          <c:w val="0.98267318411041304"/>
          <c:h val="0.62536182334416901"/>
        </c:manualLayout>
      </c:layout>
      <c:lineChart>
        <c:grouping val="standard"/>
        <c:varyColors val="0"/>
        <c:ser>
          <c:idx val="0"/>
          <c:order val="0"/>
          <c:tx>
            <c:strRef>
              <c:f>Sheet1!$B$1</c:f>
              <c:strCache>
                <c:ptCount val="1"/>
                <c:pt idx="0">
                  <c:v>Major Source</c:v>
                </c:pt>
              </c:strCache>
            </c:strRef>
          </c:tx>
          <c:dLbls>
            <c:dLbl>
              <c:idx val="0"/>
              <c:layout/>
              <c:dLblPos val="t"/>
              <c:showLegendKey val="0"/>
              <c:showVal val="1"/>
              <c:showCatName val="0"/>
              <c:showSerName val="0"/>
              <c:showPercent val="0"/>
              <c:showBubbleSize val="0"/>
            </c:dLbl>
            <c:txPr>
              <a:bodyPr/>
              <a:lstStyle/>
              <a:p>
                <a:pPr>
                  <a:defRPr sz="1400"/>
                </a:pPr>
                <a:endParaRPr lang="en-US"/>
              </a:p>
            </c:txPr>
            <c:dLblPos val="b"/>
            <c:showLegendKey val="0"/>
            <c:showVal val="1"/>
            <c:showCatName val="0"/>
            <c:showSerName val="0"/>
            <c:showPercent val="0"/>
            <c:showBubbleSize val="0"/>
            <c:showLeaderLines val="0"/>
          </c:dLbls>
          <c:cat>
            <c:numRef>
              <c:f>Sheet1!$A$2:$A$10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Sheet1!$B$2:$B$10</c:f>
              <c:numCache>
                <c:formatCode>0%</c:formatCode>
                <c:ptCount val="9"/>
                <c:pt idx="0">
                  <c:v>0.3</c:v>
                </c:pt>
                <c:pt idx="1">
                  <c:v>0.25</c:v>
                </c:pt>
                <c:pt idx="2">
                  <c:v>0.28000000000000003</c:v>
                </c:pt>
                <c:pt idx="3">
                  <c:v>0.26</c:v>
                </c:pt>
                <c:pt idx="4">
                  <c:v>0.23</c:v>
                </c:pt>
                <c:pt idx="5">
                  <c:v>0.25</c:v>
                </c:pt>
                <c:pt idx="6">
                  <c:v>0.28000000000000003</c:v>
                </c:pt>
                <c:pt idx="7">
                  <c:v>0.23</c:v>
                </c:pt>
                <c:pt idx="8">
                  <c:v>0.23</c:v>
                </c:pt>
              </c:numCache>
            </c:numRef>
          </c:val>
          <c:smooth val="0"/>
        </c:ser>
        <c:ser>
          <c:idx val="1"/>
          <c:order val="1"/>
          <c:tx>
            <c:strRef>
              <c:f>Sheet1!$C$1</c:f>
              <c:strCache>
                <c:ptCount val="1"/>
                <c:pt idx="0">
                  <c:v>Minor Source</c:v>
                </c:pt>
              </c:strCache>
            </c:strRef>
          </c:tx>
          <c:dLbls>
            <c:txPr>
              <a:bodyPr/>
              <a:lstStyle/>
              <a:p>
                <a:pPr>
                  <a:defRPr sz="1400"/>
                </a:pPr>
                <a:endParaRPr lang="en-US"/>
              </a:p>
            </c:txPr>
            <c:dLblPos val="t"/>
            <c:showLegendKey val="0"/>
            <c:showVal val="1"/>
            <c:showCatName val="0"/>
            <c:showSerName val="0"/>
            <c:showPercent val="0"/>
            <c:showBubbleSize val="0"/>
            <c:showLeaderLines val="0"/>
          </c:dLbls>
          <c:cat>
            <c:numRef>
              <c:f>Sheet1!$A$2:$A$10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Sheet1!$C$2:$C$10</c:f>
              <c:numCache>
                <c:formatCode>0%</c:formatCode>
                <c:ptCount val="9"/>
                <c:pt idx="0">
                  <c:v>0.43</c:v>
                </c:pt>
                <c:pt idx="1">
                  <c:v>0.44</c:v>
                </c:pt>
                <c:pt idx="2">
                  <c:v>0.39</c:v>
                </c:pt>
                <c:pt idx="3">
                  <c:v>0.39</c:v>
                </c:pt>
                <c:pt idx="4">
                  <c:v>0.39</c:v>
                </c:pt>
                <c:pt idx="5">
                  <c:v>0.39</c:v>
                </c:pt>
                <c:pt idx="6">
                  <c:v>0.4</c:v>
                </c:pt>
                <c:pt idx="7">
                  <c:v>0.43</c:v>
                </c:pt>
                <c:pt idx="8">
                  <c:v>0.42</c:v>
                </c:pt>
              </c:numCache>
            </c:numRef>
          </c:val>
          <c:smooth val="0"/>
        </c:ser>
        <c:ser>
          <c:idx val="2"/>
          <c:order val="2"/>
          <c:tx>
            <c:strRef>
              <c:f>Sheet1!$D$1</c:f>
              <c:strCache>
                <c:ptCount val="1"/>
                <c:pt idx="0">
                  <c:v>Not a Source</c:v>
                </c:pt>
              </c:strCache>
            </c:strRef>
          </c:tx>
          <c:dLbls>
            <c:dLbl>
              <c:idx val="1"/>
              <c:layout/>
              <c:dLblPos val="t"/>
              <c:showLegendKey val="0"/>
              <c:showVal val="1"/>
              <c:showCatName val="0"/>
              <c:showSerName val="0"/>
              <c:showPercent val="0"/>
              <c:showBubbleSize val="0"/>
            </c:dLbl>
            <c:dLbl>
              <c:idx val="2"/>
              <c:layout>
                <c:manualLayout>
                  <c:x val="-3.0769230769230799E-2"/>
                  <c:y val="-3.8141384380969902E-2"/>
                </c:manualLayout>
              </c:layout>
              <c:dLblPos val="r"/>
              <c:showLegendKey val="0"/>
              <c:showVal val="1"/>
              <c:showCatName val="0"/>
              <c:showSerName val="0"/>
              <c:showPercent val="0"/>
              <c:showBubbleSize val="0"/>
            </c:dLbl>
            <c:dLbl>
              <c:idx val="6"/>
              <c:layout/>
              <c:dLblPos val="t"/>
              <c:showLegendKey val="0"/>
              <c:showVal val="1"/>
              <c:showCatName val="0"/>
              <c:showSerName val="0"/>
              <c:showPercent val="0"/>
              <c:showBubbleSize val="0"/>
            </c:dLbl>
            <c:txPr>
              <a:bodyPr/>
              <a:lstStyle/>
              <a:p>
                <a:pPr>
                  <a:defRPr sz="1400"/>
                </a:pPr>
                <a:endParaRPr lang="en-US"/>
              </a:p>
            </c:txPr>
            <c:dLblPos val="b"/>
            <c:showLegendKey val="0"/>
            <c:showVal val="1"/>
            <c:showCatName val="0"/>
            <c:showSerName val="0"/>
            <c:showPercent val="0"/>
            <c:showBubbleSize val="0"/>
            <c:showLeaderLines val="0"/>
          </c:dLbls>
          <c:cat>
            <c:numRef>
              <c:f>Sheet1!$A$2:$A$10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Sheet1!$D$2:$D$10</c:f>
              <c:numCache>
                <c:formatCode>0%</c:formatCode>
                <c:ptCount val="9"/>
                <c:pt idx="0">
                  <c:v>0.26</c:v>
                </c:pt>
                <c:pt idx="1">
                  <c:v>0.3</c:v>
                </c:pt>
                <c:pt idx="2">
                  <c:v>0.32</c:v>
                </c:pt>
                <c:pt idx="3">
                  <c:v>0.34</c:v>
                </c:pt>
                <c:pt idx="4">
                  <c:v>0.37</c:v>
                </c:pt>
                <c:pt idx="5">
                  <c:v>0.35</c:v>
                </c:pt>
                <c:pt idx="6">
                  <c:v>0.31</c:v>
                </c:pt>
                <c:pt idx="7">
                  <c:v>0.33</c:v>
                </c:pt>
                <c:pt idx="8">
                  <c:v>0.34</c:v>
                </c:pt>
              </c:numCache>
            </c:numRef>
          </c:val>
          <c:smooth val="0"/>
        </c:ser>
        <c:dLbls>
          <c:showLegendKey val="0"/>
          <c:showVal val="0"/>
          <c:showCatName val="0"/>
          <c:showSerName val="0"/>
          <c:showPercent val="0"/>
          <c:showBubbleSize val="0"/>
        </c:dLbls>
        <c:marker val="1"/>
        <c:smooth val="0"/>
        <c:axId val="190910848"/>
        <c:axId val="190912384"/>
      </c:lineChart>
      <c:catAx>
        <c:axId val="190910848"/>
        <c:scaling>
          <c:orientation val="minMax"/>
        </c:scaling>
        <c:delete val="0"/>
        <c:axPos val="b"/>
        <c:numFmt formatCode="General" sourceLinked="1"/>
        <c:majorTickMark val="none"/>
        <c:minorTickMark val="none"/>
        <c:tickLblPos val="nextTo"/>
        <c:txPr>
          <a:bodyPr/>
          <a:lstStyle/>
          <a:p>
            <a:pPr>
              <a:defRPr sz="1200"/>
            </a:pPr>
            <a:endParaRPr lang="en-US"/>
          </a:p>
        </c:txPr>
        <c:crossAx val="190912384"/>
        <c:crosses val="autoZero"/>
        <c:auto val="1"/>
        <c:lblAlgn val="ctr"/>
        <c:lblOffset val="100"/>
        <c:noMultiLvlLbl val="0"/>
      </c:catAx>
      <c:valAx>
        <c:axId val="190912384"/>
        <c:scaling>
          <c:orientation val="minMax"/>
        </c:scaling>
        <c:delete val="1"/>
        <c:axPos val="l"/>
        <c:numFmt formatCode="0%" sourceLinked="1"/>
        <c:majorTickMark val="out"/>
        <c:minorTickMark val="none"/>
        <c:tickLblPos val="nextTo"/>
        <c:crossAx val="190910848"/>
        <c:crosses val="autoZero"/>
        <c:crossBetween val="between"/>
      </c:valAx>
    </c:plotArea>
    <c:legend>
      <c:legendPos val="t"/>
      <c:layout>
        <c:manualLayout>
          <c:xMode val="edge"/>
          <c:yMode val="edge"/>
          <c:x val="0.14439868093411401"/>
          <c:y val="1.6759764552955001E-2"/>
          <c:w val="0.70182504430535897"/>
          <c:h val="6.4537765116778195E-2"/>
        </c:manualLayout>
      </c:layout>
      <c:overlay val="0"/>
      <c:spPr>
        <a:solidFill>
          <a:schemeClr val="bg1"/>
        </a:solidFill>
        <a:ln>
          <a:solidFill>
            <a:schemeClr val="tx1">
              <a:lumMod val="50000"/>
              <a:lumOff val="50000"/>
            </a:schemeClr>
          </a:solidFill>
        </a:ln>
      </c:spPr>
      <c:txPr>
        <a:bodyPr/>
        <a:lstStyle/>
        <a:p>
          <a:pPr>
            <a:defRPr sz="1400"/>
          </a:pPr>
          <a:endParaRPr lang="en-US"/>
        </a:p>
      </c:txPr>
    </c:legend>
    <c:plotVisOnly val="1"/>
    <c:dispBlanksAs val="span"/>
    <c:showDLblsOverMax val="0"/>
  </c:chart>
  <c:txPr>
    <a:bodyPr/>
    <a:lstStyle/>
    <a:p>
      <a:pPr>
        <a:defRPr sz="1800"/>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3631779173671E-2"/>
          <c:y val="0.16201117318435801"/>
          <c:w val="0.98267318411041304"/>
          <c:h val="0.62536182334416901"/>
        </c:manualLayout>
      </c:layout>
      <c:lineChart>
        <c:grouping val="standard"/>
        <c:varyColors val="0"/>
        <c:ser>
          <c:idx val="0"/>
          <c:order val="0"/>
          <c:tx>
            <c:strRef>
              <c:f>Sheet1!$B$1</c:f>
              <c:strCache>
                <c:ptCount val="1"/>
                <c:pt idx="0">
                  <c:v>Major Source</c:v>
                </c:pt>
              </c:strCache>
            </c:strRef>
          </c:tx>
          <c:dLbls>
            <c:dLbl>
              <c:idx val="7"/>
              <c:layout>
                <c:manualLayout>
                  <c:x val="-3.21937321937322E-2"/>
                  <c:y val="3.5072264665345798E-2"/>
                </c:manualLayout>
              </c:layout>
              <c:dLblPos val="r"/>
              <c:showLegendKey val="0"/>
              <c:showVal val="1"/>
              <c:showCatName val="0"/>
              <c:showSerName val="0"/>
              <c:showPercent val="0"/>
              <c:showBubbleSize val="0"/>
            </c:dLbl>
            <c:txPr>
              <a:bodyPr/>
              <a:lstStyle/>
              <a:p>
                <a:pPr>
                  <a:defRPr sz="1400"/>
                </a:pPr>
                <a:endParaRPr lang="en-US"/>
              </a:p>
            </c:txPr>
            <c:dLblPos val="t"/>
            <c:showLegendKey val="0"/>
            <c:showVal val="1"/>
            <c:showCatName val="0"/>
            <c:showSerName val="0"/>
            <c:showPercent val="0"/>
            <c:showBubbleSize val="0"/>
            <c:showLeaderLines val="0"/>
          </c:dLbls>
          <c:cat>
            <c:numRef>
              <c:f>Sheet1!$A$2:$A$10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Sheet1!$B$2:$B$10</c:f>
              <c:numCache>
                <c:formatCode>0%</c:formatCode>
                <c:ptCount val="9"/>
                <c:pt idx="0">
                  <c:v>0.19</c:v>
                </c:pt>
                <c:pt idx="1">
                  <c:v>0.15</c:v>
                </c:pt>
                <c:pt idx="2">
                  <c:v>0.21</c:v>
                </c:pt>
                <c:pt idx="3">
                  <c:v>0.19</c:v>
                </c:pt>
                <c:pt idx="4">
                  <c:v>0.16</c:v>
                </c:pt>
                <c:pt idx="5">
                  <c:v>0.16</c:v>
                </c:pt>
                <c:pt idx="6">
                  <c:v>0.15</c:v>
                </c:pt>
                <c:pt idx="7">
                  <c:v>0.19</c:v>
                </c:pt>
                <c:pt idx="8">
                  <c:v>0.2</c:v>
                </c:pt>
              </c:numCache>
            </c:numRef>
          </c:val>
          <c:smooth val="0"/>
        </c:ser>
        <c:ser>
          <c:idx val="1"/>
          <c:order val="1"/>
          <c:tx>
            <c:strRef>
              <c:f>Sheet1!$C$1</c:f>
              <c:strCache>
                <c:ptCount val="1"/>
                <c:pt idx="0">
                  <c:v>Minor Source</c:v>
                </c:pt>
              </c:strCache>
            </c:strRef>
          </c:tx>
          <c:dLbls>
            <c:txPr>
              <a:bodyPr/>
              <a:lstStyle/>
              <a:p>
                <a:pPr>
                  <a:defRPr sz="1400"/>
                </a:pPr>
                <a:endParaRPr lang="en-US"/>
              </a:p>
            </c:txPr>
            <c:dLblPos val="t"/>
            <c:showLegendKey val="0"/>
            <c:showVal val="1"/>
            <c:showCatName val="0"/>
            <c:showSerName val="0"/>
            <c:showPercent val="0"/>
            <c:showBubbleSize val="0"/>
            <c:showLeaderLines val="0"/>
          </c:dLbls>
          <c:cat>
            <c:numRef>
              <c:f>Sheet1!$A$2:$A$10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Sheet1!$C$2:$C$10</c:f>
              <c:numCache>
                <c:formatCode>0%</c:formatCode>
                <c:ptCount val="9"/>
                <c:pt idx="0">
                  <c:v>0.3</c:v>
                </c:pt>
                <c:pt idx="1">
                  <c:v>0.33</c:v>
                </c:pt>
                <c:pt idx="2">
                  <c:v>0.28999999999999998</c:v>
                </c:pt>
                <c:pt idx="3">
                  <c:v>0.31</c:v>
                </c:pt>
                <c:pt idx="4">
                  <c:v>0.28999999999999998</c:v>
                </c:pt>
                <c:pt idx="5">
                  <c:v>0.28999999999999998</c:v>
                </c:pt>
                <c:pt idx="6">
                  <c:v>0.27</c:v>
                </c:pt>
                <c:pt idx="7">
                  <c:v>0.25</c:v>
                </c:pt>
                <c:pt idx="8">
                  <c:v>0.3</c:v>
                </c:pt>
              </c:numCache>
            </c:numRef>
          </c:val>
          <c:smooth val="0"/>
        </c:ser>
        <c:ser>
          <c:idx val="2"/>
          <c:order val="2"/>
          <c:tx>
            <c:strRef>
              <c:f>Sheet1!$D$1</c:f>
              <c:strCache>
                <c:ptCount val="1"/>
                <c:pt idx="0">
                  <c:v>Not a Source</c:v>
                </c:pt>
              </c:strCache>
            </c:strRef>
          </c:tx>
          <c:dLbls>
            <c:txPr>
              <a:bodyPr/>
              <a:lstStyle/>
              <a:p>
                <a:pPr>
                  <a:defRPr sz="1400"/>
                </a:pPr>
                <a:endParaRPr lang="en-US"/>
              </a:p>
            </c:txPr>
            <c:dLblPos val="t"/>
            <c:showLegendKey val="0"/>
            <c:showVal val="1"/>
            <c:showCatName val="0"/>
            <c:showSerName val="0"/>
            <c:showPercent val="0"/>
            <c:showBubbleSize val="0"/>
            <c:showLeaderLines val="0"/>
          </c:dLbls>
          <c:cat>
            <c:numRef>
              <c:f>Sheet1!$A$2:$A$10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Sheet1!$D$2:$D$10</c:f>
              <c:numCache>
                <c:formatCode>0%</c:formatCode>
                <c:ptCount val="9"/>
                <c:pt idx="0">
                  <c:v>0.5</c:v>
                </c:pt>
                <c:pt idx="1">
                  <c:v>0.51</c:v>
                </c:pt>
                <c:pt idx="2">
                  <c:v>0.47</c:v>
                </c:pt>
                <c:pt idx="3">
                  <c:v>0.49</c:v>
                </c:pt>
                <c:pt idx="4">
                  <c:v>0.54</c:v>
                </c:pt>
                <c:pt idx="5">
                  <c:v>0.54</c:v>
                </c:pt>
                <c:pt idx="6">
                  <c:v>0.56000000000000005</c:v>
                </c:pt>
                <c:pt idx="7">
                  <c:v>0.53</c:v>
                </c:pt>
                <c:pt idx="8">
                  <c:v>0.48</c:v>
                </c:pt>
              </c:numCache>
            </c:numRef>
          </c:val>
          <c:smooth val="0"/>
        </c:ser>
        <c:dLbls>
          <c:showLegendKey val="0"/>
          <c:showVal val="0"/>
          <c:showCatName val="0"/>
          <c:showSerName val="0"/>
          <c:showPercent val="0"/>
          <c:showBubbleSize val="0"/>
        </c:dLbls>
        <c:marker val="1"/>
        <c:smooth val="0"/>
        <c:axId val="191057920"/>
        <c:axId val="191059456"/>
      </c:lineChart>
      <c:catAx>
        <c:axId val="191057920"/>
        <c:scaling>
          <c:orientation val="minMax"/>
        </c:scaling>
        <c:delete val="0"/>
        <c:axPos val="b"/>
        <c:numFmt formatCode="General" sourceLinked="1"/>
        <c:majorTickMark val="none"/>
        <c:minorTickMark val="none"/>
        <c:tickLblPos val="nextTo"/>
        <c:txPr>
          <a:bodyPr/>
          <a:lstStyle/>
          <a:p>
            <a:pPr>
              <a:defRPr sz="1200"/>
            </a:pPr>
            <a:endParaRPr lang="en-US"/>
          </a:p>
        </c:txPr>
        <c:crossAx val="191059456"/>
        <c:crosses val="autoZero"/>
        <c:auto val="1"/>
        <c:lblAlgn val="ctr"/>
        <c:lblOffset val="100"/>
        <c:noMultiLvlLbl val="0"/>
      </c:catAx>
      <c:valAx>
        <c:axId val="191059456"/>
        <c:scaling>
          <c:orientation val="minMax"/>
        </c:scaling>
        <c:delete val="1"/>
        <c:axPos val="l"/>
        <c:numFmt formatCode="0%" sourceLinked="1"/>
        <c:majorTickMark val="out"/>
        <c:minorTickMark val="none"/>
        <c:tickLblPos val="nextTo"/>
        <c:crossAx val="191057920"/>
        <c:crosses val="autoZero"/>
        <c:crossBetween val="between"/>
      </c:valAx>
    </c:plotArea>
    <c:legend>
      <c:legendPos val="t"/>
      <c:layout>
        <c:manualLayout>
          <c:xMode val="edge"/>
          <c:yMode val="edge"/>
          <c:x val="0.14439868093411401"/>
          <c:y val="1.6759764552955001E-2"/>
          <c:w val="0.70182504430535897"/>
          <c:h val="6.4537765116778195E-2"/>
        </c:manualLayout>
      </c:layout>
      <c:overlay val="0"/>
      <c:spPr>
        <a:solidFill>
          <a:schemeClr val="bg1"/>
        </a:solidFill>
        <a:ln>
          <a:solidFill>
            <a:schemeClr val="tx1">
              <a:lumMod val="50000"/>
              <a:lumOff val="50000"/>
            </a:schemeClr>
          </a:solidFill>
        </a:ln>
      </c:spPr>
      <c:txPr>
        <a:bodyPr/>
        <a:lstStyle/>
        <a:p>
          <a:pPr>
            <a:defRPr sz="1400"/>
          </a:pPr>
          <a:endParaRPr lang="en-US"/>
        </a:p>
      </c:txPr>
    </c:legend>
    <c:plotVisOnly val="1"/>
    <c:dispBlanksAs val="span"/>
    <c:showDLblsOverMax val="0"/>
  </c:chart>
  <c:txPr>
    <a:bodyPr/>
    <a:lstStyle/>
    <a:p>
      <a:pPr>
        <a:defRPr sz="1800"/>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3631779173671E-2"/>
          <c:y val="0.16201117318435801"/>
          <c:w val="0.98267318411041304"/>
          <c:h val="0.62536182334416901"/>
        </c:manualLayout>
      </c:layout>
      <c:lineChart>
        <c:grouping val="standard"/>
        <c:varyColors val="0"/>
        <c:ser>
          <c:idx val="0"/>
          <c:order val="0"/>
          <c:tx>
            <c:strRef>
              <c:f>Sheet1!$B$1</c:f>
              <c:strCache>
                <c:ptCount val="1"/>
                <c:pt idx="0">
                  <c:v>Major Source</c:v>
                </c:pt>
              </c:strCache>
            </c:strRef>
          </c:tx>
          <c:dLbls>
            <c:dLbl>
              <c:idx val="3"/>
              <c:layout/>
              <c:dLblPos val="t"/>
              <c:showLegendKey val="0"/>
              <c:showVal val="1"/>
              <c:showCatName val="0"/>
              <c:showSerName val="0"/>
              <c:showPercent val="0"/>
              <c:showBubbleSize val="0"/>
            </c:dLbl>
            <c:dLbl>
              <c:idx val="16"/>
              <c:layout/>
              <c:dLblPos val="t"/>
              <c:showLegendKey val="0"/>
              <c:showVal val="1"/>
              <c:showCatName val="0"/>
              <c:showSerName val="0"/>
              <c:showPercent val="0"/>
              <c:showBubbleSize val="0"/>
            </c:dLbl>
            <c:dLbl>
              <c:idx val="18"/>
              <c:layout/>
              <c:dLblPos val="t"/>
              <c:showLegendKey val="0"/>
              <c:showVal val="1"/>
              <c:showCatName val="0"/>
              <c:showSerName val="0"/>
              <c:showPercent val="0"/>
              <c:showBubbleSize val="0"/>
            </c:dLbl>
            <c:dLbl>
              <c:idx val="19"/>
              <c:layout/>
              <c:dLblPos val="t"/>
              <c:showLegendKey val="0"/>
              <c:showVal val="1"/>
              <c:showCatName val="0"/>
              <c:showSerName val="0"/>
              <c:showPercent val="0"/>
              <c:showBubbleSize val="0"/>
            </c:dLbl>
            <c:dLbl>
              <c:idx val="20"/>
              <c:layout/>
              <c:dLblPos val="t"/>
              <c:showLegendKey val="0"/>
              <c:showVal val="1"/>
              <c:showCatName val="0"/>
              <c:showSerName val="0"/>
              <c:showPercent val="0"/>
              <c:showBubbleSize val="0"/>
            </c:dLbl>
            <c:dLbl>
              <c:idx val="21"/>
              <c:layout/>
              <c:dLblPos val="t"/>
              <c:showLegendKey val="0"/>
              <c:showVal val="1"/>
              <c:showCatName val="0"/>
              <c:showSerName val="0"/>
              <c:showPercent val="0"/>
              <c:showBubbleSize val="0"/>
            </c:dLbl>
            <c:txPr>
              <a:bodyPr/>
              <a:lstStyle/>
              <a:p>
                <a:pPr>
                  <a:defRPr sz="1400"/>
                </a:pPr>
                <a:endParaRPr lang="en-US"/>
              </a:p>
            </c:txPr>
            <c:dLblPos val="b"/>
            <c:showLegendKey val="0"/>
            <c:showVal val="1"/>
            <c:showCatName val="0"/>
            <c:showSerName val="0"/>
            <c:showPercent val="0"/>
            <c:showBubbleSize val="0"/>
            <c:showLeaderLines val="0"/>
          </c:dLbls>
          <c:cat>
            <c:numRef>
              <c:f>Sheet1!$A$2:$A$27</c:f>
              <c:numCache>
                <c:formatCode>General</c:formatCode>
                <c:ptCount val="26"/>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numCache>
            </c:numRef>
          </c:cat>
          <c:val>
            <c:numRef>
              <c:f>Sheet1!$B$2:$B$27</c:f>
              <c:numCache>
                <c:formatCode>General</c:formatCode>
                <c:ptCount val="26"/>
                <c:pt idx="0" formatCode="0%">
                  <c:v>0.18</c:v>
                </c:pt>
                <c:pt idx="3" formatCode="0%">
                  <c:v>0.27</c:v>
                </c:pt>
                <c:pt idx="5" formatCode="0%">
                  <c:v>0.27</c:v>
                </c:pt>
                <c:pt idx="6" formatCode="0%">
                  <c:v>0.22</c:v>
                </c:pt>
                <c:pt idx="7" formatCode="0%">
                  <c:v>0.2</c:v>
                </c:pt>
                <c:pt idx="8" formatCode="0%">
                  <c:v>0.24</c:v>
                </c:pt>
                <c:pt idx="9" formatCode="0%">
                  <c:v>0.2</c:v>
                </c:pt>
                <c:pt idx="10" formatCode="0%">
                  <c:v>0.16</c:v>
                </c:pt>
                <c:pt idx="11" formatCode="0%">
                  <c:v>0.23</c:v>
                </c:pt>
                <c:pt idx="12" formatCode="0%">
                  <c:v>0.2</c:v>
                </c:pt>
                <c:pt idx="14" formatCode="0%">
                  <c:v>0.28000000000000003</c:v>
                </c:pt>
                <c:pt idx="16" formatCode="0%">
                  <c:v>0.32</c:v>
                </c:pt>
                <c:pt idx="18" formatCode="0%">
                  <c:v>0.26</c:v>
                </c:pt>
                <c:pt idx="19" formatCode="0%">
                  <c:v>0.27</c:v>
                </c:pt>
                <c:pt idx="20" formatCode="0%">
                  <c:v>0.24</c:v>
                </c:pt>
                <c:pt idx="21" formatCode="0%">
                  <c:v>0.23</c:v>
                </c:pt>
                <c:pt idx="22" formatCode="0%">
                  <c:v>0.21</c:v>
                </c:pt>
                <c:pt idx="23" formatCode="0%">
                  <c:v>0.2</c:v>
                </c:pt>
                <c:pt idx="24" formatCode="0%">
                  <c:v>0.16</c:v>
                </c:pt>
                <c:pt idx="25" formatCode="0%">
                  <c:v>0.19</c:v>
                </c:pt>
              </c:numCache>
            </c:numRef>
          </c:val>
          <c:smooth val="0"/>
        </c:ser>
        <c:ser>
          <c:idx val="1"/>
          <c:order val="1"/>
          <c:tx>
            <c:strRef>
              <c:f>Sheet1!$C$1</c:f>
              <c:strCache>
                <c:ptCount val="1"/>
                <c:pt idx="0">
                  <c:v>Minor Source</c:v>
                </c:pt>
              </c:strCache>
            </c:strRef>
          </c:tx>
          <c:dLbls>
            <c:txPr>
              <a:bodyPr/>
              <a:lstStyle/>
              <a:p>
                <a:pPr>
                  <a:defRPr sz="1400"/>
                </a:pPr>
                <a:endParaRPr lang="en-US"/>
              </a:p>
            </c:txPr>
            <c:dLblPos val="t"/>
            <c:showLegendKey val="0"/>
            <c:showVal val="1"/>
            <c:showCatName val="0"/>
            <c:showSerName val="0"/>
            <c:showPercent val="0"/>
            <c:showBubbleSize val="0"/>
            <c:showLeaderLines val="0"/>
          </c:dLbls>
          <c:cat>
            <c:numRef>
              <c:f>Sheet1!$A$2:$A$27</c:f>
              <c:numCache>
                <c:formatCode>General</c:formatCode>
                <c:ptCount val="26"/>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numCache>
            </c:numRef>
          </c:cat>
          <c:val>
            <c:numRef>
              <c:f>Sheet1!$C$2:$C$27</c:f>
              <c:numCache>
                <c:formatCode>General</c:formatCode>
                <c:ptCount val="26"/>
                <c:pt idx="0" formatCode="0%">
                  <c:v>0.53</c:v>
                </c:pt>
                <c:pt idx="3" formatCode="0%">
                  <c:v>0.45</c:v>
                </c:pt>
                <c:pt idx="5" formatCode="0%">
                  <c:v>0.45</c:v>
                </c:pt>
                <c:pt idx="6" formatCode="0%">
                  <c:v>0.51</c:v>
                </c:pt>
                <c:pt idx="7" formatCode="0%">
                  <c:v>0.48</c:v>
                </c:pt>
                <c:pt idx="8" formatCode="0%">
                  <c:v>0.5</c:v>
                </c:pt>
                <c:pt idx="9" formatCode="0%">
                  <c:v>0.49</c:v>
                </c:pt>
                <c:pt idx="10" formatCode="0%">
                  <c:v>0.52</c:v>
                </c:pt>
                <c:pt idx="11" formatCode="0%">
                  <c:v>0.5</c:v>
                </c:pt>
                <c:pt idx="12" formatCode="0%">
                  <c:v>0.5</c:v>
                </c:pt>
                <c:pt idx="14" formatCode="0%">
                  <c:v>0.43</c:v>
                </c:pt>
                <c:pt idx="16" formatCode="0%">
                  <c:v>0.44</c:v>
                </c:pt>
                <c:pt idx="18" formatCode="0%">
                  <c:v>0.54</c:v>
                </c:pt>
                <c:pt idx="19" formatCode="0%">
                  <c:v>0.5</c:v>
                </c:pt>
                <c:pt idx="20" formatCode="0%">
                  <c:v>0.53</c:v>
                </c:pt>
                <c:pt idx="21" formatCode="0%">
                  <c:v>0.56000000000000005</c:v>
                </c:pt>
                <c:pt idx="22" formatCode="0%">
                  <c:v>0.54</c:v>
                </c:pt>
                <c:pt idx="23" formatCode="0%">
                  <c:v>0.54</c:v>
                </c:pt>
                <c:pt idx="24" formatCode="0%">
                  <c:v>0.56999999999999995</c:v>
                </c:pt>
                <c:pt idx="25" formatCode="0%">
                  <c:v>0.56999999999999995</c:v>
                </c:pt>
              </c:numCache>
            </c:numRef>
          </c:val>
          <c:smooth val="0"/>
        </c:ser>
        <c:ser>
          <c:idx val="2"/>
          <c:order val="2"/>
          <c:tx>
            <c:strRef>
              <c:f>Sheet1!$D$1</c:f>
              <c:strCache>
                <c:ptCount val="1"/>
                <c:pt idx="0">
                  <c:v>Not a Source</c:v>
                </c:pt>
              </c:strCache>
            </c:strRef>
          </c:tx>
          <c:dLbls>
            <c:dLbl>
              <c:idx val="3"/>
              <c:layout/>
              <c:dLblPos val="b"/>
              <c:showLegendKey val="0"/>
              <c:showVal val="1"/>
              <c:showCatName val="0"/>
              <c:showSerName val="0"/>
              <c:showPercent val="0"/>
              <c:showBubbleSize val="0"/>
            </c:dLbl>
            <c:dLbl>
              <c:idx val="16"/>
              <c:layout/>
              <c:dLblPos val="b"/>
              <c:showLegendKey val="0"/>
              <c:showVal val="1"/>
              <c:showCatName val="0"/>
              <c:showSerName val="0"/>
              <c:showPercent val="0"/>
              <c:showBubbleSize val="0"/>
            </c:dLbl>
            <c:dLbl>
              <c:idx val="18"/>
              <c:layout/>
              <c:dLblPos val="b"/>
              <c:showLegendKey val="0"/>
              <c:showVal val="1"/>
              <c:showCatName val="0"/>
              <c:showSerName val="0"/>
              <c:showPercent val="0"/>
              <c:showBubbleSize val="0"/>
            </c:dLbl>
            <c:dLbl>
              <c:idx val="19"/>
              <c:layout/>
              <c:dLblPos val="b"/>
              <c:showLegendKey val="0"/>
              <c:showVal val="1"/>
              <c:showCatName val="0"/>
              <c:showSerName val="0"/>
              <c:showPercent val="0"/>
              <c:showBubbleSize val="0"/>
            </c:dLbl>
            <c:dLbl>
              <c:idx val="20"/>
              <c:layout/>
              <c:dLblPos val="b"/>
              <c:showLegendKey val="0"/>
              <c:showVal val="1"/>
              <c:showCatName val="0"/>
              <c:showSerName val="0"/>
              <c:showPercent val="0"/>
              <c:showBubbleSize val="0"/>
            </c:dLbl>
            <c:dLbl>
              <c:idx val="21"/>
              <c:layout/>
              <c:dLblPos val="b"/>
              <c:showLegendKey val="0"/>
              <c:showVal val="1"/>
              <c:showCatName val="0"/>
              <c:showSerName val="0"/>
              <c:showPercent val="0"/>
              <c:showBubbleSize val="0"/>
            </c:dLbl>
            <c:txPr>
              <a:bodyPr/>
              <a:lstStyle/>
              <a:p>
                <a:pPr>
                  <a:defRPr sz="1400"/>
                </a:pPr>
                <a:endParaRPr lang="en-US"/>
              </a:p>
            </c:txPr>
            <c:dLblPos val="t"/>
            <c:showLegendKey val="0"/>
            <c:showVal val="1"/>
            <c:showCatName val="0"/>
            <c:showSerName val="0"/>
            <c:showPercent val="0"/>
            <c:showBubbleSize val="0"/>
            <c:showLeaderLines val="0"/>
          </c:dLbls>
          <c:cat>
            <c:numRef>
              <c:f>Sheet1!$A$2:$A$27</c:f>
              <c:numCache>
                <c:formatCode>General</c:formatCode>
                <c:ptCount val="26"/>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numCache>
            </c:numRef>
          </c:cat>
          <c:val>
            <c:numRef>
              <c:f>Sheet1!$D$2:$D$27</c:f>
              <c:numCache>
                <c:formatCode>General</c:formatCode>
                <c:ptCount val="26"/>
                <c:pt idx="0" formatCode="0%">
                  <c:v>0.25</c:v>
                </c:pt>
                <c:pt idx="3" formatCode="0%">
                  <c:v>0.26</c:v>
                </c:pt>
                <c:pt idx="5" formatCode="0%">
                  <c:v>0.27</c:v>
                </c:pt>
                <c:pt idx="6" formatCode="0%">
                  <c:v>0.25</c:v>
                </c:pt>
                <c:pt idx="7" formatCode="0%">
                  <c:v>0.3</c:v>
                </c:pt>
                <c:pt idx="8" formatCode="0%">
                  <c:v>0.24</c:v>
                </c:pt>
                <c:pt idx="9" formatCode="0%">
                  <c:v>0.31</c:v>
                </c:pt>
                <c:pt idx="10" formatCode="0%">
                  <c:v>0.3</c:v>
                </c:pt>
                <c:pt idx="11" formatCode="0%">
                  <c:v>0.25</c:v>
                </c:pt>
                <c:pt idx="12" formatCode="0%">
                  <c:v>0.27</c:v>
                </c:pt>
                <c:pt idx="14" formatCode="0%">
                  <c:v>0.28000000000000003</c:v>
                </c:pt>
                <c:pt idx="16" formatCode="0%">
                  <c:v>0.23</c:v>
                </c:pt>
                <c:pt idx="18" formatCode="0%">
                  <c:v>0.19</c:v>
                </c:pt>
                <c:pt idx="19" formatCode="0%">
                  <c:v>0.22</c:v>
                </c:pt>
                <c:pt idx="20" formatCode="0%">
                  <c:v>0.22</c:v>
                </c:pt>
                <c:pt idx="21" formatCode="0%">
                  <c:v>0.19</c:v>
                </c:pt>
                <c:pt idx="22" formatCode="0%">
                  <c:v>0.24</c:v>
                </c:pt>
                <c:pt idx="23" formatCode="0%">
                  <c:v>0.25</c:v>
                </c:pt>
                <c:pt idx="24" formatCode="0%">
                  <c:v>0.26</c:v>
                </c:pt>
                <c:pt idx="25" formatCode="0%">
                  <c:v>0.23</c:v>
                </c:pt>
              </c:numCache>
            </c:numRef>
          </c:val>
          <c:smooth val="0"/>
        </c:ser>
        <c:dLbls>
          <c:showLegendKey val="0"/>
          <c:showVal val="0"/>
          <c:showCatName val="0"/>
          <c:showSerName val="0"/>
          <c:showPercent val="0"/>
          <c:showBubbleSize val="0"/>
        </c:dLbls>
        <c:marker val="1"/>
        <c:smooth val="0"/>
        <c:axId val="191225856"/>
        <c:axId val="191227392"/>
      </c:lineChart>
      <c:catAx>
        <c:axId val="191225856"/>
        <c:scaling>
          <c:orientation val="minMax"/>
        </c:scaling>
        <c:delete val="0"/>
        <c:axPos val="b"/>
        <c:numFmt formatCode="General" sourceLinked="1"/>
        <c:majorTickMark val="none"/>
        <c:minorTickMark val="none"/>
        <c:tickLblPos val="nextTo"/>
        <c:txPr>
          <a:bodyPr/>
          <a:lstStyle/>
          <a:p>
            <a:pPr>
              <a:defRPr sz="1200"/>
            </a:pPr>
            <a:endParaRPr lang="en-US"/>
          </a:p>
        </c:txPr>
        <c:crossAx val="191227392"/>
        <c:crosses val="autoZero"/>
        <c:auto val="1"/>
        <c:lblAlgn val="ctr"/>
        <c:lblOffset val="100"/>
        <c:noMultiLvlLbl val="0"/>
      </c:catAx>
      <c:valAx>
        <c:axId val="191227392"/>
        <c:scaling>
          <c:orientation val="minMax"/>
        </c:scaling>
        <c:delete val="1"/>
        <c:axPos val="l"/>
        <c:numFmt formatCode="0%" sourceLinked="1"/>
        <c:majorTickMark val="out"/>
        <c:minorTickMark val="none"/>
        <c:tickLblPos val="nextTo"/>
        <c:crossAx val="191225856"/>
        <c:crosses val="autoZero"/>
        <c:crossBetween val="between"/>
      </c:valAx>
    </c:plotArea>
    <c:legend>
      <c:legendPos val="t"/>
      <c:layout>
        <c:manualLayout>
          <c:xMode val="edge"/>
          <c:yMode val="edge"/>
          <c:x val="0.14439868093411401"/>
          <c:y val="1.6759764552955001E-2"/>
          <c:w val="0.70040054288085796"/>
          <c:h val="6.4537765116778195E-2"/>
        </c:manualLayout>
      </c:layout>
      <c:overlay val="0"/>
      <c:spPr>
        <a:solidFill>
          <a:schemeClr val="bg1"/>
        </a:solidFill>
        <a:ln>
          <a:solidFill>
            <a:schemeClr val="tx1">
              <a:lumMod val="50000"/>
              <a:lumOff val="50000"/>
            </a:schemeClr>
          </a:solidFill>
        </a:ln>
      </c:spPr>
      <c:txPr>
        <a:bodyPr/>
        <a:lstStyle/>
        <a:p>
          <a:pPr>
            <a:defRPr sz="1400"/>
          </a:pPr>
          <a:endParaRPr lang="en-US"/>
        </a:p>
      </c:txPr>
    </c:legend>
    <c:plotVisOnly val="1"/>
    <c:dispBlanksAs val="span"/>
    <c:showDLblsOverMax val="0"/>
  </c:chart>
  <c:txPr>
    <a:bodyPr/>
    <a:lstStyle/>
    <a:p>
      <a:pPr>
        <a:defRPr sz="1800"/>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3631779173671E-2"/>
          <c:y val="0.16201117318435801"/>
          <c:w val="0.98267318411041304"/>
          <c:h val="0.62536182334416901"/>
        </c:manualLayout>
      </c:layout>
      <c:lineChart>
        <c:grouping val="standard"/>
        <c:varyColors val="0"/>
        <c:ser>
          <c:idx val="0"/>
          <c:order val="0"/>
          <c:tx>
            <c:strRef>
              <c:f>Sheet1!$B$1</c:f>
              <c:strCache>
                <c:ptCount val="1"/>
                <c:pt idx="0">
                  <c:v>Major Source</c:v>
                </c:pt>
              </c:strCache>
            </c:strRef>
          </c:tx>
          <c:dLbls>
            <c:dLbl>
              <c:idx val="5"/>
              <c:layout>
                <c:manualLayout>
                  <c:x val="-3.5687462144155101E-2"/>
                  <c:y val="2.0992716771823499E-2"/>
                </c:manualLayout>
              </c:layout>
              <c:dLblPos val="r"/>
              <c:showLegendKey val="0"/>
              <c:showVal val="1"/>
              <c:showCatName val="0"/>
              <c:showSerName val="0"/>
              <c:showPercent val="0"/>
              <c:showBubbleSize val="0"/>
            </c:dLbl>
            <c:dLbl>
              <c:idx val="6"/>
              <c:layout>
                <c:manualLayout>
                  <c:x val="-2.5715840007178602E-2"/>
                  <c:y val="-3.8141384380969902E-2"/>
                </c:manualLayout>
              </c:layout>
              <c:dLblPos val="r"/>
              <c:showLegendKey val="0"/>
              <c:showVal val="1"/>
              <c:showCatName val="0"/>
              <c:showSerName val="0"/>
              <c:showPercent val="0"/>
              <c:showBubbleSize val="0"/>
            </c:dLbl>
            <c:dLbl>
              <c:idx val="7"/>
              <c:layout>
                <c:manualLayout>
                  <c:x val="-2.5715840007178602E-2"/>
                  <c:y val="-2.9693655644856601E-2"/>
                </c:manualLayout>
              </c:layout>
              <c:dLblPos val="r"/>
              <c:showLegendKey val="0"/>
              <c:showVal val="1"/>
              <c:showCatName val="0"/>
              <c:showSerName val="0"/>
              <c:showPercent val="0"/>
              <c:showBubbleSize val="0"/>
            </c:dLbl>
            <c:dLbl>
              <c:idx val="8"/>
              <c:layout>
                <c:manualLayout>
                  <c:x val="-2.5715840007178602E-2"/>
                  <c:y val="-4.0957293959674401E-2"/>
                </c:manualLayout>
              </c:layout>
              <c:dLblPos val="r"/>
              <c:showLegendKey val="0"/>
              <c:showVal val="1"/>
              <c:showCatName val="0"/>
              <c:showSerName val="0"/>
              <c:showPercent val="0"/>
              <c:showBubbleSize val="0"/>
            </c:dLbl>
            <c:dLbl>
              <c:idx val="9"/>
              <c:layout>
                <c:manualLayout>
                  <c:x val="-2.5715840007178602E-2"/>
                  <c:y val="-4.0957293959674401E-2"/>
                </c:manualLayout>
              </c:layout>
              <c:dLblPos val="r"/>
              <c:showLegendKey val="0"/>
              <c:showVal val="1"/>
              <c:showCatName val="0"/>
              <c:showSerName val="0"/>
              <c:showPercent val="0"/>
              <c:showBubbleSize val="0"/>
            </c:dLbl>
            <c:dLbl>
              <c:idx val="10"/>
              <c:layout>
                <c:manualLayout>
                  <c:x val="-2.4291338582677201E-2"/>
                  <c:y val="-2.40618364874477E-2"/>
                </c:manualLayout>
              </c:layout>
              <c:dLblPos val="r"/>
              <c:showLegendKey val="0"/>
              <c:showVal val="1"/>
              <c:showCatName val="0"/>
              <c:showSerName val="0"/>
              <c:showPercent val="0"/>
              <c:showBubbleSize val="0"/>
            </c:dLbl>
            <c:dLbl>
              <c:idx val="14"/>
              <c:layout>
                <c:manualLayout>
                  <c:x val="-2.2866837158175699E-2"/>
                  <c:y val="3.5325696527429201E-2"/>
                </c:manualLayout>
              </c:layout>
              <c:dLblPos val="r"/>
              <c:showLegendKey val="0"/>
              <c:showVal val="1"/>
              <c:showCatName val="0"/>
              <c:showSerName val="0"/>
              <c:showPercent val="0"/>
              <c:showBubbleSize val="0"/>
            </c:dLbl>
            <c:dLbl>
              <c:idx val="16"/>
              <c:layout>
                <c:manualLayout>
                  <c:x val="-2.5715840007178602E-2"/>
                  <c:y val="-3.2509565223561E-2"/>
                </c:manualLayout>
              </c:layout>
              <c:dLblPos val="r"/>
              <c:showLegendKey val="0"/>
              <c:showVal val="1"/>
              <c:showCatName val="0"/>
              <c:showSerName val="0"/>
              <c:showPercent val="0"/>
              <c:showBubbleSize val="0"/>
            </c:dLbl>
            <c:dLbl>
              <c:idx val="18"/>
              <c:layout>
                <c:manualLayout>
                  <c:x val="-2.4291338582677201E-2"/>
                  <c:y val="-3.53254748022655E-2"/>
                </c:manualLayout>
              </c:layout>
              <c:dLblPos val="r"/>
              <c:showLegendKey val="0"/>
              <c:showVal val="1"/>
              <c:showCatName val="0"/>
              <c:showSerName val="0"/>
              <c:showPercent val="0"/>
              <c:showBubbleSize val="0"/>
            </c:dLbl>
            <c:dLbl>
              <c:idx val="19"/>
              <c:layout>
                <c:manualLayout>
                  <c:x val="-2.2866837158175599E-2"/>
                  <c:y val="-2.9693655644856601E-2"/>
                </c:manualLayout>
              </c:layout>
              <c:dLblPos val="r"/>
              <c:showLegendKey val="0"/>
              <c:showVal val="1"/>
              <c:showCatName val="0"/>
              <c:showSerName val="0"/>
              <c:showPercent val="0"/>
              <c:showBubbleSize val="0"/>
            </c:dLbl>
            <c:dLbl>
              <c:idx val="20"/>
              <c:layout>
                <c:manualLayout>
                  <c:x val="-2.4291338582677301E-2"/>
                  <c:y val="-3.53254748022655E-2"/>
                </c:manualLayout>
              </c:layout>
              <c:dLblPos val="r"/>
              <c:showLegendKey val="0"/>
              <c:showVal val="1"/>
              <c:showCatName val="0"/>
              <c:showSerName val="0"/>
              <c:showPercent val="0"/>
              <c:showBubbleSize val="0"/>
            </c:dLbl>
            <c:dLbl>
              <c:idx val="21"/>
              <c:layout>
                <c:manualLayout>
                  <c:x val="-2.5715840007178699E-2"/>
                  <c:y val="-3.53254748022655E-2"/>
                </c:manualLayout>
              </c:layout>
              <c:dLblPos val="r"/>
              <c:showLegendKey val="0"/>
              <c:showVal val="1"/>
              <c:showCatName val="0"/>
              <c:showSerName val="0"/>
              <c:showPercent val="0"/>
              <c:showBubbleSize val="0"/>
            </c:dLbl>
            <c:dLbl>
              <c:idx val="22"/>
              <c:layout>
                <c:manualLayout>
                  <c:x val="-2.3265585391569601E-2"/>
                  <c:y val="-2.40618364874477E-2"/>
                </c:manualLayout>
              </c:layout>
              <c:dLblPos val="r"/>
              <c:showLegendKey val="0"/>
              <c:showVal val="1"/>
              <c:showCatName val="0"/>
              <c:showSerName val="0"/>
              <c:showPercent val="0"/>
              <c:showBubbleSize val="0"/>
            </c:dLbl>
            <c:dLbl>
              <c:idx val="23"/>
              <c:layout>
                <c:manualLayout>
                  <c:x val="-1.8101935975951701E-2"/>
                  <c:y val="-2.9693655644856601E-2"/>
                </c:manualLayout>
              </c:layout>
              <c:dLblPos val="r"/>
              <c:showLegendKey val="0"/>
              <c:showVal val="1"/>
              <c:showCatName val="0"/>
              <c:showSerName val="0"/>
              <c:showPercent val="0"/>
              <c:showBubbleSize val="0"/>
            </c:dLbl>
            <c:dLbl>
              <c:idx val="24"/>
              <c:layout>
                <c:manualLayout>
                  <c:x val="-1.0160508782556E-2"/>
                  <c:y val="-3.53254748022655E-2"/>
                </c:manualLayout>
              </c:layout>
              <c:dLblPos val="r"/>
              <c:showLegendKey val="0"/>
              <c:showVal val="1"/>
              <c:showCatName val="0"/>
              <c:showSerName val="0"/>
              <c:showPercent val="0"/>
              <c:showBubbleSize val="0"/>
            </c:dLbl>
            <c:txPr>
              <a:bodyPr/>
              <a:lstStyle/>
              <a:p>
                <a:pPr>
                  <a:defRPr sz="1400"/>
                </a:pPr>
                <a:endParaRPr lang="en-US"/>
              </a:p>
            </c:txPr>
            <c:dLblPos val="t"/>
            <c:showLegendKey val="0"/>
            <c:showVal val="1"/>
            <c:showCatName val="0"/>
            <c:showSerName val="0"/>
            <c:showPercent val="0"/>
            <c:showBubbleSize val="0"/>
            <c:showLeaderLines val="0"/>
          </c:dLbls>
          <c:cat>
            <c:numRef>
              <c:f>Sheet1!$A$2:$A$27</c:f>
              <c:numCache>
                <c:formatCode>General</c:formatCode>
                <c:ptCount val="26"/>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numCache>
            </c:numRef>
          </c:cat>
          <c:val>
            <c:numRef>
              <c:f>Sheet1!$B$2:$B$27</c:f>
              <c:numCache>
                <c:formatCode>General</c:formatCode>
                <c:ptCount val="26"/>
                <c:pt idx="0" formatCode="0%">
                  <c:v>0.02</c:v>
                </c:pt>
                <c:pt idx="3" formatCode="0%">
                  <c:v>0.14000000000000001</c:v>
                </c:pt>
                <c:pt idx="5" formatCode="0%">
                  <c:v>7.0000000000000007E-2</c:v>
                </c:pt>
                <c:pt idx="6" formatCode="0%">
                  <c:v>0.02</c:v>
                </c:pt>
                <c:pt idx="7" formatCode="0%">
                  <c:v>0.05</c:v>
                </c:pt>
                <c:pt idx="8" formatCode="0%">
                  <c:v>0.04</c:v>
                </c:pt>
                <c:pt idx="9" formatCode="0%">
                  <c:v>0.04</c:v>
                </c:pt>
                <c:pt idx="10" formatCode="0%">
                  <c:v>0.06</c:v>
                </c:pt>
                <c:pt idx="11" formatCode="0%">
                  <c:v>0.03</c:v>
                </c:pt>
                <c:pt idx="12" formatCode="0%">
                  <c:v>0.08</c:v>
                </c:pt>
                <c:pt idx="14" formatCode="0%">
                  <c:v>0.09</c:v>
                </c:pt>
                <c:pt idx="16" formatCode="0%">
                  <c:v>0.08</c:v>
                </c:pt>
                <c:pt idx="18" formatCode="0%">
                  <c:v>0.08</c:v>
                </c:pt>
                <c:pt idx="19" formatCode="0%">
                  <c:v>0.06</c:v>
                </c:pt>
                <c:pt idx="20" formatCode="0%">
                  <c:v>0.05</c:v>
                </c:pt>
                <c:pt idx="21" formatCode="0%">
                  <c:v>0.08</c:v>
                </c:pt>
                <c:pt idx="22" formatCode="0%">
                  <c:v>7.0000000000000007E-2</c:v>
                </c:pt>
                <c:pt idx="23" formatCode="0%">
                  <c:v>0.08</c:v>
                </c:pt>
                <c:pt idx="24" formatCode="0%">
                  <c:v>0.08</c:v>
                </c:pt>
                <c:pt idx="25" formatCode="0%">
                  <c:v>0.08</c:v>
                </c:pt>
              </c:numCache>
            </c:numRef>
          </c:val>
          <c:smooth val="0"/>
        </c:ser>
        <c:ser>
          <c:idx val="1"/>
          <c:order val="1"/>
          <c:tx>
            <c:strRef>
              <c:f>Sheet1!$C$1</c:f>
              <c:strCache>
                <c:ptCount val="1"/>
                <c:pt idx="0">
                  <c:v>Minor Source</c:v>
                </c:pt>
              </c:strCache>
            </c:strRef>
          </c:tx>
          <c:dLbls>
            <c:dLbl>
              <c:idx val="3"/>
              <c:layout>
                <c:manualLayout>
                  <c:x val="-3.0769230769230799E-2"/>
                  <c:y val="3.5325696527429201E-2"/>
                </c:manualLayout>
              </c:layout>
              <c:dLblPos val="r"/>
              <c:showLegendKey val="0"/>
              <c:showVal val="1"/>
              <c:showCatName val="0"/>
              <c:showSerName val="0"/>
              <c:showPercent val="0"/>
              <c:showBubbleSize val="0"/>
            </c:dLbl>
            <c:txPr>
              <a:bodyPr/>
              <a:lstStyle/>
              <a:p>
                <a:pPr>
                  <a:defRPr sz="1400"/>
                </a:pPr>
                <a:endParaRPr lang="en-US"/>
              </a:p>
            </c:txPr>
            <c:dLblPos val="t"/>
            <c:showLegendKey val="0"/>
            <c:showVal val="1"/>
            <c:showCatName val="0"/>
            <c:showSerName val="0"/>
            <c:showPercent val="0"/>
            <c:showBubbleSize val="0"/>
            <c:showLeaderLines val="0"/>
          </c:dLbls>
          <c:cat>
            <c:numRef>
              <c:f>Sheet1!$A$2:$A$27</c:f>
              <c:numCache>
                <c:formatCode>General</c:formatCode>
                <c:ptCount val="26"/>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numCache>
            </c:numRef>
          </c:cat>
          <c:val>
            <c:numRef>
              <c:f>Sheet1!$C$2:$C$27</c:f>
              <c:numCache>
                <c:formatCode>General</c:formatCode>
                <c:ptCount val="26"/>
                <c:pt idx="0" formatCode="0%">
                  <c:v>0.14000000000000001</c:v>
                </c:pt>
                <c:pt idx="3" formatCode="0%">
                  <c:v>0.12</c:v>
                </c:pt>
                <c:pt idx="5" formatCode="0%">
                  <c:v>0.12</c:v>
                </c:pt>
                <c:pt idx="6" formatCode="0%">
                  <c:v>0.16</c:v>
                </c:pt>
                <c:pt idx="7" formatCode="0%">
                  <c:v>0.13</c:v>
                </c:pt>
                <c:pt idx="8" formatCode="0%">
                  <c:v>0.18</c:v>
                </c:pt>
                <c:pt idx="9" formatCode="0%">
                  <c:v>0.14000000000000001</c:v>
                </c:pt>
                <c:pt idx="10" formatCode="0%">
                  <c:v>0.12</c:v>
                </c:pt>
                <c:pt idx="11" formatCode="0%">
                  <c:v>0.15</c:v>
                </c:pt>
                <c:pt idx="12" formatCode="0%">
                  <c:v>0.2</c:v>
                </c:pt>
                <c:pt idx="14" formatCode="0%">
                  <c:v>0.15</c:v>
                </c:pt>
                <c:pt idx="16" formatCode="0%">
                  <c:v>0.19</c:v>
                </c:pt>
                <c:pt idx="18" formatCode="0%">
                  <c:v>0.19</c:v>
                </c:pt>
                <c:pt idx="19" formatCode="0%">
                  <c:v>0.17</c:v>
                </c:pt>
                <c:pt idx="20" formatCode="0%">
                  <c:v>0.17</c:v>
                </c:pt>
                <c:pt idx="21" formatCode="0%">
                  <c:v>0.2</c:v>
                </c:pt>
                <c:pt idx="22" formatCode="0%">
                  <c:v>0.15</c:v>
                </c:pt>
                <c:pt idx="23" formatCode="0%">
                  <c:v>0.17</c:v>
                </c:pt>
                <c:pt idx="24" formatCode="0%">
                  <c:v>0.17</c:v>
                </c:pt>
                <c:pt idx="25" formatCode="0%">
                  <c:v>0.17</c:v>
                </c:pt>
              </c:numCache>
            </c:numRef>
          </c:val>
          <c:smooth val="0"/>
        </c:ser>
        <c:ser>
          <c:idx val="2"/>
          <c:order val="2"/>
          <c:tx>
            <c:strRef>
              <c:f>Sheet1!$D$1</c:f>
              <c:strCache>
                <c:ptCount val="1"/>
                <c:pt idx="0">
                  <c:v>Not a Source</c:v>
                </c:pt>
              </c:strCache>
            </c:strRef>
          </c:tx>
          <c:dLbls>
            <c:txPr>
              <a:bodyPr/>
              <a:lstStyle/>
              <a:p>
                <a:pPr>
                  <a:defRPr sz="1400"/>
                </a:pPr>
                <a:endParaRPr lang="en-US"/>
              </a:p>
            </c:txPr>
            <c:dLblPos val="t"/>
            <c:showLegendKey val="0"/>
            <c:showVal val="1"/>
            <c:showCatName val="0"/>
            <c:showSerName val="0"/>
            <c:showPercent val="0"/>
            <c:showBubbleSize val="0"/>
            <c:showLeaderLines val="0"/>
          </c:dLbls>
          <c:cat>
            <c:numRef>
              <c:f>Sheet1!$A$2:$A$27</c:f>
              <c:numCache>
                <c:formatCode>General</c:formatCode>
                <c:ptCount val="26"/>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numCache>
            </c:numRef>
          </c:cat>
          <c:val>
            <c:numRef>
              <c:f>Sheet1!$D$2:$D$27</c:f>
              <c:numCache>
                <c:formatCode>General</c:formatCode>
                <c:ptCount val="26"/>
                <c:pt idx="0" formatCode="0%">
                  <c:v>0.83</c:v>
                </c:pt>
                <c:pt idx="3" formatCode="0%">
                  <c:v>0.72</c:v>
                </c:pt>
                <c:pt idx="5" formatCode="0%">
                  <c:v>0.79</c:v>
                </c:pt>
                <c:pt idx="6" formatCode="0%">
                  <c:v>0.8</c:v>
                </c:pt>
                <c:pt idx="7" formatCode="0%">
                  <c:v>0.81</c:v>
                </c:pt>
                <c:pt idx="8" formatCode="0%">
                  <c:v>0.77</c:v>
                </c:pt>
                <c:pt idx="9" formatCode="0%">
                  <c:v>0.8</c:v>
                </c:pt>
                <c:pt idx="10" formatCode="0%">
                  <c:v>0.79</c:v>
                </c:pt>
                <c:pt idx="11" formatCode="0%">
                  <c:v>0.79</c:v>
                </c:pt>
                <c:pt idx="12" formatCode="0%">
                  <c:v>0.71</c:v>
                </c:pt>
                <c:pt idx="14" formatCode="0%">
                  <c:v>0.75</c:v>
                </c:pt>
                <c:pt idx="16" formatCode="0%">
                  <c:v>0.71</c:v>
                </c:pt>
                <c:pt idx="18" formatCode="0%">
                  <c:v>0.7</c:v>
                </c:pt>
                <c:pt idx="19" formatCode="0%">
                  <c:v>0.76</c:v>
                </c:pt>
                <c:pt idx="20" formatCode="0%">
                  <c:v>0.77</c:v>
                </c:pt>
                <c:pt idx="21" formatCode="0%">
                  <c:v>0.71</c:v>
                </c:pt>
                <c:pt idx="22" formatCode="0%">
                  <c:v>0.78</c:v>
                </c:pt>
                <c:pt idx="23" formatCode="0%">
                  <c:v>0.73</c:v>
                </c:pt>
                <c:pt idx="24" formatCode="0%">
                  <c:v>0.73</c:v>
                </c:pt>
                <c:pt idx="25" formatCode="0%">
                  <c:v>0.74</c:v>
                </c:pt>
              </c:numCache>
            </c:numRef>
          </c:val>
          <c:smooth val="0"/>
        </c:ser>
        <c:dLbls>
          <c:showLegendKey val="0"/>
          <c:showVal val="0"/>
          <c:showCatName val="0"/>
          <c:showSerName val="0"/>
          <c:showPercent val="0"/>
          <c:showBubbleSize val="0"/>
        </c:dLbls>
        <c:marker val="1"/>
        <c:smooth val="0"/>
        <c:axId val="191253888"/>
        <c:axId val="191272064"/>
      </c:lineChart>
      <c:catAx>
        <c:axId val="191253888"/>
        <c:scaling>
          <c:orientation val="minMax"/>
        </c:scaling>
        <c:delete val="0"/>
        <c:axPos val="b"/>
        <c:numFmt formatCode="General" sourceLinked="1"/>
        <c:majorTickMark val="none"/>
        <c:minorTickMark val="none"/>
        <c:tickLblPos val="nextTo"/>
        <c:txPr>
          <a:bodyPr/>
          <a:lstStyle/>
          <a:p>
            <a:pPr>
              <a:defRPr sz="1100"/>
            </a:pPr>
            <a:endParaRPr lang="en-US"/>
          </a:p>
        </c:txPr>
        <c:crossAx val="191272064"/>
        <c:crosses val="autoZero"/>
        <c:auto val="1"/>
        <c:lblAlgn val="ctr"/>
        <c:lblOffset val="100"/>
        <c:noMultiLvlLbl val="0"/>
      </c:catAx>
      <c:valAx>
        <c:axId val="191272064"/>
        <c:scaling>
          <c:orientation val="minMax"/>
        </c:scaling>
        <c:delete val="1"/>
        <c:axPos val="l"/>
        <c:numFmt formatCode="0%" sourceLinked="1"/>
        <c:majorTickMark val="out"/>
        <c:minorTickMark val="none"/>
        <c:tickLblPos val="nextTo"/>
        <c:crossAx val="191253888"/>
        <c:crosses val="autoZero"/>
        <c:crossBetween val="between"/>
      </c:valAx>
    </c:plotArea>
    <c:legend>
      <c:legendPos val="t"/>
      <c:layout>
        <c:manualLayout>
          <c:xMode val="edge"/>
          <c:yMode val="edge"/>
          <c:x val="0.14439868093411401"/>
          <c:y val="1.6759764552955001E-2"/>
          <c:w val="0.70040054288085796"/>
          <c:h val="6.4537765116778195E-2"/>
        </c:manualLayout>
      </c:layout>
      <c:overlay val="0"/>
      <c:spPr>
        <a:solidFill>
          <a:schemeClr val="bg1"/>
        </a:solidFill>
        <a:ln>
          <a:solidFill>
            <a:schemeClr val="tx1">
              <a:lumMod val="50000"/>
              <a:lumOff val="50000"/>
            </a:schemeClr>
          </a:solidFill>
        </a:ln>
      </c:spPr>
      <c:txPr>
        <a:bodyPr/>
        <a:lstStyle/>
        <a:p>
          <a:pPr>
            <a:defRPr sz="1400"/>
          </a:pPr>
          <a:endParaRPr lang="en-US"/>
        </a:p>
      </c:txPr>
    </c:legend>
    <c:plotVisOnly val="1"/>
    <c:dispBlanksAs val="span"/>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percentStacked"/>
        <c:varyColors val="0"/>
        <c:ser>
          <c:idx val="0"/>
          <c:order val="0"/>
          <c:tx>
            <c:strRef>
              <c:f>Sheet1!$B$1</c:f>
              <c:strCache>
                <c:ptCount val="1"/>
                <c:pt idx="0">
                  <c:v>Very Confident</c:v>
                </c:pt>
              </c:strCache>
            </c:strRef>
          </c:tx>
          <c:spPr>
            <a:solidFill>
              <a:schemeClr val="accent1">
                <a:lumMod val="50000"/>
              </a:schemeClr>
            </a:solidFill>
            <a:ln>
              <a:solidFill>
                <a:schemeClr val="accent1">
                  <a:lumMod val="50000"/>
                </a:schemeClr>
              </a:solidFill>
            </a:ln>
          </c:spPr>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Sheet1!$B$2:$B$18</c:f>
              <c:numCache>
                <c:formatCode>0%</c:formatCode>
                <c:ptCount val="17"/>
                <c:pt idx="0">
                  <c:v>0.16</c:v>
                </c:pt>
                <c:pt idx="1">
                  <c:v>0.15</c:v>
                </c:pt>
                <c:pt idx="2">
                  <c:v>0.13</c:v>
                </c:pt>
                <c:pt idx="3">
                  <c:v>0.14000000000000001</c:v>
                </c:pt>
                <c:pt idx="4">
                  <c:v>0.16</c:v>
                </c:pt>
                <c:pt idx="5">
                  <c:v>0.17</c:v>
                </c:pt>
                <c:pt idx="6">
                  <c:v>0.15</c:v>
                </c:pt>
                <c:pt idx="7">
                  <c:v>0.17</c:v>
                </c:pt>
                <c:pt idx="8">
                  <c:v>0.13</c:v>
                </c:pt>
                <c:pt idx="9">
                  <c:v>0.1</c:v>
                </c:pt>
                <c:pt idx="10">
                  <c:v>0.1</c:v>
                </c:pt>
                <c:pt idx="11">
                  <c:v>0.09</c:v>
                </c:pt>
                <c:pt idx="12">
                  <c:v>0.09</c:v>
                </c:pt>
                <c:pt idx="13">
                  <c:v>0.11</c:v>
                </c:pt>
                <c:pt idx="14">
                  <c:v>0.13</c:v>
                </c:pt>
                <c:pt idx="15">
                  <c:v>0.14000000000000001</c:v>
                </c:pt>
                <c:pt idx="16">
                  <c:v>0.16</c:v>
                </c:pt>
              </c:numCache>
            </c:numRef>
          </c:val>
        </c:ser>
        <c:ser>
          <c:idx val="1"/>
          <c:order val="1"/>
          <c:tx>
            <c:strRef>
              <c:f>Sheet1!$C$1</c:f>
              <c:strCache>
                <c:ptCount val="1"/>
                <c:pt idx="0">
                  <c:v>Somewhat Confident</c:v>
                </c:pt>
              </c:strCache>
            </c:strRef>
          </c:tx>
          <c:spPr>
            <a:solidFill>
              <a:schemeClr val="accent1">
                <a:lumMod val="75000"/>
              </a:schemeClr>
            </a:solidFill>
            <a:ln>
              <a:solidFill>
                <a:schemeClr val="accent1">
                  <a:lumMod val="75000"/>
                </a:schemeClr>
              </a:solidFill>
            </a:ln>
          </c:spPr>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Sheet1!$C$2:$C$18</c:f>
              <c:numCache>
                <c:formatCode>0%</c:formatCode>
                <c:ptCount val="17"/>
                <c:pt idx="0">
                  <c:v>0.35</c:v>
                </c:pt>
                <c:pt idx="1">
                  <c:v>0.28999999999999998</c:v>
                </c:pt>
                <c:pt idx="2">
                  <c:v>0.36</c:v>
                </c:pt>
                <c:pt idx="3">
                  <c:v>0.34</c:v>
                </c:pt>
                <c:pt idx="4">
                  <c:v>0.35</c:v>
                </c:pt>
                <c:pt idx="5">
                  <c:v>0.3</c:v>
                </c:pt>
                <c:pt idx="6">
                  <c:v>0.34</c:v>
                </c:pt>
                <c:pt idx="7">
                  <c:v>0.36</c:v>
                </c:pt>
                <c:pt idx="8">
                  <c:v>0.31</c:v>
                </c:pt>
                <c:pt idx="9">
                  <c:v>0.32</c:v>
                </c:pt>
                <c:pt idx="10">
                  <c:v>0.27</c:v>
                </c:pt>
                <c:pt idx="11">
                  <c:v>0.3</c:v>
                </c:pt>
                <c:pt idx="12">
                  <c:v>0.28000000000000003</c:v>
                </c:pt>
                <c:pt idx="13">
                  <c:v>0.26</c:v>
                </c:pt>
                <c:pt idx="14">
                  <c:v>0.28999999999999998</c:v>
                </c:pt>
                <c:pt idx="15">
                  <c:v>0.3</c:v>
                </c:pt>
                <c:pt idx="16">
                  <c:v>0.32</c:v>
                </c:pt>
              </c:numCache>
            </c:numRef>
          </c:val>
        </c:ser>
        <c:ser>
          <c:idx val="2"/>
          <c:order val="2"/>
          <c:tx>
            <c:strRef>
              <c:f>Sheet1!$D$1</c:f>
              <c:strCache>
                <c:ptCount val="1"/>
                <c:pt idx="0">
                  <c:v>Not Too Confident</c:v>
                </c:pt>
              </c:strCache>
            </c:strRef>
          </c:tx>
          <c:spPr>
            <a:solidFill>
              <a:schemeClr val="accent1">
                <a:lumMod val="60000"/>
                <a:lumOff val="40000"/>
              </a:schemeClr>
            </a:solidFill>
            <a:ln>
              <a:solidFill>
                <a:schemeClr val="accent1">
                  <a:lumMod val="60000"/>
                  <a:lumOff val="40000"/>
                </a:schemeClr>
              </a:solidFill>
            </a:ln>
          </c:spPr>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Sheet1!$D$2:$D$18</c:f>
              <c:numCache>
                <c:formatCode>0%</c:formatCode>
                <c:ptCount val="17"/>
                <c:pt idx="0">
                  <c:v>0.28999999999999998</c:v>
                </c:pt>
                <c:pt idx="1">
                  <c:v>0.26</c:v>
                </c:pt>
                <c:pt idx="2">
                  <c:v>0.28000000000000003</c:v>
                </c:pt>
                <c:pt idx="3">
                  <c:v>0.26</c:v>
                </c:pt>
                <c:pt idx="4">
                  <c:v>0.26</c:v>
                </c:pt>
                <c:pt idx="5">
                  <c:v>0.25</c:v>
                </c:pt>
                <c:pt idx="6">
                  <c:v>0.26</c:v>
                </c:pt>
                <c:pt idx="7">
                  <c:v>0.23</c:v>
                </c:pt>
                <c:pt idx="8">
                  <c:v>0.27</c:v>
                </c:pt>
                <c:pt idx="9">
                  <c:v>0.26</c:v>
                </c:pt>
                <c:pt idx="10">
                  <c:v>0.3</c:v>
                </c:pt>
                <c:pt idx="11">
                  <c:v>0.27</c:v>
                </c:pt>
                <c:pt idx="12">
                  <c:v>0.28000000000000003</c:v>
                </c:pt>
                <c:pt idx="13">
                  <c:v>0.23</c:v>
                </c:pt>
                <c:pt idx="14">
                  <c:v>0.24</c:v>
                </c:pt>
                <c:pt idx="15">
                  <c:v>0.22</c:v>
                </c:pt>
                <c:pt idx="16">
                  <c:v>0.23</c:v>
                </c:pt>
              </c:numCache>
            </c:numRef>
          </c:val>
        </c:ser>
        <c:ser>
          <c:idx val="3"/>
          <c:order val="3"/>
          <c:tx>
            <c:strRef>
              <c:f>Sheet1!$E$1</c:f>
              <c:strCache>
                <c:ptCount val="1"/>
                <c:pt idx="0">
                  <c:v>Not At All Confident</c:v>
                </c:pt>
              </c:strCache>
            </c:strRef>
          </c:tx>
          <c:spPr>
            <a:solidFill>
              <a:schemeClr val="accent1">
                <a:lumMod val="40000"/>
                <a:lumOff val="60000"/>
              </a:schemeClr>
            </a:solidFill>
            <a:ln>
              <a:solidFill>
                <a:schemeClr val="accent1">
                  <a:lumMod val="40000"/>
                  <a:lumOff val="60000"/>
                </a:schemeClr>
              </a:solidFill>
            </a:ln>
          </c:spPr>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Sheet1!$E$2:$E$18</c:f>
              <c:numCache>
                <c:formatCode>0%</c:formatCode>
                <c:ptCount val="17"/>
                <c:pt idx="0">
                  <c:v>0.19</c:v>
                </c:pt>
                <c:pt idx="1">
                  <c:v>0.28000000000000003</c:v>
                </c:pt>
                <c:pt idx="2">
                  <c:v>0.22</c:v>
                </c:pt>
                <c:pt idx="3">
                  <c:v>0.24</c:v>
                </c:pt>
                <c:pt idx="4">
                  <c:v>0.22</c:v>
                </c:pt>
                <c:pt idx="5">
                  <c:v>0.26</c:v>
                </c:pt>
                <c:pt idx="6">
                  <c:v>0.23</c:v>
                </c:pt>
                <c:pt idx="7">
                  <c:v>0.21</c:v>
                </c:pt>
                <c:pt idx="8">
                  <c:v>0.27</c:v>
                </c:pt>
                <c:pt idx="9">
                  <c:v>0.3</c:v>
                </c:pt>
                <c:pt idx="10">
                  <c:v>0.31</c:v>
                </c:pt>
                <c:pt idx="11">
                  <c:v>0.33</c:v>
                </c:pt>
                <c:pt idx="12">
                  <c:v>0.34</c:v>
                </c:pt>
                <c:pt idx="13">
                  <c:v>0.39</c:v>
                </c:pt>
                <c:pt idx="14">
                  <c:v>0.32</c:v>
                </c:pt>
                <c:pt idx="15">
                  <c:v>0.32</c:v>
                </c:pt>
                <c:pt idx="16">
                  <c:v>0.26</c:v>
                </c:pt>
              </c:numCache>
            </c:numRef>
          </c:val>
        </c:ser>
        <c:ser>
          <c:idx val="4"/>
          <c:order val="4"/>
          <c:tx>
            <c:strRef>
              <c:f>Sheet1!$F$1</c:f>
              <c:strCache>
                <c:ptCount val="1"/>
                <c:pt idx="0">
                  <c:v>Don't Know/Refused</c:v>
                </c:pt>
              </c:strCache>
            </c:strRef>
          </c:tx>
          <c:spPr>
            <a:solidFill>
              <a:schemeClr val="bg1">
                <a:lumMod val="50000"/>
              </a:schemeClr>
            </a:solidFill>
            <a:ln>
              <a:solidFill>
                <a:schemeClr val="bg1">
                  <a:lumMod val="50000"/>
                </a:schemeClr>
              </a:solidFill>
            </a:ln>
          </c:spPr>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Sheet1!$F$2:$F$18</c:f>
              <c:numCache>
                <c:formatCode>0%</c:formatCode>
                <c:ptCount val="17"/>
                <c:pt idx="0">
                  <c:v>0.01</c:v>
                </c:pt>
                <c:pt idx="1">
                  <c:v>0.02</c:v>
                </c:pt>
                <c:pt idx="2">
                  <c:v>0.01</c:v>
                </c:pt>
                <c:pt idx="3">
                  <c:v>0.02</c:v>
                </c:pt>
                <c:pt idx="4">
                  <c:v>0.02</c:v>
                </c:pt>
                <c:pt idx="5">
                  <c:v>0.01</c:v>
                </c:pt>
                <c:pt idx="6">
                  <c:v>0.01</c:v>
                </c:pt>
                <c:pt idx="7">
                  <c:v>0.02</c:v>
                </c:pt>
                <c:pt idx="8">
                  <c:v>0.02</c:v>
                </c:pt>
                <c:pt idx="9">
                  <c:v>0.01</c:v>
                </c:pt>
                <c:pt idx="10">
                  <c:v>0.01</c:v>
                </c:pt>
                <c:pt idx="11">
                  <c:v>0.01</c:v>
                </c:pt>
                <c:pt idx="12">
                  <c:v>0.02</c:v>
                </c:pt>
                <c:pt idx="13">
                  <c:v>0.01</c:v>
                </c:pt>
                <c:pt idx="14">
                  <c:v>0.02</c:v>
                </c:pt>
                <c:pt idx="15">
                  <c:v>0.01</c:v>
                </c:pt>
                <c:pt idx="16">
                  <c:v>0.01</c:v>
                </c:pt>
              </c:numCache>
            </c:numRef>
          </c:val>
        </c:ser>
        <c:dLbls>
          <c:showLegendKey val="0"/>
          <c:showVal val="0"/>
          <c:showCatName val="0"/>
          <c:showSerName val="0"/>
          <c:showPercent val="0"/>
          <c:showBubbleSize val="0"/>
        </c:dLbls>
        <c:axId val="165545856"/>
        <c:axId val="165547392"/>
      </c:areaChart>
      <c:barChart>
        <c:barDir val="col"/>
        <c:grouping val="stacked"/>
        <c:varyColors val="0"/>
        <c:ser>
          <c:idx val="5"/>
          <c:order val="5"/>
          <c:tx>
            <c:strRef>
              <c:f>Sheet1!$G$1</c:f>
              <c:strCache>
                <c:ptCount val="1"/>
                <c:pt idx="0">
                  <c:v>Column4</c:v>
                </c:pt>
              </c:strCache>
            </c:strRef>
          </c:tx>
          <c:spPr>
            <a:solidFill>
              <a:srgbClr val="00B050"/>
            </a:solidFill>
            <a:ln w="25400">
              <a:noFill/>
            </a:ln>
          </c:spPr>
          <c:invertIfNegative val="0"/>
          <c:dPt>
            <c:idx val="1"/>
            <c:invertIfNegative val="0"/>
            <c:bubble3D val="0"/>
            <c:spPr>
              <a:solidFill>
                <a:srgbClr val="FF0000"/>
              </a:solidFill>
              <a:ln w="25400">
                <a:noFill/>
              </a:ln>
            </c:spPr>
          </c:dPt>
          <c:dPt>
            <c:idx val="2"/>
            <c:invertIfNegative val="0"/>
            <c:bubble3D val="0"/>
            <c:spPr>
              <a:solidFill>
                <a:srgbClr val="FF0000"/>
              </a:solidFill>
              <a:ln w="25400">
                <a:noFill/>
              </a:ln>
            </c:spPr>
          </c:dPt>
          <c:dPt>
            <c:idx val="3"/>
            <c:invertIfNegative val="0"/>
            <c:bubble3D val="0"/>
            <c:spPr>
              <a:solidFill>
                <a:srgbClr val="00B050"/>
              </a:solidFill>
              <a:ln w="25400">
                <a:noFill/>
              </a:ln>
            </c:spPr>
          </c:dPt>
          <c:dPt>
            <c:idx val="4"/>
            <c:invertIfNegative val="0"/>
            <c:bubble3D val="0"/>
            <c:spPr>
              <a:solidFill>
                <a:srgbClr val="00B050"/>
              </a:solidFill>
              <a:ln w="25400">
                <a:noFill/>
              </a:ln>
            </c:spPr>
          </c:dPt>
          <c:dPt>
            <c:idx val="5"/>
            <c:invertIfNegative val="0"/>
            <c:bubble3D val="0"/>
            <c:spPr>
              <a:solidFill>
                <a:srgbClr val="00B050"/>
              </a:solidFill>
              <a:ln w="25400">
                <a:noFill/>
              </a:ln>
            </c:spPr>
          </c:dPt>
          <c:dPt>
            <c:idx val="6"/>
            <c:invertIfNegative val="0"/>
            <c:bubble3D val="0"/>
            <c:spPr>
              <a:solidFill>
                <a:srgbClr val="FF0000"/>
              </a:solidFill>
              <a:ln w="25400">
                <a:noFill/>
              </a:ln>
            </c:spPr>
          </c:dPt>
          <c:dPt>
            <c:idx val="7"/>
            <c:invertIfNegative val="0"/>
            <c:bubble3D val="0"/>
            <c:spPr>
              <a:solidFill>
                <a:srgbClr val="00B050"/>
              </a:solidFill>
              <a:ln w="25400">
                <a:noFill/>
              </a:ln>
            </c:spPr>
          </c:dPt>
          <c:dPt>
            <c:idx val="8"/>
            <c:invertIfNegative val="0"/>
            <c:bubble3D val="0"/>
            <c:spPr>
              <a:solidFill>
                <a:srgbClr val="FF0000"/>
              </a:solidFill>
              <a:ln w="25400">
                <a:noFill/>
              </a:ln>
            </c:spPr>
          </c:dPt>
          <c:dPt>
            <c:idx val="9"/>
            <c:invertIfNegative val="0"/>
            <c:bubble3D val="0"/>
            <c:spPr>
              <a:solidFill>
                <a:srgbClr val="FF0000"/>
              </a:solidFill>
              <a:ln w="25400">
                <a:noFill/>
              </a:ln>
            </c:spPr>
          </c:dPt>
          <c:dPt>
            <c:idx val="10"/>
            <c:invertIfNegative val="0"/>
            <c:bubble3D val="0"/>
            <c:spPr>
              <a:solidFill>
                <a:srgbClr val="00B050"/>
              </a:solidFill>
              <a:ln w="25400">
                <a:noFill/>
              </a:ln>
            </c:spPr>
          </c:dPt>
          <c:dPt>
            <c:idx val="11"/>
            <c:invertIfNegative val="0"/>
            <c:bubble3D val="0"/>
            <c:spPr>
              <a:solidFill>
                <a:srgbClr val="FF0000"/>
              </a:solidFill>
              <a:ln w="25400">
                <a:noFill/>
              </a:ln>
            </c:spPr>
          </c:dPt>
          <c:dPt>
            <c:idx val="12"/>
            <c:invertIfNegative val="0"/>
            <c:bubble3D val="0"/>
            <c:spPr>
              <a:solidFill>
                <a:srgbClr val="00B050"/>
              </a:solidFill>
              <a:ln w="25400">
                <a:noFill/>
              </a:ln>
            </c:spPr>
          </c:dPt>
          <c:dPt>
            <c:idx val="13"/>
            <c:invertIfNegative val="0"/>
            <c:bubble3D val="0"/>
            <c:spPr>
              <a:solidFill>
                <a:srgbClr val="00B050"/>
              </a:solidFill>
              <a:ln w="25400">
                <a:noFill/>
              </a:ln>
            </c:spPr>
          </c:dPt>
          <c:dPt>
            <c:idx val="14"/>
            <c:invertIfNegative val="0"/>
            <c:bubble3D val="0"/>
            <c:spPr>
              <a:solidFill>
                <a:srgbClr val="00B050"/>
              </a:solidFill>
              <a:ln w="25400">
                <a:noFill/>
              </a:ln>
            </c:spPr>
          </c:dPt>
          <c:dPt>
            <c:idx val="15"/>
            <c:invertIfNegative val="0"/>
            <c:bubble3D val="0"/>
            <c:spPr>
              <a:solidFill>
                <a:srgbClr val="00B050"/>
              </a:solidFill>
              <a:ln w="25400">
                <a:noFill/>
              </a:ln>
            </c:spPr>
          </c:dPt>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Sheet1!$G$2:$G$18</c:f>
              <c:numCache>
                <c:formatCode>0%</c:formatCode>
                <c:ptCount val="17"/>
                <c:pt idx="0">
                  <c:v>0</c:v>
                </c:pt>
                <c:pt idx="1">
                  <c:v>-1.0000000000000009E-3</c:v>
                </c:pt>
                <c:pt idx="2">
                  <c:v>-1.9999999999999992E-3</c:v>
                </c:pt>
                <c:pt idx="3">
                  <c:v>1.0000000000000009E-3</c:v>
                </c:pt>
                <c:pt idx="4">
                  <c:v>1.9999999999999992E-3</c:v>
                </c:pt>
                <c:pt idx="5">
                  <c:v>1.0000000000000009E-3</c:v>
                </c:pt>
                <c:pt idx="6">
                  <c:v>-2.0000000000000018E-3</c:v>
                </c:pt>
                <c:pt idx="7">
                  <c:v>2.0000000000000018E-3</c:v>
                </c:pt>
                <c:pt idx="8">
                  <c:v>-4.000000000000001E-3</c:v>
                </c:pt>
                <c:pt idx="9">
                  <c:v>-3.0000000000000001E-3</c:v>
                </c:pt>
                <c:pt idx="10">
                  <c:v>0</c:v>
                </c:pt>
                <c:pt idx="11">
                  <c:v>-1.0000000000000009E-3</c:v>
                </c:pt>
                <c:pt idx="12">
                  <c:v>0</c:v>
                </c:pt>
                <c:pt idx="13">
                  <c:v>2.0000000000000005E-3</c:v>
                </c:pt>
                <c:pt idx="14">
                  <c:v>2.0000000000000005E-3</c:v>
                </c:pt>
                <c:pt idx="15">
                  <c:v>1.0000000000000009E-3</c:v>
                </c:pt>
                <c:pt idx="16">
                  <c:v>1.9999999999999992E-3</c:v>
                </c:pt>
              </c:numCache>
            </c:numRef>
          </c:val>
        </c:ser>
        <c:ser>
          <c:idx val="6"/>
          <c:order val="6"/>
          <c:tx>
            <c:strRef>
              <c:f>Sheet1!$H$1</c:f>
              <c:strCache>
                <c:ptCount val="1"/>
                <c:pt idx="0">
                  <c:v>Column5</c:v>
                </c:pt>
              </c:strCache>
            </c:strRef>
          </c:tx>
          <c:spPr>
            <a:noFill/>
          </c:spPr>
          <c:invertIfNegative val="0"/>
          <c:dLbls>
            <c:dLbl>
              <c:idx val="0"/>
              <c:delete val="1"/>
            </c:dLbl>
            <c:txPr>
              <a:bodyPr/>
              <a:lstStyle/>
              <a:p>
                <a:pPr>
                  <a:defRPr sz="1000"/>
                </a:pPr>
                <a:endParaRPr lang="en-US"/>
              </a:p>
            </c:txPr>
            <c:dLblPos val="inBase"/>
            <c:showLegendKey val="0"/>
            <c:showVal val="1"/>
            <c:showCatName val="0"/>
            <c:showSerName val="0"/>
            <c:showPercent val="0"/>
            <c:showBubbleSize val="0"/>
            <c:showLeaderLines val="0"/>
          </c:dLbls>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Sheet1!$H$2:$H$18</c:f>
              <c:numCache>
                <c:formatCode>0%</c:formatCode>
                <c:ptCount val="17"/>
                <c:pt idx="0">
                  <c:v>0</c:v>
                </c:pt>
                <c:pt idx="1">
                  <c:v>-1.0000000000000009E-2</c:v>
                </c:pt>
                <c:pt idx="2">
                  <c:v>-1.999999999999999E-2</c:v>
                </c:pt>
                <c:pt idx="3">
                  <c:v>1.0000000000000009E-2</c:v>
                </c:pt>
                <c:pt idx="4">
                  <c:v>1.999999999999999E-2</c:v>
                </c:pt>
                <c:pt idx="5">
                  <c:v>1.0000000000000009E-2</c:v>
                </c:pt>
                <c:pt idx="6">
                  <c:v>-2.0000000000000018E-2</c:v>
                </c:pt>
                <c:pt idx="7">
                  <c:v>2.0000000000000018E-2</c:v>
                </c:pt>
                <c:pt idx="8">
                  <c:v>-4.0000000000000008E-2</c:v>
                </c:pt>
                <c:pt idx="9">
                  <c:v>-0.03</c:v>
                </c:pt>
                <c:pt idx="10">
                  <c:v>0</c:v>
                </c:pt>
                <c:pt idx="11">
                  <c:v>-1.0000000000000009E-2</c:v>
                </c:pt>
                <c:pt idx="12">
                  <c:v>0</c:v>
                </c:pt>
                <c:pt idx="13">
                  <c:v>2.0000000000000004E-2</c:v>
                </c:pt>
                <c:pt idx="14">
                  <c:v>2.0000000000000004E-2</c:v>
                </c:pt>
                <c:pt idx="15">
                  <c:v>1.0000000000000009E-2</c:v>
                </c:pt>
                <c:pt idx="16">
                  <c:v>1.999999999999999E-2</c:v>
                </c:pt>
              </c:numCache>
            </c:numRef>
          </c:val>
        </c:ser>
        <c:dLbls>
          <c:showLegendKey val="0"/>
          <c:showVal val="0"/>
          <c:showCatName val="0"/>
          <c:showSerName val="0"/>
          <c:showPercent val="0"/>
          <c:showBubbleSize val="0"/>
        </c:dLbls>
        <c:gapWidth val="150"/>
        <c:overlap val="100"/>
        <c:axId val="165554816"/>
        <c:axId val="165553280"/>
      </c:barChart>
      <c:catAx>
        <c:axId val="165545856"/>
        <c:scaling>
          <c:orientation val="minMax"/>
        </c:scaling>
        <c:delete val="0"/>
        <c:axPos val="b"/>
        <c:numFmt formatCode="General" sourceLinked="1"/>
        <c:majorTickMark val="none"/>
        <c:minorTickMark val="none"/>
        <c:tickLblPos val="nextTo"/>
        <c:spPr>
          <a:ln>
            <a:noFill/>
          </a:ln>
        </c:spPr>
        <c:txPr>
          <a:bodyPr/>
          <a:lstStyle/>
          <a:p>
            <a:pPr>
              <a:defRPr sz="1000"/>
            </a:pPr>
            <a:endParaRPr lang="en-US"/>
          </a:p>
        </c:txPr>
        <c:crossAx val="165547392"/>
        <c:crosses val="autoZero"/>
        <c:auto val="1"/>
        <c:lblAlgn val="ctr"/>
        <c:lblOffset val="100"/>
        <c:noMultiLvlLbl val="0"/>
      </c:catAx>
      <c:valAx>
        <c:axId val="165547392"/>
        <c:scaling>
          <c:orientation val="minMax"/>
          <c:max val="1"/>
          <c:min val="-0.65"/>
        </c:scaling>
        <c:delete val="0"/>
        <c:axPos val="l"/>
        <c:numFmt formatCode="0%" sourceLinked="1"/>
        <c:majorTickMark val="none"/>
        <c:minorTickMark val="none"/>
        <c:tickLblPos val="nextTo"/>
        <c:spPr>
          <a:noFill/>
          <a:ln>
            <a:noFill/>
          </a:ln>
        </c:spPr>
        <c:txPr>
          <a:bodyPr/>
          <a:lstStyle/>
          <a:p>
            <a:pPr>
              <a:defRPr sz="800">
                <a:solidFill>
                  <a:schemeClr val="bg1"/>
                </a:solidFill>
              </a:defRPr>
            </a:pPr>
            <a:endParaRPr lang="en-US"/>
          </a:p>
        </c:txPr>
        <c:crossAx val="165545856"/>
        <c:crosses val="autoZero"/>
        <c:crossBetween val="between"/>
        <c:majorUnit val="0.05"/>
      </c:valAx>
      <c:valAx>
        <c:axId val="165553280"/>
        <c:scaling>
          <c:orientation val="minMax"/>
          <c:max val="0.1"/>
          <c:min val="-0.03"/>
        </c:scaling>
        <c:delete val="0"/>
        <c:axPos val="r"/>
        <c:majorGridlines>
          <c:spPr>
            <a:ln>
              <a:noFill/>
            </a:ln>
          </c:spPr>
        </c:majorGridlines>
        <c:numFmt formatCode="0%" sourceLinked="1"/>
        <c:majorTickMark val="none"/>
        <c:minorTickMark val="none"/>
        <c:tickLblPos val="nextTo"/>
        <c:spPr>
          <a:ln>
            <a:noFill/>
          </a:ln>
        </c:spPr>
        <c:txPr>
          <a:bodyPr/>
          <a:lstStyle/>
          <a:p>
            <a:pPr>
              <a:defRPr sz="800">
                <a:solidFill>
                  <a:schemeClr val="bg1"/>
                </a:solidFill>
              </a:defRPr>
            </a:pPr>
            <a:endParaRPr lang="en-US"/>
          </a:p>
        </c:txPr>
        <c:crossAx val="165554816"/>
        <c:crosses val="max"/>
        <c:crossBetween val="between"/>
      </c:valAx>
      <c:catAx>
        <c:axId val="165554816"/>
        <c:scaling>
          <c:orientation val="minMax"/>
        </c:scaling>
        <c:delete val="0"/>
        <c:axPos val="b"/>
        <c:numFmt formatCode="General" sourceLinked="1"/>
        <c:majorTickMark val="none"/>
        <c:minorTickMark val="none"/>
        <c:tickLblPos val="none"/>
        <c:crossAx val="165553280"/>
        <c:crosses val="autoZero"/>
        <c:auto val="1"/>
        <c:lblAlgn val="ctr"/>
        <c:lblOffset val="100"/>
        <c:noMultiLvlLbl val="0"/>
      </c:catAx>
      <c:spPr>
        <a:noFill/>
        <a:ln w="25400">
          <a:noFill/>
        </a:ln>
      </c:spPr>
    </c:plotArea>
    <c:legend>
      <c:legendPos val="t"/>
      <c:legendEntry>
        <c:idx val="5"/>
        <c:delete val="1"/>
      </c:legendEntry>
      <c:legendEntry>
        <c:idx val="6"/>
        <c:delete val="1"/>
      </c:legendEntry>
      <c:layout>
        <c:manualLayout>
          <c:xMode val="edge"/>
          <c:yMode val="edge"/>
          <c:x val="7.3418635170603694E-2"/>
          <c:y val="2.5873221216041398E-2"/>
          <c:w val="0.85594050743657102"/>
          <c:h val="4.9924112008638E-2"/>
        </c:manualLayout>
      </c:layout>
      <c:overlay val="0"/>
      <c:spPr>
        <a:ln>
          <a:solidFill>
            <a:schemeClr val="tx1">
              <a:lumMod val="50000"/>
              <a:lumOff val="50000"/>
            </a:schemeClr>
          </a:solidFill>
        </a:ln>
      </c:spPr>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percentStacked"/>
        <c:varyColors val="0"/>
        <c:ser>
          <c:idx val="0"/>
          <c:order val="0"/>
          <c:tx>
            <c:strRef>
              <c:f>Sheet1!$B$1</c:f>
              <c:strCache>
                <c:ptCount val="1"/>
                <c:pt idx="0">
                  <c:v>Very Confident</c:v>
                </c:pt>
              </c:strCache>
            </c:strRef>
          </c:tx>
          <c:spPr>
            <a:solidFill>
              <a:schemeClr val="accent1">
                <a:lumMod val="50000"/>
              </a:schemeClr>
            </a:solidFill>
            <a:ln>
              <a:solidFill>
                <a:schemeClr val="accent1">
                  <a:lumMod val="50000"/>
                </a:schemeClr>
              </a:solidFill>
            </a:ln>
          </c:spPr>
          <c:cat>
            <c:numRef>
              <c:f>Sheet1!$A$2:$A$25</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Sheet1!$B$2:$B$25</c:f>
              <c:numCache>
                <c:formatCode>0%</c:formatCode>
                <c:ptCount val="24"/>
                <c:pt idx="0">
                  <c:v>0.04</c:v>
                </c:pt>
                <c:pt idx="1">
                  <c:v>0.04</c:v>
                </c:pt>
                <c:pt idx="2">
                  <c:v>0.03</c:v>
                </c:pt>
                <c:pt idx="3">
                  <c:v>0.03</c:v>
                </c:pt>
                <c:pt idx="4">
                  <c:v>0.05</c:v>
                </c:pt>
                <c:pt idx="5">
                  <c:v>0.06</c:v>
                </c:pt>
                <c:pt idx="6">
                  <c:v>7.0000000000000007E-2</c:v>
                </c:pt>
                <c:pt idx="7">
                  <c:v>7.0000000000000007E-2</c:v>
                </c:pt>
                <c:pt idx="8">
                  <c:v>0.08</c:v>
                </c:pt>
                <c:pt idx="9">
                  <c:v>0.06</c:v>
                </c:pt>
                <c:pt idx="10">
                  <c:v>7.0000000000000007E-2</c:v>
                </c:pt>
                <c:pt idx="11">
                  <c:v>7.0000000000000007E-2</c:v>
                </c:pt>
                <c:pt idx="12">
                  <c:v>0.08</c:v>
                </c:pt>
                <c:pt idx="13">
                  <c:v>0.06</c:v>
                </c:pt>
                <c:pt idx="14">
                  <c:v>7.0000000000000007E-2</c:v>
                </c:pt>
                <c:pt idx="15">
                  <c:v>0.05</c:v>
                </c:pt>
                <c:pt idx="16">
                  <c:v>0.06</c:v>
                </c:pt>
                <c:pt idx="17">
                  <c:v>7.0000000000000007E-2</c:v>
                </c:pt>
                <c:pt idx="18">
                  <c:v>0.05</c:v>
                </c:pt>
                <c:pt idx="19">
                  <c:v>0.06</c:v>
                </c:pt>
                <c:pt idx="20">
                  <c:v>0.05</c:v>
                </c:pt>
                <c:pt idx="21">
                  <c:v>0.08</c:v>
                </c:pt>
                <c:pt idx="22">
                  <c:v>0.09</c:v>
                </c:pt>
                <c:pt idx="23">
                  <c:v>0.1</c:v>
                </c:pt>
              </c:numCache>
            </c:numRef>
          </c:val>
        </c:ser>
        <c:ser>
          <c:idx val="1"/>
          <c:order val="1"/>
          <c:tx>
            <c:strRef>
              <c:f>Sheet1!$C$1</c:f>
              <c:strCache>
                <c:ptCount val="1"/>
                <c:pt idx="0">
                  <c:v>Somewhat Confident</c:v>
                </c:pt>
              </c:strCache>
            </c:strRef>
          </c:tx>
          <c:spPr>
            <a:solidFill>
              <a:schemeClr val="accent1">
                <a:lumMod val="75000"/>
              </a:schemeClr>
            </a:solidFill>
            <a:ln>
              <a:solidFill>
                <a:schemeClr val="accent1">
                  <a:lumMod val="75000"/>
                </a:schemeClr>
              </a:solidFill>
            </a:ln>
          </c:spPr>
          <c:cat>
            <c:numRef>
              <c:f>Sheet1!$A$2:$A$25</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Sheet1!$C$2:$C$25</c:f>
              <c:numCache>
                <c:formatCode>0%</c:formatCode>
                <c:ptCount val="24"/>
                <c:pt idx="0">
                  <c:v>0.19</c:v>
                </c:pt>
                <c:pt idx="1">
                  <c:v>0.18</c:v>
                </c:pt>
                <c:pt idx="2">
                  <c:v>0.16</c:v>
                </c:pt>
                <c:pt idx="3">
                  <c:v>0.17</c:v>
                </c:pt>
                <c:pt idx="4">
                  <c:v>0.17</c:v>
                </c:pt>
                <c:pt idx="5">
                  <c:v>0.16</c:v>
                </c:pt>
                <c:pt idx="6">
                  <c:v>0.21</c:v>
                </c:pt>
                <c:pt idx="7">
                  <c:v>0.21</c:v>
                </c:pt>
                <c:pt idx="8">
                  <c:v>0.26</c:v>
                </c:pt>
                <c:pt idx="9">
                  <c:v>0.25</c:v>
                </c:pt>
                <c:pt idx="10">
                  <c:v>0.26</c:v>
                </c:pt>
                <c:pt idx="11">
                  <c:v>0.28000000000000003</c:v>
                </c:pt>
                <c:pt idx="12">
                  <c:v>0.23</c:v>
                </c:pt>
                <c:pt idx="13">
                  <c:v>0.27</c:v>
                </c:pt>
                <c:pt idx="14">
                  <c:v>0.24</c:v>
                </c:pt>
                <c:pt idx="15">
                  <c:v>0.21</c:v>
                </c:pt>
                <c:pt idx="16">
                  <c:v>0.26</c:v>
                </c:pt>
                <c:pt idx="17">
                  <c:v>0.23</c:v>
                </c:pt>
                <c:pt idx="18">
                  <c:v>0.24</c:v>
                </c:pt>
                <c:pt idx="19">
                  <c:v>0.28999999999999998</c:v>
                </c:pt>
                <c:pt idx="20">
                  <c:v>0.24</c:v>
                </c:pt>
                <c:pt idx="21">
                  <c:v>0.24</c:v>
                </c:pt>
                <c:pt idx="22">
                  <c:v>0.26</c:v>
                </c:pt>
                <c:pt idx="23">
                  <c:v>0.28999999999999998</c:v>
                </c:pt>
              </c:numCache>
            </c:numRef>
          </c:val>
        </c:ser>
        <c:ser>
          <c:idx val="2"/>
          <c:order val="2"/>
          <c:tx>
            <c:strRef>
              <c:f>Sheet1!$D$1</c:f>
              <c:strCache>
                <c:ptCount val="1"/>
                <c:pt idx="0">
                  <c:v>Not Too Confident</c:v>
                </c:pt>
              </c:strCache>
            </c:strRef>
          </c:tx>
          <c:spPr>
            <a:solidFill>
              <a:schemeClr val="accent1">
                <a:lumMod val="60000"/>
                <a:lumOff val="40000"/>
              </a:schemeClr>
            </a:solidFill>
            <a:ln>
              <a:solidFill>
                <a:schemeClr val="accent1">
                  <a:lumMod val="60000"/>
                  <a:lumOff val="40000"/>
                </a:schemeClr>
              </a:solidFill>
            </a:ln>
          </c:spPr>
          <c:cat>
            <c:numRef>
              <c:f>Sheet1!$A$2:$A$25</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Sheet1!$D$2:$D$25</c:f>
              <c:numCache>
                <c:formatCode>0%</c:formatCode>
                <c:ptCount val="24"/>
                <c:pt idx="0">
                  <c:v>0.41</c:v>
                </c:pt>
                <c:pt idx="1">
                  <c:v>0.38</c:v>
                </c:pt>
                <c:pt idx="2">
                  <c:v>0.42</c:v>
                </c:pt>
                <c:pt idx="3">
                  <c:v>0.4</c:v>
                </c:pt>
                <c:pt idx="4">
                  <c:v>0.36</c:v>
                </c:pt>
                <c:pt idx="5">
                  <c:v>0.31</c:v>
                </c:pt>
                <c:pt idx="6">
                  <c:v>0.38</c:v>
                </c:pt>
                <c:pt idx="7">
                  <c:v>0.39</c:v>
                </c:pt>
                <c:pt idx="8">
                  <c:v>0.33</c:v>
                </c:pt>
                <c:pt idx="9">
                  <c:v>0.38</c:v>
                </c:pt>
                <c:pt idx="10">
                  <c:v>0.35</c:v>
                </c:pt>
                <c:pt idx="11">
                  <c:v>0.31</c:v>
                </c:pt>
                <c:pt idx="12">
                  <c:v>0.33</c:v>
                </c:pt>
                <c:pt idx="13">
                  <c:v>0.33</c:v>
                </c:pt>
                <c:pt idx="14">
                  <c:v>0.34</c:v>
                </c:pt>
                <c:pt idx="15">
                  <c:v>0.34</c:v>
                </c:pt>
                <c:pt idx="16">
                  <c:v>0.28000000000000003</c:v>
                </c:pt>
                <c:pt idx="17">
                  <c:v>0.33</c:v>
                </c:pt>
                <c:pt idx="18">
                  <c:v>0.31</c:v>
                </c:pt>
                <c:pt idx="19">
                  <c:v>0.3</c:v>
                </c:pt>
                <c:pt idx="20">
                  <c:v>0.28000000000000003</c:v>
                </c:pt>
                <c:pt idx="21">
                  <c:v>0.33</c:v>
                </c:pt>
                <c:pt idx="22">
                  <c:v>0.3</c:v>
                </c:pt>
                <c:pt idx="23">
                  <c:v>0.28000000000000003</c:v>
                </c:pt>
              </c:numCache>
            </c:numRef>
          </c:val>
        </c:ser>
        <c:ser>
          <c:idx val="3"/>
          <c:order val="3"/>
          <c:tx>
            <c:strRef>
              <c:f>Sheet1!$E$1</c:f>
              <c:strCache>
                <c:ptCount val="1"/>
                <c:pt idx="0">
                  <c:v>Not At All Confident</c:v>
                </c:pt>
              </c:strCache>
            </c:strRef>
          </c:tx>
          <c:spPr>
            <a:solidFill>
              <a:schemeClr val="accent1">
                <a:lumMod val="40000"/>
                <a:lumOff val="60000"/>
              </a:schemeClr>
            </a:solidFill>
            <a:ln>
              <a:solidFill>
                <a:schemeClr val="accent1">
                  <a:lumMod val="40000"/>
                  <a:lumOff val="60000"/>
                </a:schemeClr>
              </a:solidFill>
            </a:ln>
          </c:spPr>
          <c:cat>
            <c:numRef>
              <c:f>Sheet1!$A$2:$A$25</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Sheet1!$E$2:$E$25</c:f>
              <c:numCache>
                <c:formatCode>0%</c:formatCode>
                <c:ptCount val="24"/>
                <c:pt idx="0">
                  <c:v>0.33</c:v>
                </c:pt>
                <c:pt idx="1">
                  <c:v>0.39</c:v>
                </c:pt>
                <c:pt idx="2">
                  <c:v>0.38</c:v>
                </c:pt>
                <c:pt idx="3">
                  <c:v>0.38</c:v>
                </c:pt>
                <c:pt idx="4">
                  <c:v>0.39</c:v>
                </c:pt>
                <c:pt idx="5">
                  <c:v>0.44</c:v>
                </c:pt>
                <c:pt idx="6">
                  <c:v>0.33</c:v>
                </c:pt>
                <c:pt idx="7">
                  <c:v>0.33</c:v>
                </c:pt>
                <c:pt idx="8">
                  <c:v>0.32</c:v>
                </c:pt>
                <c:pt idx="9">
                  <c:v>0.3</c:v>
                </c:pt>
                <c:pt idx="10">
                  <c:v>0.31</c:v>
                </c:pt>
                <c:pt idx="11">
                  <c:v>0.32</c:v>
                </c:pt>
                <c:pt idx="12">
                  <c:v>0.35</c:v>
                </c:pt>
                <c:pt idx="13">
                  <c:v>0.34</c:v>
                </c:pt>
                <c:pt idx="14">
                  <c:v>0.34</c:v>
                </c:pt>
                <c:pt idx="15">
                  <c:v>0.37</c:v>
                </c:pt>
                <c:pt idx="16">
                  <c:v>0.39</c:v>
                </c:pt>
                <c:pt idx="17">
                  <c:v>0.37</c:v>
                </c:pt>
                <c:pt idx="18">
                  <c:v>0.39</c:v>
                </c:pt>
                <c:pt idx="19">
                  <c:v>0.34</c:v>
                </c:pt>
                <c:pt idx="20">
                  <c:v>0.41</c:v>
                </c:pt>
                <c:pt idx="21">
                  <c:v>0.35</c:v>
                </c:pt>
                <c:pt idx="22">
                  <c:v>0.33</c:v>
                </c:pt>
                <c:pt idx="23">
                  <c:v>0.32</c:v>
                </c:pt>
              </c:numCache>
            </c:numRef>
          </c:val>
        </c:ser>
        <c:ser>
          <c:idx val="4"/>
          <c:order val="4"/>
          <c:tx>
            <c:strRef>
              <c:f>Sheet1!$F$1</c:f>
              <c:strCache>
                <c:ptCount val="1"/>
                <c:pt idx="0">
                  <c:v>Don't Know/Refused</c:v>
                </c:pt>
              </c:strCache>
            </c:strRef>
          </c:tx>
          <c:spPr>
            <a:solidFill>
              <a:schemeClr val="bg1">
                <a:lumMod val="50000"/>
              </a:schemeClr>
            </a:solidFill>
            <a:ln>
              <a:solidFill>
                <a:schemeClr val="bg1">
                  <a:lumMod val="50000"/>
                </a:schemeClr>
              </a:solidFill>
            </a:ln>
          </c:spPr>
          <c:cat>
            <c:numRef>
              <c:f>Sheet1!$A$2:$A$25</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Sheet1!$F$2:$F$25</c:f>
              <c:numCache>
                <c:formatCode>0%</c:formatCode>
                <c:ptCount val="24"/>
                <c:pt idx="0">
                  <c:v>0.03</c:v>
                </c:pt>
                <c:pt idx="1">
                  <c:v>0.01</c:v>
                </c:pt>
                <c:pt idx="2">
                  <c:v>0.01</c:v>
                </c:pt>
                <c:pt idx="3">
                  <c:v>0.01</c:v>
                </c:pt>
                <c:pt idx="4">
                  <c:v>0.02</c:v>
                </c:pt>
                <c:pt idx="5">
                  <c:v>0.02</c:v>
                </c:pt>
                <c:pt idx="6">
                  <c:v>0.01</c:v>
                </c:pt>
                <c:pt idx="7">
                  <c:v>0</c:v>
                </c:pt>
                <c:pt idx="8">
                  <c:v>0.01</c:v>
                </c:pt>
                <c:pt idx="9">
                  <c:v>0.01</c:v>
                </c:pt>
                <c:pt idx="10">
                  <c:v>0.01</c:v>
                </c:pt>
                <c:pt idx="11">
                  <c:v>0.01</c:v>
                </c:pt>
                <c:pt idx="12">
                  <c:v>0.01</c:v>
                </c:pt>
                <c:pt idx="13">
                  <c:v>0.01</c:v>
                </c:pt>
                <c:pt idx="14">
                  <c:v>0.02</c:v>
                </c:pt>
                <c:pt idx="15">
                  <c:v>0.02</c:v>
                </c:pt>
                <c:pt idx="16">
                  <c:v>5.0000000000000001E-4</c:v>
                </c:pt>
                <c:pt idx="17">
                  <c:v>0.01</c:v>
                </c:pt>
                <c:pt idx="18">
                  <c:v>0.01</c:v>
                </c:pt>
                <c:pt idx="19">
                  <c:v>0.01</c:v>
                </c:pt>
                <c:pt idx="20">
                  <c:v>0.01</c:v>
                </c:pt>
                <c:pt idx="21">
                  <c:v>0.01</c:v>
                </c:pt>
                <c:pt idx="22">
                  <c:v>0.01</c:v>
                </c:pt>
                <c:pt idx="23">
                  <c:v>0</c:v>
                </c:pt>
              </c:numCache>
            </c:numRef>
          </c:val>
        </c:ser>
        <c:dLbls>
          <c:showLegendKey val="0"/>
          <c:showVal val="0"/>
          <c:showCatName val="0"/>
          <c:showSerName val="0"/>
          <c:showPercent val="0"/>
          <c:showBubbleSize val="0"/>
        </c:dLbls>
        <c:axId val="190633856"/>
        <c:axId val="190635392"/>
      </c:areaChart>
      <c:barChart>
        <c:barDir val="col"/>
        <c:grouping val="stacked"/>
        <c:varyColors val="0"/>
        <c:ser>
          <c:idx val="5"/>
          <c:order val="5"/>
          <c:tx>
            <c:strRef>
              <c:f>Sheet1!$G$1</c:f>
              <c:strCache>
                <c:ptCount val="1"/>
                <c:pt idx="0">
                  <c:v>Column4</c:v>
                </c:pt>
              </c:strCache>
            </c:strRef>
          </c:tx>
          <c:spPr>
            <a:solidFill>
              <a:srgbClr val="00B050"/>
            </a:solidFill>
            <a:ln w="25400">
              <a:noFill/>
            </a:ln>
          </c:spPr>
          <c:invertIfNegative val="0"/>
          <c:dPt>
            <c:idx val="1"/>
            <c:invertIfNegative val="0"/>
            <c:bubble3D val="0"/>
            <c:spPr>
              <a:solidFill>
                <a:srgbClr val="00B050"/>
              </a:solidFill>
              <a:ln w="25400">
                <a:noFill/>
              </a:ln>
            </c:spPr>
          </c:dPt>
          <c:dPt>
            <c:idx val="2"/>
            <c:invertIfNegative val="0"/>
            <c:bubble3D val="0"/>
            <c:spPr>
              <a:solidFill>
                <a:srgbClr val="FF0000"/>
              </a:solidFill>
              <a:ln w="25400">
                <a:noFill/>
              </a:ln>
            </c:spPr>
          </c:dPt>
          <c:dPt>
            <c:idx val="3"/>
            <c:invertIfNegative val="0"/>
            <c:bubble3D val="0"/>
            <c:spPr>
              <a:solidFill>
                <a:srgbClr val="00B050"/>
              </a:solidFill>
              <a:ln w="25400">
                <a:noFill/>
              </a:ln>
            </c:spPr>
          </c:dPt>
          <c:dPt>
            <c:idx val="4"/>
            <c:invertIfNegative val="0"/>
            <c:bubble3D val="0"/>
            <c:spPr>
              <a:solidFill>
                <a:srgbClr val="00B050"/>
              </a:solidFill>
              <a:ln w="25400">
                <a:noFill/>
              </a:ln>
            </c:spPr>
          </c:dPt>
          <c:dPt>
            <c:idx val="5"/>
            <c:invertIfNegative val="0"/>
            <c:bubble3D val="0"/>
            <c:spPr>
              <a:solidFill>
                <a:srgbClr val="00B050"/>
              </a:solidFill>
              <a:ln w="25400">
                <a:noFill/>
              </a:ln>
            </c:spPr>
          </c:dPt>
          <c:dPt>
            <c:idx val="6"/>
            <c:invertIfNegative val="0"/>
            <c:bubble3D val="0"/>
            <c:spPr>
              <a:solidFill>
                <a:srgbClr val="00B050"/>
              </a:solidFill>
              <a:ln w="25400">
                <a:noFill/>
              </a:ln>
            </c:spPr>
          </c:dPt>
          <c:dPt>
            <c:idx val="7"/>
            <c:invertIfNegative val="0"/>
            <c:bubble3D val="0"/>
            <c:spPr>
              <a:solidFill>
                <a:srgbClr val="00B050"/>
              </a:solidFill>
              <a:ln w="25400">
                <a:noFill/>
              </a:ln>
            </c:spPr>
          </c:dPt>
          <c:dPt>
            <c:idx val="8"/>
            <c:invertIfNegative val="0"/>
            <c:bubble3D val="0"/>
            <c:spPr>
              <a:solidFill>
                <a:srgbClr val="00B050"/>
              </a:solidFill>
              <a:ln w="25400">
                <a:noFill/>
              </a:ln>
            </c:spPr>
          </c:dPt>
          <c:dPt>
            <c:idx val="9"/>
            <c:invertIfNegative val="0"/>
            <c:bubble3D val="0"/>
            <c:spPr>
              <a:solidFill>
                <a:srgbClr val="FF0000"/>
              </a:solidFill>
              <a:ln w="25400">
                <a:noFill/>
              </a:ln>
            </c:spPr>
          </c:dPt>
          <c:dPt>
            <c:idx val="10"/>
            <c:invertIfNegative val="0"/>
            <c:bubble3D val="0"/>
            <c:spPr>
              <a:solidFill>
                <a:srgbClr val="00B050"/>
              </a:solidFill>
              <a:ln w="25400">
                <a:noFill/>
              </a:ln>
            </c:spPr>
          </c:dPt>
          <c:dPt>
            <c:idx val="11"/>
            <c:invertIfNegative val="0"/>
            <c:bubble3D val="0"/>
            <c:spPr>
              <a:solidFill>
                <a:srgbClr val="00B050"/>
              </a:solidFill>
              <a:ln w="25400">
                <a:noFill/>
              </a:ln>
            </c:spPr>
          </c:dPt>
          <c:dPt>
            <c:idx val="12"/>
            <c:invertIfNegative val="0"/>
            <c:bubble3D val="0"/>
            <c:spPr>
              <a:solidFill>
                <a:srgbClr val="00B050"/>
              </a:solidFill>
              <a:ln w="25400">
                <a:noFill/>
              </a:ln>
            </c:spPr>
          </c:dPt>
          <c:dPt>
            <c:idx val="13"/>
            <c:invertIfNegative val="0"/>
            <c:bubble3D val="0"/>
            <c:spPr>
              <a:solidFill>
                <a:srgbClr val="FF0000"/>
              </a:solidFill>
              <a:ln w="25400">
                <a:noFill/>
              </a:ln>
            </c:spPr>
          </c:dPt>
          <c:dPt>
            <c:idx val="14"/>
            <c:invertIfNegative val="0"/>
            <c:bubble3D val="0"/>
            <c:spPr>
              <a:solidFill>
                <a:srgbClr val="00B050"/>
              </a:solidFill>
              <a:ln w="25400">
                <a:noFill/>
              </a:ln>
            </c:spPr>
          </c:dPt>
          <c:dPt>
            <c:idx val="15"/>
            <c:invertIfNegative val="0"/>
            <c:bubble3D val="0"/>
            <c:spPr>
              <a:solidFill>
                <a:srgbClr val="FF0000"/>
              </a:solidFill>
              <a:ln w="25400">
                <a:noFill/>
              </a:ln>
            </c:spPr>
          </c:dPt>
          <c:dPt>
            <c:idx val="16"/>
            <c:invertIfNegative val="0"/>
            <c:bubble3D val="0"/>
            <c:spPr>
              <a:solidFill>
                <a:srgbClr val="00B050"/>
              </a:solidFill>
              <a:ln w="25400">
                <a:noFill/>
              </a:ln>
            </c:spPr>
          </c:dPt>
          <c:dPt>
            <c:idx val="17"/>
            <c:invertIfNegative val="0"/>
            <c:bubble3D val="0"/>
            <c:spPr>
              <a:solidFill>
                <a:srgbClr val="00B050"/>
              </a:solidFill>
              <a:ln w="25400">
                <a:noFill/>
              </a:ln>
            </c:spPr>
          </c:dPt>
          <c:dPt>
            <c:idx val="18"/>
            <c:invertIfNegative val="0"/>
            <c:bubble3D val="0"/>
            <c:spPr>
              <a:solidFill>
                <a:srgbClr val="FF0000"/>
              </a:solidFill>
              <a:ln w="25400">
                <a:noFill/>
              </a:ln>
            </c:spPr>
          </c:dPt>
          <c:dPt>
            <c:idx val="19"/>
            <c:invertIfNegative val="0"/>
            <c:bubble3D val="0"/>
            <c:spPr>
              <a:solidFill>
                <a:srgbClr val="00B050"/>
              </a:solidFill>
              <a:ln w="25400">
                <a:noFill/>
              </a:ln>
            </c:spPr>
          </c:dPt>
          <c:dPt>
            <c:idx val="20"/>
            <c:invertIfNegative val="0"/>
            <c:bubble3D val="0"/>
            <c:spPr>
              <a:solidFill>
                <a:srgbClr val="FF0000"/>
              </a:solidFill>
              <a:ln w="25400">
                <a:noFill/>
              </a:ln>
            </c:spPr>
          </c:dPt>
          <c:dPt>
            <c:idx val="21"/>
            <c:invertIfNegative val="0"/>
            <c:bubble3D val="0"/>
            <c:spPr>
              <a:solidFill>
                <a:srgbClr val="00B050"/>
              </a:solidFill>
              <a:ln w="25400">
                <a:noFill/>
              </a:ln>
            </c:spPr>
          </c:dPt>
          <c:cat>
            <c:numRef>
              <c:f>Sheet1!$A$2:$A$25</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Sheet1!$G$2:$G$25</c:f>
              <c:numCache>
                <c:formatCode>0%</c:formatCode>
                <c:ptCount val="24"/>
                <c:pt idx="0" formatCode="General">
                  <c:v>0</c:v>
                </c:pt>
                <c:pt idx="1">
                  <c:v>0</c:v>
                </c:pt>
                <c:pt idx="2">
                  <c:v>-1.0000000000000002E-3</c:v>
                </c:pt>
                <c:pt idx="3">
                  <c:v>0</c:v>
                </c:pt>
                <c:pt idx="4">
                  <c:v>2.0000000000000005E-3</c:v>
                </c:pt>
                <c:pt idx="5">
                  <c:v>9.9999999999999959E-4</c:v>
                </c:pt>
                <c:pt idx="6">
                  <c:v>1.0000000000000009E-3</c:v>
                </c:pt>
                <c:pt idx="7">
                  <c:v>0</c:v>
                </c:pt>
                <c:pt idx="8">
                  <c:v>9.9999999999999959E-4</c:v>
                </c:pt>
                <c:pt idx="9">
                  <c:v>-2.0000000000000005E-3</c:v>
                </c:pt>
                <c:pt idx="10">
                  <c:v>1.0000000000000009E-3</c:v>
                </c:pt>
                <c:pt idx="11">
                  <c:v>0</c:v>
                </c:pt>
                <c:pt idx="12">
                  <c:v>9.9999999999999959E-4</c:v>
                </c:pt>
                <c:pt idx="13">
                  <c:v>-2.0000000000000005E-3</c:v>
                </c:pt>
                <c:pt idx="14">
                  <c:v>1.0000000000000009E-3</c:v>
                </c:pt>
                <c:pt idx="15">
                  <c:v>-2.0000000000000005E-3</c:v>
                </c:pt>
                <c:pt idx="16">
                  <c:v>9.9999999999999959E-4</c:v>
                </c:pt>
                <c:pt idx="17">
                  <c:v>1.0000000000000009E-3</c:v>
                </c:pt>
                <c:pt idx="18">
                  <c:v>-2.0000000000000005E-3</c:v>
                </c:pt>
                <c:pt idx="19">
                  <c:v>9.9999999999999959E-4</c:v>
                </c:pt>
                <c:pt idx="20">
                  <c:v>-9.9999999999999959E-4</c:v>
                </c:pt>
                <c:pt idx="21">
                  <c:v>3.0000000000000001E-3</c:v>
                </c:pt>
                <c:pt idx="22">
                  <c:v>9.9999999999999959E-4</c:v>
                </c:pt>
                <c:pt idx="23">
                  <c:v>1.0000000000000009E-3</c:v>
                </c:pt>
              </c:numCache>
            </c:numRef>
          </c:val>
        </c:ser>
        <c:ser>
          <c:idx val="6"/>
          <c:order val="6"/>
          <c:tx>
            <c:strRef>
              <c:f>Sheet1!$H$1</c:f>
              <c:strCache>
                <c:ptCount val="1"/>
                <c:pt idx="0">
                  <c:v>Column5</c:v>
                </c:pt>
              </c:strCache>
            </c:strRef>
          </c:tx>
          <c:spPr>
            <a:noFill/>
          </c:spPr>
          <c:invertIfNegative val="0"/>
          <c:dLbls>
            <c:dLbl>
              <c:idx val="0"/>
              <c:delete val="1"/>
            </c:dLbl>
            <c:txPr>
              <a:bodyPr/>
              <a:lstStyle/>
              <a:p>
                <a:pPr>
                  <a:defRPr sz="1000"/>
                </a:pPr>
                <a:endParaRPr lang="en-US"/>
              </a:p>
            </c:txPr>
            <c:dLblPos val="inBase"/>
            <c:showLegendKey val="0"/>
            <c:showVal val="1"/>
            <c:showCatName val="0"/>
            <c:showSerName val="0"/>
            <c:showPercent val="0"/>
            <c:showBubbleSize val="0"/>
            <c:showLeaderLines val="0"/>
          </c:dLbls>
          <c:cat>
            <c:numRef>
              <c:f>Sheet1!$A$2:$A$25</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Sheet1!$H$2:$H$25</c:f>
              <c:numCache>
                <c:formatCode>0%</c:formatCode>
                <c:ptCount val="24"/>
                <c:pt idx="0" formatCode="General">
                  <c:v>0</c:v>
                </c:pt>
                <c:pt idx="1">
                  <c:v>0</c:v>
                </c:pt>
                <c:pt idx="2">
                  <c:v>-1.0000000000000002E-2</c:v>
                </c:pt>
                <c:pt idx="3">
                  <c:v>0</c:v>
                </c:pt>
                <c:pt idx="4">
                  <c:v>2.0000000000000004E-2</c:v>
                </c:pt>
                <c:pt idx="5">
                  <c:v>9.999999999999995E-3</c:v>
                </c:pt>
                <c:pt idx="6">
                  <c:v>1.0000000000000009E-2</c:v>
                </c:pt>
                <c:pt idx="7">
                  <c:v>0</c:v>
                </c:pt>
                <c:pt idx="8">
                  <c:v>9.999999999999995E-3</c:v>
                </c:pt>
                <c:pt idx="9">
                  <c:v>-2.0000000000000004E-2</c:v>
                </c:pt>
                <c:pt idx="10">
                  <c:v>1.0000000000000009E-2</c:v>
                </c:pt>
                <c:pt idx="11">
                  <c:v>0</c:v>
                </c:pt>
                <c:pt idx="12">
                  <c:v>9.999999999999995E-3</c:v>
                </c:pt>
                <c:pt idx="13">
                  <c:v>-2.0000000000000004E-2</c:v>
                </c:pt>
                <c:pt idx="14">
                  <c:v>1.0000000000000009E-2</c:v>
                </c:pt>
                <c:pt idx="15">
                  <c:v>-2.0000000000000004E-2</c:v>
                </c:pt>
                <c:pt idx="16">
                  <c:v>9.999999999999995E-3</c:v>
                </c:pt>
                <c:pt idx="17">
                  <c:v>1.0000000000000009E-2</c:v>
                </c:pt>
                <c:pt idx="18">
                  <c:v>-2.0000000000000004E-2</c:v>
                </c:pt>
                <c:pt idx="19">
                  <c:v>9.999999999999995E-3</c:v>
                </c:pt>
                <c:pt idx="20">
                  <c:v>-9.999999999999995E-3</c:v>
                </c:pt>
                <c:pt idx="21">
                  <c:v>0.03</c:v>
                </c:pt>
                <c:pt idx="22">
                  <c:v>9.999999999999995E-3</c:v>
                </c:pt>
                <c:pt idx="23">
                  <c:v>1.0000000000000009E-2</c:v>
                </c:pt>
              </c:numCache>
            </c:numRef>
          </c:val>
        </c:ser>
        <c:dLbls>
          <c:showLegendKey val="0"/>
          <c:showVal val="0"/>
          <c:showCatName val="0"/>
          <c:showSerName val="0"/>
          <c:showPercent val="0"/>
          <c:showBubbleSize val="0"/>
        </c:dLbls>
        <c:gapWidth val="150"/>
        <c:overlap val="100"/>
        <c:axId val="190646912"/>
        <c:axId val="190645376"/>
      </c:barChart>
      <c:catAx>
        <c:axId val="190633856"/>
        <c:scaling>
          <c:orientation val="minMax"/>
        </c:scaling>
        <c:delete val="0"/>
        <c:axPos val="b"/>
        <c:numFmt formatCode="General" sourceLinked="1"/>
        <c:majorTickMark val="out"/>
        <c:minorTickMark val="none"/>
        <c:tickLblPos val="nextTo"/>
        <c:spPr>
          <a:ln>
            <a:noFill/>
          </a:ln>
        </c:spPr>
        <c:txPr>
          <a:bodyPr/>
          <a:lstStyle/>
          <a:p>
            <a:pPr>
              <a:defRPr sz="1100"/>
            </a:pPr>
            <a:endParaRPr lang="en-US"/>
          </a:p>
        </c:txPr>
        <c:crossAx val="190635392"/>
        <c:crosses val="autoZero"/>
        <c:auto val="1"/>
        <c:lblAlgn val="ctr"/>
        <c:lblOffset val="100"/>
        <c:noMultiLvlLbl val="0"/>
      </c:catAx>
      <c:valAx>
        <c:axId val="190635392"/>
        <c:scaling>
          <c:orientation val="minMax"/>
          <c:max val="1"/>
          <c:min val="-0.65"/>
        </c:scaling>
        <c:delete val="0"/>
        <c:axPos val="l"/>
        <c:numFmt formatCode="0%" sourceLinked="1"/>
        <c:majorTickMark val="none"/>
        <c:minorTickMark val="none"/>
        <c:tickLblPos val="nextTo"/>
        <c:spPr>
          <a:noFill/>
          <a:ln>
            <a:noFill/>
          </a:ln>
        </c:spPr>
        <c:txPr>
          <a:bodyPr/>
          <a:lstStyle/>
          <a:p>
            <a:pPr>
              <a:defRPr sz="800">
                <a:solidFill>
                  <a:schemeClr val="bg1"/>
                </a:solidFill>
              </a:defRPr>
            </a:pPr>
            <a:endParaRPr lang="en-US"/>
          </a:p>
        </c:txPr>
        <c:crossAx val="190633856"/>
        <c:crosses val="autoZero"/>
        <c:crossBetween val="between"/>
      </c:valAx>
      <c:valAx>
        <c:axId val="190645376"/>
        <c:scaling>
          <c:orientation val="minMax"/>
          <c:max val="0.1"/>
          <c:min val="-0.03"/>
        </c:scaling>
        <c:delete val="0"/>
        <c:axPos val="r"/>
        <c:numFmt formatCode="General" sourceLinked="1"/>
        <c:majorTickMark val="none"/>
        <c:minorTickMark val="none"/>
        <c:tickLblPos val="nextTo"/>
        <c:spPr>
          <a:ln>
            <a:noFill/>
          </a:ln>
        </c:spPr>
        <c:txPr>
          <a:bodyPr/>
          <a:lstStyle/>
          <a:p>
            <a:pPr>
              <a:defRPr sz="800">
                <a:solidFill>
                  <a:schemeClr val="bg1"/>
                </a:solidFill>
              </a:defRPr>
            </a:pPr>
            <a:endParaRPr lang="en-US"/>
          </a:p>
        </c:txPr>
        <c:crossAx val="190646912"/>
        <c:crosses val="max"/>
        <c:crossBetween val="between"/>
      </c:valAx>
      <c:catAx>
        <c:axId val="190646912"/>
        <c:scaling>
          <c:orientation val="minMax"/>
        </c:scaling>
        <c:delete val="0"/>
        <c:axPos val="b"/>
        <c:numFmt formatCode="General" sourceLinked="1"/>
        <c:majorTickMark val="none"/>
        <c:minorTickMark val="none"/>
        <c:tickLblPos val="none"/>
        <c:crossAx val="190645376"/>
        <c:crosses val="autoZero"/>
        <c:auto val="1"/>
        <c:lblAlgn val="ctr"/>
        <c:lblOffset val="100"/>
        <c:noMultiLvlLbl val="0"/>
      </c:catAx>
      <c:spPr>
        <a:noFill/>
        <a:ln w="25400">
          <a:noFill/>
        </a:ln>
      </c:spPr>
    </c:plotArea>
    <c:legend>
      <c:legendPos val="t"/>
      <c:legendEntry>
        <c:idx val="5"/>
        <c:delete val="1"/>
      </c:legendEntry>
      <c:legendEntry>
        <c:idx val="6"/>
        <c:delete val="1"/>
      </c:legendEntry>
      <c:layout>
        <c:manualLayout>
          <c:xMode val="edge"/>
          <c:yMode val="edge"/>
          <c:x val="6.5085301837270307E-2"/>
          <c:y val="1.5523932729624801E-2"/>
          <c:w val="0.86844050743657097"/>
          <c:h val="4.9924112008638E-2"/>
        </c:manualLayout>
      </c:layout>
      <c:overlay val="0"/>
      <c:spPr>
        <a:ln>
          <a:solidFill>
            <a:schemeClr val="tx1">
              <a:lumMod val="50000"/>
              <a:lumOff val="50000"/>
            </a:schemeClr>
          </a:solidFill>
        </a:ln>
      </c:spPr>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percentStacked"/>
        <c:varyColors val="0"/>
        <c:ser>
          <c:idx val="0"/>
          <c:order val="0"/>
          <c:tx>
            <c:strRef>
              <c:f>Sheet1!$B$1</c:f>
              <c:strCache>
                <c:ptCount val="1"/>
                <c:pt idx="0">
                  <c:v>Very Confident</c:v>
                </c:pt>
              </c:strCache>
            </c:strRef>
          </c:tx>
          <c:spPr>
            <a:solidFill>
              <a:schemeClr val="accent1">
                <a:lumMod val="50000"/>
              </a:schemeClr>
            </a:solidFill>
            <a:ln>
              <a:solidFill>
                <a:schemeClr val="accent1">
                  <a:lumMod val="50000"/>
                </a:schemeClr>
              </a:solidFill>
            </a:ln>
          </c:spPr>
          <c:cat>
            <c:numRef>
              <c:f>Sheet1!$A$2:$A$25</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Sheet1!$B$2:$B$25</c:f>
              <c:numCache>
                <c:formatCode>0%</c:formatCode>
                <c:ptCount val="24"/>
                <c:pt idx="0">
                  <c:v>0.14000000000000001</c:v>
                </c:pt>
                <c:pt idx="1">
                  <c:v>0.16</c:v>
                </c:pt>
                <c:pt idx="2">
                  <c:v>0.12</c:v>
                </c:pt>
                <c:pt idx="3">
                  <c:v>7.0000000000000007E-2</c:v>
                </c:pt>
                <c:pt idx="4">
                  <c:v>0.14000000000000001</c:v>
                </c:pt>
                <c:pt idx="5">
                  <c:v>0.19</c:v>
                </c:pt>
                <c:pt idx="6">
                  <c:v>0.17</c:v>
                </c:pt>
                <c:pt idx="7">
                  <c:v>0.26</c:v>
                </c:pt>
                <c:pt idx="8">
                  <c:v>0.28000000000000003</c:v>
                </c:pt>
                <c:pt idx="9">
                  <c:v>0.27</c:v>
                </c:pt>
                <c:pt idx="10">
                  <c:v>0.27</c:v>
                </c:pt>
                <c:pt idx="11">
                  <c:v>0.18</c:v>
                </c:pt>
                <c:pt idx="12">
                  <c:v>0.21</c:v>
                </c:pt>
                <c:pt idx="13">
                  <c:v>0.19</c:v>
                </c:pt>
                <c:pt idx="14">
                  <c:v>0.17</c:v>
                </c:pt>
                <c:pt idx="15">
                  <c:v>0.14000000000000001</c:v>
                </c:pt>
                <c:pt idx="16">
                  <c:v>0.13</c:v>
                </c:pt>
                <c:pt idx="17">
                  <c:v>0.11</c:v>
                </c:pt>
                <c:pt idx="18">
                  <c:v>0.11</c:v>
                </c:pt>
                <c:pt idx="19">
                  <c:v>0.21</c:v>
                </c:pt>
                <c:pt idx="20">
                  <c:v>0.14000000000000001</c:v>
                </c:pt>
                <c:pt idx="21">
                  <c:v>0.14000000000000001</c:v>
                </c:pt>
                <c:pt idx="22">
                  <c:v>0.16</c:v>
                </c:pt>
                <c:pt idx="23">
                  <c:v>0.17</c:v>
                </c:pt>
              </c:numCache>
            </c:numRef>
          </c:val>
        </c:ser>
        <c:ser>
          <c:idx val="1"/>
          <c:order val="1"/>
          <c:tx>
            <c:strRef>
              <c:f>Sheet1!$C$1</c:f>
              <c:strCache>
                <c:ptCount val="1"/>
                <c:pt idx="0">
                  <c:v>Somewhat Confident</c:v>
                </c:pt>
              </c:strCache>
            </c:strRef>
          </c:tx>
          <c:spPr>
            <a:solidFill>
              <a:schemeClr val="accent1">
                <a:lumMod val="75000"/>
              </a:schemeClr>
            </a:solidFill>
            <a:ln>
              <a:solidFill>
                <a:schemeClr val="accent1">
                  <a:lumMod val="75000"/>
                </a:schemeClr>
              </a:solidFill>
            </a:ln>
          </c:spPr>
          <c:cat>
            <c:numRef>
              <c:f>Sheet1!$A$2:$A$25</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Sheet1!$C$2:$C$25</c:f>
              <c:numCache>
                <c:formatCode>0%</c:formatCode>
                <c:ptCount val="24"/>
                <c:pt idx="0">
                  <c:v>0.36</c:v>
                </c:pt>
                <c:pt idx="1">
                  <c:v>0.35</c:v>
                </c:pt>
                <c:pt idx="2">
                  <c:v>0.3</c:v>
                </c:pt>
                <c:pt idx="3">
                  <c:v>0.36</c:v>
                </c:pt>
                <c:pt idx="4">
                  <c:v>0.34</c:v>
                </c:pt>
                <c:pt idx="5">
                  <c:v>0.34</c:v>
                </c:pt>
                <c:pt idx="6">
                  <c:v>0.34</c:v>
                </c:pt>
                <c:pt idx="7">
                  <c:v>0.33</c:v>
                </c:pt>
                <c:pt idx="8">
                  <c:v>0.38</c:v>
                </c:pt>
                <c:pt idx="9">
                  <c:v>0.31</c:v>
                </c:pt>
                <c:pt idx="10">
                  <c:v>0.36</c:v>
                </c:pt>
                <c:pt idx="11">
                  <c:v>0.39</c:v>
                </c:pt>
                <c:pt idx="12">
                  <c:v>0.37</c:v>
                </c:pt>
                <c:pt idx="13">
                  <c:v>0.44</c:v>
                </c:pt>
                <c:pt idx="14">
                  <c:v>0.43</c:v>
                </c:pt>
                <c:pt idx="15">
                  <c:v>0.36</c:v>
                </c:pt>
                <c:pt idx="16">
                  <c:v>0.43</c:v>
                </c:pt>
                <c:pt idx="17">
                  <c:v>0.39</c:v>
                </c:pt>
                <c:pt idx="18">
                  <c:v>0.38</c:v>
                </c:pt>
                <c:pt idx="19">
                  <c:v>0.38</c:v>
                </c:pt>
                <c:pt idx="20">
                  <c:v>0.37</c:v>
                </c:pt>
                <c:pt idx="21">
                  <c:v>0.38</c:v>
                </c:pt>
                <c:pt idx="22">
                  <c:v>0.41</c:v>
                </c:pt>
                <c:pt idx="23">
                  <c:v>0.41</c:v>
                </c:pt>
              </c:numCache>
            </c:numRef>
          </c:val>
        </c:ser>
        <c:ser>
          <c:idx val="2"/>
          <c:order val="2"/>
          <c:tx>
            <c:strRef>
              <c:f>Sheet1!$D$1</c:f>
              <c:strCache>
                <c:ptCount val="1"/>
                <c:pt idx="0">
                  <c:v>Not Too Confident</c:v>
                </c:pt>
              </c:strCache>
            </c:strRef>
          </c:tx>
          <c:spPr>
            <a:solidFill>
              <a:schemeClr val="accent1">
                <a:lumMod val="60000"/>
                <a:lumOff val="40000"/>
              </a:schemeClr>
            </a:solidFill>
            <a:ln>
              <a:solidFill>
                <a:schemeClr val="accent1">
                  <a:lumMod val="60000"/>
                  <a:lumOff val="40000"/>
                </a:schemeClr>
              </a:solidFill>
            </a:ln>
          </c:spPr>
          <c:cat>
            <c:numRef>
              <c:f>Sheet1!$A$2:$A$25</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Sheet1!$D$2:$D$25</c:f>
              <c:numCache>
                <c:formatCode>0%</c:formatCode>
                <c:ptCount val="24"/>
                <c:pt idx="0">
                  <c:v>0.34</c:v>
                </c:pt>
                <c:pt idx="1">
                  <c:v>0.3</c:v>
                </c:pt>
                <c:pt idx="2">
                  <c:v>0.35</c:v>
                </c:pt>
                <c:pt idx="3">
                  <c:v>0.36</c:v>
                </c:pt>
                <c:pt idx="4">
                  <c:v>0.33</c:v>
                </c:pt>
                <c:pt idx="5">
                  <c:v>0.31</c:v>
                </c:pt>
                <c:pt idx="6">
                  <c:v>0.33</c:v>
                </c:pt>
                <c:pt idx="7">
                  <c:v>0.27</c:v>
                </c:pt>
                <c:pt idx="8">
                  <c:v>0.2</c:v>
                </c:pt>
                <c:pt idx="9">
                  <c:v>0.3</c:v>
                </c:pt>
                <c:pt idx="10">
                  <c:v>0.22</c:v>
                </c:pt>
                <c:pt idx="11">
                  <c:v>0.26</c:v>
                </c:pt>
                <c:pt idx="12">
                  <c:v>0.26</c:v>
                </c:pt>
                <c:pt idx="13">
                  <c:v>0.22</c:v>
                </c:pt>
                <c:pt idx="14">
                  <c:v>0.18</c:v>
                </c:pt>
                <c:pt idx="15">
                  <c:v>0.31</c:v>
                </c:pt>
                <c:pt idx="16">
                  <c:v>0.24</c:v>
                </c:pt>
                <c:pt idx="17">
                  <c:v>0.31</c:v>
                </c:pt>
                <c:pt idx="18">
                  <c:v>0.3</c:v>
                </c:pt>
                <c:pt idx="19">
                  <c:v>0.23</c:v>
                </c:pt>
                <c:pt idx="20">
                  <c:v>0.32</c:v>
                </c:pt>
                <c:pt idx="21">
                  <c:v>0.26</c:v>
                </c:pt>
                <c:pt idx="22">
                  <c:v>0.24</c:v>
                </c:pt>
                <c:pt idx="23">
                  <c:v>0.19</c:v>
                </c:pt>
              </c:numCache>
            </c:numRef>
          </c:val>
        </c:ser>
        <c:ser>
          <c:idx val="3"/>
          <c:order val="3"/>
          <c:tx>
            <c:strRef>
              <c:f>Sheet1!$E$1</c:f>
              <c:strCache>
                <c:ptCount val="1"/>
                <c:pt idx="0">
                  <c:v>Not At All Confident</c:v>
                </c:pt>
              </c:strCache>
            </c:strRef>
          </c:tx>
          <c:spPr>
            <a:solidFill>
              <a:schemeClr val="accent1">
                <a:lumMod val="40000"/>
                <a:lumOff val="60000"/>
              </a:schemeClr>
            </a:solidFill>
            <a:ln>
              <a:solidFill>
                <a:schemeClr val="accent1">
                  <a:lumMod val="40000"/>
                  <a:lumOff val="60000"/>
                </a:schemeClr>
              </a:solidFill>
            </a:ln>
          </c:spPr>
          <c:cat>
            <c:numRef>
              <c:f>Sheet1!$A$2:$A$25</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Sheet1!$E$2:$E$25</c:f>
              <c:numCache>
                <c:formatCode>0%</c:formatCode>
                <c:ptCount val="24"/>
                <c:pt idx="0">
                  <c:v>0.06</c:v>
                </c:pt>
                <c:pt idx="1">
                  <c:v>0.1</c:v>
                </c:pt>
                <c:pt idx="2">
                  <c:v>0.15</c:v>
                </c:pt>
                <c:pt idx="3">
                  <c:v>0.11</c:v>
                </c:pt>
                <c:pt idx="4">
                  <c:v>0.09</c:v>
                </c:pt>
                <c:pt idx="5">
                  <c:v>0.11</c:v>
                </c:pt>
                <c:pt idx="6">
                  <c:v>0.12</c:v>
                </c:pt>
                <c:pt idx="7">
                  <c:v>0.09</c:v>
                </c:pt>
                <c:pt idx="8">
                  <c:v>7.0000000000000007E-2</c:v>
                </c:pt>
                <c:pt idx="9">
                  <c:v>0.08</c:v>
                </c:pt>
                <c:pt idx="10">
                  <c:v>0.11</c:v>
                </c:pt>
                <c:pt idx="11">
                  <c:v>0.11</c:v>
                </c:pt>
                <c:pt idx="12">
                  <c:v>0.12</c:v>
                </c:pt>
                <c:pt idx="13">
                  <c:v>0.13</c:v>
                </c:pt>
                <c:pt idx="14">
                  <c:v>0.18</c:v>
                </c:pt>
                <c:pt idx="15">
                  <c:v>0.16</c:v>
                </c:pt>
                <c:pt idx="16">
                  <c:v>0.17</c:v>
                </c:pt>
                <c:pt idx="17">
                  <c:v>0.17</c:v>
                </c:pt>
                <c:pt idx="18">
                  <c:v>0.2</c:v>
                </c:pt>
                <c:pt idx="19">
                  <c:v>0.17</c:v>
                </c:pt>
                <c:pt idx="20">
                  <c:v>0.15</c:v>
                </c:pt>
                <c:pt idx="21">
                  <c:v>0.21</c:v>
                </c:pt>
                <c:pt idx="22">
                  <c:v>0.15</c:v>
                </c:pt>
                <c:pt idx="23">
                  <c:v>0.19</c:v>
                </c:pt>
              </c:numCache>
            </c:numRef>
          </c:val>
        </c:ser>
        <c:ser>
          <c:idx val="4"/>
          <c:order val="4"/>
          <c:tx>
            <c:strRef>
              <c:f>Sheet1!$F$1</c:f>
              <c:strCache>
                <c:ptCount val="1"/>
                <c:pt idx="0">
                  <c:v>Don't Know/Refused</c:v>
                </c:pt>
              </c:strCache>
            </c:strRef>
          </c:tx>
          <c:spPr>
            <a:solidFill>
              <a:schemeClr val="bg1">
                <a:lumMod val="50000"/>
              </a:schemeClr>
            </a:solidFill>
            <a:ln>
              <a:solidFill>
                <a:schemeClr val="bg1">
                  <a:lumMod val="50000"/>
                </a:schemeClr>
              </a:solidFill>
            </a:ln>
          </c:spPr>
          <c:cat>
            <c:numRef>
              <c:f>Sheet1!$A$2:$A$25</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Sheet1!$F$2:$F$25</c:f>
              <c:numCache>
                <c:formatCode>0%</c:formatCode>
                <c:ptCount val="24"/>
                <c:pt idx="0">
                  <c:v>0.1</c:v>
                </c:pt>
                <c:pt idx="1">
                  <c:v>0.1</c:v>
                </c:pt>
                <c:pt idx="2">
                  <c:v>0.08</c:v>
                </c:pt>
                <c:pt idx="3">
                  <c:v>0.11</c:v>
                </c:pt>
                <c:pt idx="4">
                  <c:v>0.1</c:v>
                </c:pt>
                <c:pt idx="5">
                  <c:v>0.05</c:v>
                </c:pt>
                <c:pt idx="6">
                  <c:v>0.04</c:v>
                </c:pt>
                <c:pt idx="7">
                  <c:v>0.05</c:v>
                </c:pt>
                <c:pt idx="8">
                  <c:v>7.0000000000000007E-2</c:v>
                </c:pt>
                <c:pt idx="9">
                  <c:v>0.04</c:v>
                </c:pt>
                <c:pt idx="10">
                  <c:v>0.04</c:v>
                </c:pt>
                <c:pt idx="11">
                  <c:v>0.05</c:v>
                </c:pt>
                <c:pt idx="12">
                  <c:v>0.05</c:v>
                </c:pt>
                <c:pt idx="13">
                  <c:v>0.03</c:v>
                </c:pt>
                <c:pt idx="14">
                  <c:v>0.04</c:v>
                </c:pt>
                <c:pt idx="15">
                  <c:v>0.03</c:v>
                </c:pt>
                <c:pt idx="16">
                  <c:v>0.03</c:v>
                </c:pt>
                <c:pt idx="17">
                  <c:v>0.02</c:v>
                </c:pt>
                <c:pt idx="18">
                  <c:v>0.01</c:v>
                </c:pt>
                <c:pt idx="19">
                  <c:v>0.01</c:v>
                </c:pt>
                <c:pt idx="20">
                  <c:v>0.02</c:v>
                </c:pt>
                <c:pt idx="21">
                  <c:v>0.01</c:v>
                </c:pt>
                <c:pt idx="22">
                  <c:v>0.03</c:v>
                </c:pt>
                <c:pt idx="23">
                  <c:v>0.03</c:v>
                </c:pt>
              </c:numCache>
            </c:numRef>
          </c:val>
        </c:ser>
        <c:dLbls>
          <c:showLegendKey val="0"/>
          <c:showVal val="0"/>
          <c:showCatName val="0"/>
          <c:showSerName val="0"/>
          <c:showPercent val="0"/>
          <c:showBubbleSize val="0"/>
        </c:dLbls>
        <c:axId val="191734912"/>
        <c:axId val="191736448"/>
      </c:areaChart>
      <c:barChart>
        <c:barDir val="col"/>
        <c:grouping val="stacked"/>
        <c:varyColors val="0"/>
        <c:ser>
          <c:idx val="5"/>
          <c:order val="5"/>
          <c:tx>
            <c:strRef>
              <c:f>Sheet1!$G$1</c:f>
              <c:strCache>
                <c:ptCount val="1"/>
                <c:pt idx="0">
                  <c:v>Column4</c:v>
                </c:pt>
              </c:strCache>
            </c:strRef>
          </c:tx>
          <c:spPr>
            <a:solidFill>
              <a:srgbClr val="00B050"/>
            </a:solidFill>
            <a:ln w="25400">
              <a:noFill/>
            </a:ln>
          </c:spPr>
          <c:invertIfNegative val="0"/>
          <c:dPt>
            <c:idx val="1"/>
            <c:invertIfNegative val="0"/>
            <c:bubble3D val="0"/>
            <c:spPr>
              <a:solidFill>
                <a:srgbClr val="00B050"/>
              </a:solidFill>
              <a:ln w="25400">
                <a:noFill/>
              </a:ln>
            </c:spPr>
          </c:dPt>
          <c:dPt>
            <c:idx val="2"/>
            <c:invertIfNegative val="0"/>
            <c:bubble3D val="0"/>
            <c:spPr>
              <a:solidFill>
                <a:srgbClr val="FF0000"/>
              </a:solidFill>
              <a:ln w="25400">
                <a:noFill/>
              </a:ln>
            </c:spPr>
          </c:dPt>
          <c:dPt>
            <c:idx val="3"/>
            <c:invertIfNegative val="0"/>
            <c:bubble3D val="0"/>
            <c:spPr>
              <a:solidFill>
                <a:srgbClr val="FF0000"/>
              </a:solidFill>
              <a:ln w="25400">
                <a:noFill/>
              </a:ln>
            </c:spPr>
          </c:dPt>
          <c:dPt>
            <c:idx val="4"/>
            <c:invertIfNegative val="0"/>
            <c:bubble3D val="0"/>
            <c:spPr>
              <a:solidFill>
                <a:srgbClr val="00B050"/>
              </a:solidFill>
              <a:ln w="25400">
                <a:noFill/>
              </a:ln>
            </c:spPr>
          </c:dPt>
          <c:dPt>
            <c:idx val="5"/>
            <c:invertIfNegative val="0"/>
            <c:bubble3D val="0"/>
            <c:spPr>
              <a:solidFill>
                <a:srgbClr val="00B050"/>
              </a:solidFill>
              <a:ln w="25400">
                <a:noFill/>
              </a:ln>
            </c:spPr>
          </c:dPt>
          <c:dPt>
            <c:idx val="6"/>
            <c:invertIfNegative val="0"/>
            <c:bubble3D val="0"/>
            <c:spPr>
              <a:solidFill>
                <a:srgbClr val="FF0000"/>
              </a:solidFill>
              <a:ln w="25400">
                <a:noFill/>
              </a:ln>
            </c:spPr>
          </c:dPt>
          <c:dPt>
            <c:idx val="7"/>
            <c:invertIfNegative val="0"/>
            <c:bubble3D val="0"/>
            <c:spPr>
              <a:solidFill>
                <a:srgbClr val="00B050"/>
              </a:solidFill>
              <a:ln w="25400">
                <a:noFill/>
              </a:ln>
            </c:spPr>
          </c:dPt>
          <c:dPt>
            <c:idx val="8"/>
            <c:invertIfNegative val="0"/>
            <c:bubble3D val="0"/>
            <c:spPr>
              <a:solidFill>
                <a:srgbClr val="00B050"/>
              </a:solidFill>
              <a:ln w="25400">
                <a:noFill/>
              </a:ln>
            </c:spPr>
          </c:dPt>
          <c:dPt>
            <c:idx val="9"/>
            <c:invertIfNegative val="0"/>
            <c:bubble3D val="0"/>
            <c:spPr>
              <a:solidFill>
                <a:srgbClr val="FF0000"/>
              </a:solidFill>
              <a:ln w="25400">
                <a:noFill/>
              </a:ln>
            </c:spPr>
          </c:dPt>
          <c:dPt>
            <c:idx val="10"/>
            <c:invertIfNegative val="0"/>
            <c:bubble3D val="0"/>
            <c:spPr>
              <a:solidFill>
                <a:srgbClr val="00B050"/>
              </a:solidFill>
              <a:ln w="25400">
                <a:noFill/>
              </a:ln>
            </c:spPr>
          </c:dPt>
          <c:dPt>
            <c:idx val="11"/>
            <c:invertIfNegative val="0"/>
            <c:bubble3D val="0"/>
            <c:spPr>
              <a:solidFill>
                <a:srgbClr val="FF0000"/>
              </a:solidFill>
              <a:ln w="25400">
                <a:noFill/>
              </a:ln>
            </c:spPr>
          </c:dPt>
          <c:dPt>
            <c:idx val="12"/>
            <c:invertIfNegative val="0"/>
            <c:bubble3D val="0"/>
            <c:spPr>
              <a:solidFill>
                <a:srgbClr val="00B050"/>
              </a:solidFill>
              <a:ln w="25400">
                <a:noFill/>
              </a:ln>
            </c:spPr>
          </c:dPt>
          <c:dPt>
            <c:idx val="13"/>
            <c:invertIfNegative val="0"/>
            <c:bubble3D val="0"/>
            <c:spPr>
              <a:solidFill>
                <a:srgbClr val="FF0000"/>
              </a:solidFill>
              <a:ln w="25400">
                <a:noFill/>
              </a:ln>
            </c:spPr>
          </c:dPt>
          <c:dPt>
            <c:idx val="14"/>
            <c:invertIfNegative val="0"/>
            <c:bubble3D val="0"/>
            <c:spPr>
              <a:solidFill>
                <a:srgbClr val="FF0000"/>
              </a:solidFill>
              <a:ln w="25400">
                <a:noFill/>
              </a:ln>
            </c:spPr>
          </c:dPt>
          <c:dPt>
            <c:idx val="15"/>
            <c:invertIfNegative val="0"/>
            <c:bubble3D val="0"/>
            <c:spPr>
              <a:solidFill>
                <a:srgbClr val="FF0000"/>
              </a:solidFill>
              <a:ln w="25400">
                <a:noFill/>
              </a:ln>
            </c:spPr>
          </c:dPt>
          <c:dPt>
            <c:idx val="16"/>
            <c:invertIfNegative val="0"/>
            <c:bubble3D val="0"/>
            <c:spPr>
              <a:solidFill>
                <a:srgbClr val="FF0000"/>
              </a:solidFill>
              <a:ln w="25400">
                <a:noFill/>
              </a:ln>
            </c:spPr>
          </c:dPt>
          <c:dPt>
            <c:idx val="17"/>
            <c:invertIfNegative val="0"/>
            <c:bubble3D val="0"/>
            <c:spPr>
              <a:solidFill>
                <a:srgbClr val="FF0000"/>
              </a:solidFill>
              <a:ln w="25400">
                <a:noFill/>
              </a:ln>
            </c:spPr>
          </c:dPt>
          <c:dPt>
            <c:idx val="18"/>
            <c:invertIfNegative val="0"/>
            <c:bubble3D val="0"/>
            <c:spPr>
              <a:solidFill>
                <a:srgbClr val="00B050"/>
              </a:solidFill>
              <a:ln w="25400">
                <a:noFill/>
              </a:ln>
            </c:spPr>
          </c:dPt>
          <c:dPt>
            <c:idx val="19"/>
            <c:invertIfNegative val="0"/>
            <c:bubble3D val="0"/>
            <c:spPr>
              <a:solidFill>
                <a:srgbClr val="00B050"/>
              </a:solidFill>
              <a:ln w="25400">
                <a:noFill/>
              </a:ln>
            </c:spPr>
          </c:dPt>
          <c:dPt>
            <c:idx val="20"/>
            <c:invertIfNegative val="0"/>
            <c:bubble3D val="0"/>
            <c:spPr>
              <a:solidFill>
                <a:srgbClr val="FF0000"/>
              </a:solidFill>
              <a:ln w="25400">
                <a:noFill/>
              </a:ln>
            </c:spPr>
          </c:dPt>
          <c:dPt>
            <c:idx val="21"/>
            <c:invertIfNegative val="0"/>
            <c:bubble3D val="0"/>
            <c:spPr>
              <a:solidFill>
                <a:srgbClr val="00B050"/>
              </a:solidFill>
              <a:ln w="25400">
                <a:noFill/>
              </a:ln>
            </c:spPr>
          </c:dPt>
          <c:dPt>
            <c:idx val="22"/>
            <c:invertIfNegative val="0"/>
            <c:bubble3D val="0"/>
            <c:spPr>
              <a:solidFill>
                <a:srgbClr val="00B050"/>
              </a:solidFill>
              <a:ln w="25400">
                <a:noFill/>
              </a:ln>
            </c:spPr>
          </c:dPt>
          <c:cat>
            <c:numRef>
              <c:f>Sheet1!$A$2:$A$25</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Sheet1!$G$2:$G$25</c:f>
              <c:numCache>
                <c:formatCode>0%</c:formatCode>
                <c:ptCount val="24"/>
                <c:pt idx="0" formatCode="General">
                  <c:v>0</c:v>
                </c:pt>
                <c:pt idx="1">
                  <c:v>1.9999999999999992E-3</c:v>
                </c:pt>
                <c:pt idx="2">
                  <c:v>-4.000000000000001E-3</c:v>
                </c:pt>
                <c:pt idx="3">
                  <c:v>-4.9999999999999992E-3</c:v>
                </c:pt>
                <c:pt idx="4">
                  <c:v>7.000000000000001E-3</c:v>
                </c:pt>
                <c:pt idx="5">
                  <c:v>4.9999999999999992E-3</c:v>
                </c:pt>
                <c:pt idx="6">
                  <c:v>-1.9999999999999992E-3</c:v>
                </c:pt>
                <c:pt idx="7">
                  <c:v>8.9999999999999993E-3</c:v>
                </c:pt>
                <c:pt idx="8">
                  <c:v>2.0000000000000018E-3</c:v>
                </c:pt>
                <c:pt idx="9">
                  <c:v>-1.0000000000000009E-3</c:v>
                </c:pt>
                <c:pt idx="10">
                  <c:v>0</c:v>
                </c:pt>
                <c:pt idx="11">
                  <c:v>-9.0000000000000028E-3</c:v>
                </c:pt>
                <c:pt idx="12">
                  <c:v>3.0000000000000001E-3</c:v>
                </c:pt>
                <c:pt idx="13">
                  <c:v>-1.9999999999999992E-3</c:v>
                </c:pt>
                <c:pt idx="14">
                  <c:v>-1.9999999999999992E-3</c:v>
                </c:pt>
                <c:pt idx="15">
                  <c:v>-3.0000000000000001E-3</c:v>
                </c:pt>
                <c:pt idx="16">
                  <c:v>-1.0000000000000009E-3</c:v>
                </c:pt>
                <c:pt idx="17">
                  <c:v>-2.0000000000000005E-3</c:v>
                </c:pt>
                <c:pt idx="18">
                  <c:v>0</c:v>
                </c:pt>
                <c:pt idx="19">
                  <c:v>9.9999999999999985E-3</c:v>
                </c:pt>
                <c:pt idx="20">
                  <c:v>-6.9999999999999975E-3</c:v>
                </c:pt>
                <c:pt idx="21">
                  <c:v>0</c:v>
                </c:pt>
                <c:pt idx="22">
                  <c:v>1.9999999999999992E-3</c:v>
                </c:pt>
                <c:pt idx="23">
                  <c:v>1.0000000000000009E-3</c:v>
                </c:pt>
              </c:numCache>
            </c:numRef>
          </c:val>
        </c:ser>
        <c:ser>
          <c:idx val="6"/>
          <c:order val="6"/>
          <c:tx>
            <c:strRef>
              <c:f>Sheet1!$H$1</c:f>
              <c:strCache>
                <c:ptCount val="1"/>
                <c:pt idx="0">
                  <c:v>Column5</c:v>
                </c:pt>
              </c:strCache>
            </c:strRef>
          </c:tx>
          <c:spPr>
            <a:noFill/>
          </c:spPr>
          <c:invertIfNegative val="0"/>
          <c:dLbls>
            <c:dLbl>
              <c:idx val="0"/>
              <c:delete val="1"/>
            </c:dLbl>
            <c:dLbl>
              <c:idx val="7"/>
              <c:layout>
                <c:manualLayout>
                  <c:x val="0"/>
                  <c:y val="0.38136150186918699"/>
                </c:manualLayout>
              </c:layout>
              <c:dLblPos val="ctr"/>
              <c:showLegendKey val="0"/>
              <c:showVal val="1"/>
              <c:showCatName val="0"/>
              <c:showSerName val="0"/>
              <c:showPercent val="0"/>
              <c:showBubbleSize val="0"/>
            </c:dLbl>
            <c:dLbl>
              <c:idx val="19"/>
              <c:layout>
                <c:manualLayout>
                  <c:x val="0"/>
                  <c:y val="0.42017112996709799"/>
                </c:manualLayout>
              </c:layout>
              <c:dLblPos val="ctr"/>
              <c:showLegendKey val="0"/>
              <c:showVal val="1"/>
              <c:showCatName val="0"/>
              <c:showSerName val="0"/>
              <c:showPercent val="0"/>
              <c:showBubbleSize val="0"/>
            </c:dLbl>
            <c:txPr>
              <a:bodyPr/>
              <a:lstStyle/>
              <a:p>
                <a:pPr>
                  <a:defRPr sz="1000"/>
                </a:pPr>
                <a:endParaRPr lang="en-US"/>
              </a:p>
            </c:txPr>
            <c:dLblPos val="inBase"/>
            <c:showLegendKey val="0"/>
            <c:showVal val="1"/>
            <c:showCatName val="0"/>
            <c:showSerName val="0"/>
            <c:showPercent val="0"/>
            <c:showBubbleSize val="0"/>
            <c:showLeaderLines val="0"/>
          </c:dLbls>
          <c:cat>
            <c:numRef>
              <c:f>Sheet1!$A$2:$A$25</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Sheet1!$H$2:$H$25</c:f>
              <c:numCache>
                <c:formatCode>0%</c:formatCode>
                <c:ptCount val="24"/>
                <c:pt idx="0" formatCode="General">
                  <c:v>0</c:v>
                </c:pt>
                <c:pt idx="1">
                  <c:v>1.999999999999999E-2</c:v>
                </c:pt>
                <c:pt idx="2">
                  <c:v>-4.0000000000000008E-2</c:v>
                </c:pt>
                <c:pt idx="3">
                  <c:v>-4.9999999999999989E-2</c:v>
                </c:pt>
                <c:pt idx="4">
                  <c:v>7.0000000000000007E-2</c:v>
                </c:pt>
                <c:pt idx="5">
                  <c:v>4.9999999999999989E-2</c:v>
                </c:pt>
                <c:pt idx="6">
                  <c:v>-1.999999999999999E-2</c:v>
                </c:pt>
                <c:pt idx="7">
                  <c:v>0.09</c:v>
                </c:pt>
                <c:pt idx="8">
                  <c:v>2.0000000000000018E-2</c:v>
                </c:pt>
                <c:pt idx="9">
                  <c:v>-1.0000000000000009E-2</c:v>
                </c:pt>
                <c:pt idx="10">
                  <c:v>0</c:v>
                </c:pt>
                <c:pt idx="11">
                  <c:v>-9.0000000000000024E-2</c:v>
                </c:pt>
                <c:pt idx="12">
                  <c:v>0.03</c:v>
                </c:pt>
                <c:pt idx="13">
                  <c:v>-1.999999999999999E-2</c:v>
                </c:pt>
                <c:pt idx="14">
                  <c:v>-1.999999999999999E-2</c:v>
                </c:pt>
                <c:pt idx="15">
                  <c:v>-0.03</c:v>
                </c:pt>
                <c:pt idx="16">
                  <c:v>-1.0000000000000009E-2</c:v>
                </c:pt>
                <c:pt idx="17">
                  <c:v>-2.0000000000000004E-2</c:v>
                </c:pt>
                <c:pt idx="18">
                  <c:v>0</c:v>
                </c:pt>
                <c:pt idx="19">
                  <c:v>9.9999999999999978E-2</c:v>
                </c:pt>
                <c:pt idx="20">
                  <c:v>-6.9999999999999979E-2</c:v>
                </c:pt>
                <c:pt idx="21">
                  <c:v>0</c:v>
                </c:pt>
                <c:pt idx="22">
                  <c:v>1.999999999999999E-2</c:v>
                </c:pt>
                <c:pt idx="23">
                  <c:v>1.0000000000000009E-2</c:v>
                </c:pt>
              </c:numCache>
            </c:numRef>
          </c:val>
        </c:ser>
        <c:dLbls>
          <c:showLegendKey val="0"/>
          <c:showVal val="0"/>
          <c:showCatName val="0"/>
          <c:showSerName val="0"/>
          <c:showPercent val="0"/>
          <c:showBubbleSize val="0"/>
        </c:dLbls>
        <c:gapWidth val="150"/>
        <c:overlap val="100"/>
        <c:axId val="191747968"/>
        <c:axId val="191746432"/>
      </c:barChart>
      <c:catAx>
        <c:axId val="191734912"/>
        <c:scaling>
          <c:orientation val="minMax"/>
        </c:scaling>
        <c:delete val="0"/>
        <c:axPos val="b"/>
        <c:numFmt formatCode="General" sourceLinked="1"/>
        <c:majorTickMark val="out"/>
        <c:minorTickMark val="none"/>
        <c:tickLblPos val="nextTo"/>
        <c:spPr>
          <a:ln>
            <a:noFill/>
          </a:ln>
        </c:spPr>
        <c:txPr>
          <a:bodyPr/>
          <a:lstStyle/>
          <a:p>
            <a:pPr>
              <a:defRPr sz="1000"/>
            </a:pPr>
            <a:endParaRPr lang="en-US"/>
          </a:p>
        </c:txPr>
        <c:crossAx val="191736448"/>
        <c:crosses val="autoZero"/>
        <c:auto val="1"/>
        <c:lblAlgn val="ctr"/>
        <c:lblOffset val="100"/>
        <c:noMultiLvlLbl val="0"/>
      </c:catAx>
      <c:valAx>
        <c:axId val="191736448"/>
        <c:scaling>
          <c:orientation val="minMax"/>
          <c:max val="1"/>
          <c:min val="-0.65"/>
        </c:scaling>
        <c:delete val="0"/>
        <c:axPos val="l"/>
        <c:numFmt formatCode="0%" sourceLinked="1"/>
        <c:majorTickMark val="none"/>
        <c:minorTickMark val="none"/>
        <c:tickLblPos val="nextTo"/>
        <c:spPr>
          <a:noFill/>
          <a:ln>
            <a:noFill/>
          </a:ln>
        </c:spPr>
        <c:txPr>
          <a:bodyPr/>
          <a:lstStyle/>
          <a:p>
            <a:pPr>
              <a:defRPr sz="800">
                <a:solidFill>
                  <a:schemeClr val="bg1"/>
                </a:solidFill>
              </a:defRPr>
            </a:pPr>
            <a:endParaRPr lang="en-US"/>
          </a:p>
        </c:txPr>
        <c:crossAx val="191734912"/>
        <c:crosses val="autoZero"/>
        <c:crossBetween val="between"/>
      </c:valAx>
      <c:valAx>
        <c:axId val="191746432"/>
        <c:scaling>
          <c:orientation val="minMax"/>
          <c:max val="0.1"/>
          <c:min val="-0.03"/>
        </c:scaling>
        <c:delete val="0"/>
        <c:axPos val="r"/>
        <c:numFmt formatCode="General" sourceLinked="1"/>
        <c:majorTickMark val="none"/>
        <c:minorTickMark val="none"/>
        <c:tickLblPos val="nextTo"/>
        <c:spPr>
          <a:ln>
            <a:noFill/>
          </a:ln>
        </c:spPr>
        <c:txPr>
          <a:bodyPr/>
          <a:lstStyle/>
          <a:p>
            <a:pPr>
              <a:defRPr sz="800">
                <a:solidFill>
                  <a:schemeClr val="bg1"/>
                </a:solidFill>
              </a:defRPr>
            </a:pPr>
            <a:endParaRPr lang="en-US"/>
          </a:p>
        </c:txPr>
        <c:crossAx val="191747968"/>
        <c:crosses val="max"/>
        <c:crossBetween val="between"/>
      </c:valAx>
      <c:catAx>
        <c:axId val="191747968"/>
        <c:scaling>
          <c:orientation val="minMax"/>
        </c:scaling>
        <c:delete val="0"/>
        <c:axPos val="b"/>
        <c:numFmt formatCode="General" sourceLinked="1"/>
        <c:majorTickMark val="none"/>
        <c:minorTickMark val="none"/>
        <c:tickLblPos val="none"/>
        <c:crossAx val="191746432"/>
        <c:crosses val="autoZero"/>
        <c:auto val="1"/>
        <c:lblAlgn val="ctr"/>
        <c:lblOffset val="100"/>
        <c:noMultiLvlLbl val="0"/>
      </c:catAx>
      <c:spPr>
        <a:noFill/>
        <a:ln w="25400">
          <a:noFill/>
        </a:ln>
      </c:spPr>
    </c:plotArea>
    <c:legend>
      <c:legendPos val="t"/>
      <c:legendEntry>
        <c:idx val="5"/>
        <c:delete val="1"/>
      </c:legendEntry>
      <c:legendEntry>
        <c:idx val="6"/>
        <c:delete val="1"/>
      </c:legendEntry>
      <c:layout>
        <c:manualLayout>
          <c:xMode val="edge"/>
          <c:yMode val="edge"/>
          <c:x val="6.5085301837270307E-2"/>
          <c:y val="1.5523932729624801E-2"/>
          <c:w val="0.86844050743657097"/>
          <c:h val="4.9924112008638E-2"/>
        </c:manualLayout>
      </c:layout>
      <c:overlay val="0"/>
      <c:spPr>
        <a:ln>
          <a:solidFill>
            <a:schemeClr val="tx1">
              <a:lumMod val="50000"/>
              <a:lumOff val="50000"/>
            </a:schemeClr>
          </a:solidFill>
        </a:ln>
      </c:spPr>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percentStacked"/>
        <c:varyColors val="0"/>
        <c:ser>
          <c:idx val="0"/>
          <c:order val="0"/>
          <c:tx>
            <c:strRef>
              <c:f>Sheet1!$B$1</c:f>
              <c:strCache>
                <c:ptCount val="1"/>
                <c:pt idx="0">
                  <c:v>Very Confident</c:v>
                </c:pt>
              </c:strCache>
            </c:strRef>
          </c:tx>
          <c:spPr>
            <a:solidFill>
              <a:schemeClr val="accent1">
                <a:lumMod val="50000"/>
              </a:schemeClr>
            </a:solidFill>
            <a:ln>
              <a:solidFill>
                <a:schemeClr val="accent1">
                  <a:lumMod val="50000"/>
                </a:schemeClr>
              </a:solidFill>
            </a:ln>
          </c:spPr>
          <c:cat>
            <c:numRef>
              <c:f>Sheet1!$A$2:$A$25</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Sheet1!$B$2:$B$25</c:f>
              <c:numCache>
                <c:formatCode>0%</c:formatCode>
                <c:ptCount val="24"/>
                <c:pt idx="0">
                  <c:v>0.03</c:v>
                </c:pt>
                <c:pt idx="1">
                  <c:v>0.03</c:v>
                </c:pt>
                <c:pt idx="2">
                  <c:v>0.02</c:v>
                </c:pt>
                <c:pt idx="3">
                  <c:v>0.03</c:v>
                </c:pt>
                <c:pt idx="4">
                  <c:v>0.03</c:v>
                </c:pt>
                <c:pt idx="5">
                  <c:v>0.04</c:v>
                </c:pt>
                <c:pt idx="6">
                  <c:v>7.0000000000000007E-2</c:v>
                </c:pt>
                <c:pt idx="7">
                  <c:v>0.06</c:v>
                </c:pt>
                <c:pt idx="8">
                  <c:v>7.0000000000000007E-2</c:v>
                </c:pt>
                <c:pt idx="9">
                  <c:v>0.05</c:v>
                </c:pt>
                <c:pt idx="10">
                  <c:v>0.05</c:v>
                </c:pt>
                <c:pt idx="11">
                  <c:v>0.06</c:v>
                </c:pt>
                <c:pt idx="12">
                  <c:v>7.0000000000000007E-2</c:v>
                </c:pt>
                <c:pt idx="13">
                  <c:v>0.05</c:v>
                </c:pt>
                <c:pt idx="14">
                  <c:v>0.06</c:v>
                </c:pt>
                <c:pt idx="15">
                  <c:v>0.04</c:v>
                </c:pt>
                <c:pt idx="16">
                  <c:v>0.05</c:v>
                </c:pt>
                <c:pt idx="17">
                  <c:v>0.05</c:v>
                </c:pt>
                <c:pt idx="18">
                  <c:v>0.05</c:v>
                </c:pt>
                <c:pt idx="19">
                  <c:v>0.04</c:v>
                </c:pt>
                <c:pt idx="20">
                  <c:v>0.06</c:v>
                </c:pt>
                <c:pt idx="21">
                  <c:v>0.09</c:v>
                </c:pt>
                <c:pt idx="22">
                  <c:v>0.08</c:v>
                </c:pt>
                <c:pt idx="23">
                  <c:v>0.11</c:v>
                </c:pt>
              </c:numCache>
            </c:numRef>
          </c:val>
        </c:ser>
        <c:ser>
          <c:idx val="1"/>
          <c:order val="1"/>
          <c:tx>
            <c:strRef>
              <c:f>Sheet1!$C$1</c:f>
              <c:strCache>
                <c:ptCount val="1"/>
                <c:pt idx="0">
                  <c:v>Somewhat Confident</c:v>
                </c:pt>
              </c:strCache>
            </c:strRef>
          </c:tx>
          <c:spPr>
            <a:solidFill>
              <a:schemeClr val="accent1">
                <a:lumMod val="75000"/>
              </a:schemeClr>
            </a:solidFill>
            <a:ln>
              <a:solidFill>
                <a:schemeClr val="accent1">
                  <a:lumMod val="75000"/>
                </a:schemeClr>
              </a:solidFill>
            </a:ln>
          </c:spPr>
          <c:cat>
            <c:numRef>
              <c:f>Sheet1!$A$2:$A$25</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Sheet1!$C$2:$C$25</c:f>
              <c:numCache>
                <c:formatCode>0%</c:formatCode>
                <c:ptCount val="24"/>
                <c:pt idx="0">
                  <c:v>0.21</c:v>
                </c:pt>
                <c:pt idx="1">
                  <c:v>0.24</c:v>
                </c:pt>
                <c:pt idx="2">
                  <c:v>0.19</c:v>
                </c:pt>
                <c:pt idx="3">
                  <c:v>0.2</c:v>
                </c:pt>
                <c:pt idx="4">
                  <c:v>0.21</c:v>
                </c:pt>
                <c:pt idx="5">
                  <c:v>0.24</c:v>
                </c:pt>
                <c:pt idx="6">
                  <c:v>0.24</c:v>
                </c:pt>
                <c:pt idx="7">
                  <c:v>0.28999999999999998</c:v>
                </c:pt>
                <c:pt idx="8">
                  <c:v>0.32</c:v>
                </c:pt>
                <c:pt idx="9">
                  <c:v>0.28000000000000003</c:v>
                </c:pt>
                <c:pt idx="10">
                  <c:v>0.34</c:v>
                </c:pt>
                <c:pt idx="11">
                  <c:v>0.31</c:v>
                </c:pt>
                <c:pt idx="12">
                  <c:v>0.3</c:v>
                </c:pt>
                <c:pt idx="13">
                  <c:v>0.28999999999999998</c:v>
                </c:pt>
                <c:pt idx="14">
                  <c:v>0.3</c:v>
                </c:pt>
                <c:pt idx="15">
                  <c:v>0.3</c:v>
                </c:pt>
                <c:pt idx="16">
                  <c:v>0.33</c:v>
                </c:pt>
                <c:pt idx="17">
                  <c:v>0.28999999999999998</c:v>
                </c:pt>
                <c:pt idx="18">
                  <c:v>0.25</c:v>
                </c:pt>
                <c:pt idx="19">
                  <c:v>0.31</c:v>
                </c:pt>
                <c:pt idx="20">
                  <c:v>0.24</c:v>
                </c:pt>
                <c:pt idx="21">
                  <c:v>0.3</c:v>
                </c:pt>
                <c:pt idx="22">
                  <c:v>0.35</c:v>
                </c:pt>
                <c:pt idx="23">
                  <c:v>0.33</c:v>
                </c:pt>
              </c:numCache>
            </c:numRef>
          </c:val>
        </c:ser>
        <c:ser>
          <c:idx val="2"/>
          <c:order val="2"/>
          <c:tx>
            <c:strRef>
              <c:f>Sheet1!$D$1</c:f>
              <c:strCache>
                <c:ptCount val="1"/>
                <c:pt idx="0">
                  <c:v>Not Too Confident</c:v>
                </c:pt>
              </c:strCache>
            </c:strRef>
          </c:tx>
          <c:spPr>
            <a:solidFill>
              <a:schemeClr val="accent1">
                <a:lumMod val="60000"/>
                <a:lumOff val="40000"/>
              </a:schemeClr>
            </a:solidFill>
            <a:ln>
              <a:solidFill>
                <a:schemeClr val="accent1">
                  <a:lumMod val="60000"/>
                  <a:lumOff val="40000"/>
                </a:schemeClr>
              </a:solidFill>
            </a:ln>
          </c:spPr>
          <c:cat>
            <c:numRef>
              <c:f>Sheet1!$A$2:$A$25</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Sheet1!$D$2:$D$25</c:f>
              <c:numCache>
                <c:formatCode>0%</c:formatCode>
                <c:ptCount val="24"/>
                <c:pt idx="0">
                  <c:v>0.43</c:v>
                </c:pt>
                <c:pt idx="1">
                  <c:v>0.32</c:v>
                </c:pt>
                <c:pt idx="2">
                  <c:v>0.38</c:v>
                </c:pt>
                <c:pt idx="3">
                  <c:v>0.38</c:v>
                </c:pt>
                <c:pt idx="4">
                  <c:v>0.37</c:v>
                </c:pt>
                <c:pt idx="5">
                  <c:v>0.34</c:v>
                </c:pt>
                <c:pt idx="6">
                  <c:v>0.38</c:v>
                </c:pt>
                <c:pt idx="7">
                  <c:v>0.38</c:v>
                </c:pt>
                <c:pt idx="8">
                  <c:v>0.31</c:v>
                </c:pt>
                <c:pt idx="9">
                  <c:v>0.4</c:v>
                </c:pt>
                <c:pt idx="10">
                  <c:v>0.36</c:v>
                </c:pt>
                <c:pt idx="11">
                  <c:v>0.35</c:v>
                </c:pt>
                <c:pt idx="12">
                  <c:v>0.33</c:v>
                </c:pt>
                <c:pt idx="13">
                  <c:v>0.36</c:v>
                </c:pt>
                <c:pt idx="14">
                  <c:v>0.33</c:v>
                </c:pt>
                <c:pt idx="15">
                  <c:v>0.35</c:v>
                </c:pt>
                <c:pt idx="16">
                  <c:v>0.35</c:v>
                </c:pt>
                <c:pt idx="17">
                  <c:v>0.35</c:v>
                </c:pt>
                <c:pt idx="18">
                  <c:v>0.36</c:v>
                </c:pt>
                <c:pt idx="19">
                  <c:v>0.35</c:v>
                </c:pt>
                <c:pt idx="20">
                  <c:v>0.32</c:v>
                </c:pt>
                <c:pt idx="21">
                  <c:v>0.31</c:v>
                </c:pt>
                <c:pt idx="22">
                  <c:v>0.31</c:v>
                </c:pt>
                <c:pt idx="23">
                  <c:v>0.28999999999999998</c:v>
                </c:pt>
              </c:numCache>
            </c:numRef>
          </c:val>
        </c:ser>
        <c:ser>
          <c:idx val="3"/>
          <c:order val="3"/>
          <c:tx>
            <c:strRef>
              <c:f>Sheet1!$E$1</c:f>
              <c:strCache>
                <c:ptCount val="1"/>
                <c:pt idx="0">
                  <c:v>Not At All Confident</c:v>
                </c:pt>
              </c:strCache>
            </c:strRef>
          </c:tx>
          <c:spPr>
            <a:solidFill>
              <a:schemeClr val="accent1">
                <a:lumMod val="40000"/>
                <a:lumOff val="60000"/>
              </a:schemeClr>
            </a:solidFill>
            <a:ln>
              <a:solidFill>
                <a:schemeClr val="accent1">
                  <a:lumMod val="40000"/>
                  <a:lumOff val="60000"/>
                </a:schemeClr>
              </a:solidFill>
            </a:ln>
          </c:spPr>
          <c:cat>
            <c:numRef>
              <c:f>Sheet1!$A$2:$A$25</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Sheet1!$E$2:$E$25</c:f>
              <c:numCache>
                <c:formatCode>0%</c:formatCode>
                <c:ptCount val="24"/>
                <c:pt idx="0">
                  <c:v>0.3</c:v>
                </c:pt>
                <c:pt idx="1">
                  <c:v>0.37</c:v>
                </c:pt>
                <c:pt idx="2">
                  <c:v>0.38</c:v>
                </c:pt>
                <c:pt idx="3">
                  <c:v>0.37</c:v>
                </c:pt>
                <c:pt idx="4">
                  <c:v>0.34</c:v>
                </c:pt>
                <c:pt idx="5">
                  <c:v>0.36</c:v>
                </c:pt>
                <c:pt idx="6">
                  <c:v>0.3</c:v>
                </c:pt>
                <c:pt idx="7">
                  <c:v>0.27</c:v>
                </c:pt>
                <c:pt idx="8">
                  <c:v>0.26</c:v>
                </c:pt>
                <c:pt idx="9">
                  <c:v>0.26</c:v>
                </c:pt>
                <c:pt idx="10">
                  <c:v>0.25</c:v>
                </c:pt>
                <c:pt idx="11">
                  <c:v>0.26</c:v>
                </c:pt>
                <c:pt idx="12">
                  <c:v>0.28000000000000003</c:v>
                </c:pt>
                <c:pt idx="13">
                  <c:v>0.28000000000000003</c:v>
                </c:pt>
                <c:pt idx="14">
                  <c:v>0.28000000000000003</c:v>
                </c:pt>
                <c:pt idx="15">
                  <c:v>0.28999999999999998</c:v>
                </c:pt>
                <c:pt idx="16">
                  <c:v>0.26</c:v>
                </c:pt>
                <c:pt idx="17">
                  <c:v>0.3</c:v>
                </c:pt>
                <c:pt idx="18">
                  <c:v>0.34</c:v>
                </c:pt>
                <c:pt idx="19">
                  <c:v>0.28999999999999998</c:v>
                </c:pt>
                <c:pt idx="20">
                  <c:v>0.37</c:v>
                </c:pt>
                <c:pt idx="21">
                  <c:v>0.28999999999999998</c:v>
                </c:pt>
                <c:pt idx="22">
                  <c:v>0.26</c:v>
                </c:pt>
                <c:pt idx="23">
                  <c:v>0.26</c:v>
                </c:pt>
              </c:numCache>
            </c:numRef>
          </c:val>
        </c:ser>
        <c:ser>
          <c:idx val="4"/>
          <c:order val="4"/>
          <c:tx>
            <c:strRef>
              <c:f>Sheet1!$F$1</c:f>
              <c:strCache>
                <c:ptCount val="1"/>
                <c:pt idx="0">
                  <c:v>Don't Know/Refused</c:v>
                </c:pt>
              </c:strCache>
            </c:strRef>
          </c:tx>
          <c:spPr>
            <a:solidFill>
              <a:schemeClr val="bg1">
                <a:lumMod val="50000"/>
              </a:schemeClr>
            </a:solidFill>
            <a:ln>
              <a:solidFill>
                <a:schemeClr val="bg1">
                  <a:lumMod val="50000"/>
                </a:schemeClr>
              </a:solidFill>
            </a:ln>
          </c:spPr>
          <c:cat>
            <c:numRef>
              <c:f>Sheet1!$A$2:$A$25</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Sheet1!$F$2:$F$25</c:f>
              <c:numCache>
                <c:formatCode>0%</c:formatCode>
                <c:ptCount val="24"/>
                <c:pt idx="0">
                  <c:v>0.03</c:v>
                </c:pt>
                <c:pt idx="1">
                  <c:v>0.03</c:v>
                </c:pt>
                <c:pt idx="2">
                  <c:v>0.02</c:v>
                </c:pt>
                <c:pt idx="3">
                  <c:v>0.02</c:v>
                </c:pt>
                <c:pt idx="4">
                  <c:v>0.04</c:v>
                </c:pt>
                <c:pt idx="5">
                  <c:v>0.02</c:v>
                </c:pt>
                <c:pt idx="6">
                  <c:v>0.01</c:v>
                </c:pt>
                <c:pt idx="7">
                  <c:v>0.01</c:v>
                </c:pt>
                <c:pt idx="8">
                  <c:v>0.03</c:v>
                </c:pt>
                <c:pt idx="9">
                  <c:v>0.01</c:v>
                </c:pt>
                <c:pt idx="10">
                  <c:v>0.01</c:v>
                </c:pt>
                <c:pt idx="11">
                  <c:v>0.01</c:v>
                </c:pt>
                <c:pt idx="12">
                  <c:v>0.01</c:v>
                </c:pt>
                <c:pt idx="13">
                  <c:v>0.01</c:v>
                </c:pt>
                <c:pt idx="14">
                  <c:v>0.02</c:v>
                </c:pt>
                <c:pt idx="15">
                  <c:v>0.02</c:v>
                </c:pt>
                <c:pt idx="16">
                  <c:v>0.01</c:v>
                </c:pt>
                <c:pt idx="17">
                  <c:v>0.01</c:v>
                </c:pt>
                <c:pt idx="18">
                  <c:v>0.01</c:v>
                </c:pt>
                <c:pt idx="19">
                  <c:v>0.01</c:v>
                </c:pt>
                <c:pt idx="20">
                  <c:v>0.01</c:v>
                </c:pt>
                <c:pt idx="21">
                  <c:v>0</c:v>
                </c:pt>
                <c:pt idx="22">
                  <c:v>0.01</c:v>
                </c:pt>
                <c:pt idx="23">
                  <c:v>0.01</c:v>
                </c:pt>
              </c:numCache>
            </c:numRef>
          </c:val>
        </c:ser>
        <c:dLbls>
          <c:showLegendKey val="0"/>
          <c:showVal val="0"/>
          <c:showCatName val="0"/>
          <c:showSerName val="0"/>
          <c:showPercent val="0"/>
          <c:showBubbleSize val="0"/>
        </c:dLbls>
        <c:axId val="191623936"/>
        <c:axId val="191625472"/>
      </c:areaChart>
      <c:barChart>
        <c:barDir val="col"/>
        <c:grouping val="stacked"/>
        <c:varyColors val="0"/>
        <c:ser>
          <c:idx val="5"/>
          <c:order val="5"/>
          <c:tx>
            <c:strRef>
              <c:f>Sheet1!$G$1</c:f>
              <c:strCache>
                <c:ptCount val="1"/>
                <c:pt idx="0">
                  <c:v>Column4</c:v>
                </c:pt>
              </c:strCache>
            </c:strRef>
          </c:tx>
          <c:spPr>
            <a:solidFill>
              <a:srgbClr val="00B050"/>
            </a:solidFill>
            <a:ln w="25400">
              <a:noFill/>
            </a:ln>
          </c:spPr>
          <c:invertIfNegative val="0"/>
          <c:dPt>
            <c:idx val="1"/>
            <c:invertIfNegative val="0"/>
            <c:bubble3D val="0"/>
            <c:spPr>
              <a:solidFill>
                <a:srgbClr val="00B050"/>
              </a:solidFill>
              <a:ln w="25400">
                <a:noFill/>
              </a:ln>
            </c:spPr>
          </c:dPt>
          <c:dPt>
            <c:idx val="2"/>
            <c:invertIfNegative val="0"/>
            <c:bubble3D val="0"/>
            <c:spPr>
              <a:solidFill>
                <a:srgbClr val="FF0000"/>
              </a:solidFill>
              <a:ln w="25400">
                <a:noFill/>
              </a:ln>
            </c:spPr>
          </c:dPt>
          <c:dPt>
            <c:idx val="3"/>
            <c:invertIfNegative val="0"/>
            <c:bubble3D val="0"/>
            <c:spPr>
              <a:solidFill>
                <a:srgbClr val="00B050"/>
              </a:solidFill>
              <a:ln w="25400">
                <a:noFill/>
              </a:ln>
            </c:spPr>
          </c:dPt>
          <c:dPt>
            <c:idx val="4"/>
            <c:invertIfNegative val="0"/>
            <c:bubble3D val="0"/>
            <c:spPr>
              <a:solidFill>
                <a:srgbClr val="00B050"/>
              </a:solidFill>
              <a:ln w="25400">
                <a:noFill/>
              </a:ln>
            </c:spPr>
          </c:dPt>
          <c:dPt>
            <c:idx val="5"/>
            <c:invertIfNegative val="0"/>
            <c:bubble3D val="0"/>
            <c:spPr>
              <a:solidFill>
                <a:srgbClr val="00B050"/>
              </a:solidFill>
              <a:ln w="25400">
                <a:noFill/>
              </a:ln>
            </c:spPr>
          </c:dPt>
          <c:dPt>
            <c:idx val="6"/>
            <c:invertIfNegative val="0"/>
            <c:bubble3D val="0"/>
            <c:spPr>
              <a:solidFill>
                <a:srgbClr val="00B050"/>
              </a:solidFill>
              <a:ln w="25400">
                <a:noFill/>
              </a:ln>
            </c:spPr>
          </c:dPt>
          <c:dPt>
            <c:idx val="7"/>
            <c:invertIfNegative val="0"/>
            <c:bubble3D val="0"/>
            <c:spPr>
              <a:solidFill>
                <a:srgbClr val="FF0000"/>
              </a:solidFill>
              <a:ln w="25400">
                <a:noFill/>
              </a:ln>
            </c:spPr>
          </c:dPt>
          <c:dPt>
            <c:idx val="8"/>
            <c:invertIfNegative val="0"/>
            <c:bubble3D val="0"/>
            <c:spPr>
              <a:solidFill>
                <a:srgbClr val="00B050"/>
              </a:solidFill>
              <a:ln w="25400">
                <a:noFill/>
              </a:ln>
            </c:spPr>
          </c:dPt>
          <c:dPt>
            <c:idx val="9"/>
            <c:invertIfNegative val="0"/>
            <c:bubble3D val="0"/>
            <c:spPr>
              <a:solidFill>
                <a:srgbClr val="FF0000"/>
              </a:solidFill>
              <a:ln w="25400">
                <a:noFill/>
              </a:ln>
            </c:spPr>
          </c:dPt>
          <c:dPt>
            <c:idx val="10"/>
            <c:invertIfNegative val="0"/>
            <c:bubble3D val="0"/>
            <c:spPr>
              <a:solidFill>
                <a:srgbClr val="00B050"/>
              </a:solidFill>
              <a:ln w="25400">
                <a:noFill/>
              </a:ln>
            </c:spPr>
          </c:dPt>
          <c:dPt>
            <c:idx val="11"/>
            <c:invertIfNegative val="0"/>
            <c:bubble3D val="0"/>
            <c:spPr>
              <a:solidFill>
                <a:srgbClr val="00B050"/>
              </a:solidFill>
              <a:ln w="25400">
                <a:noFill/>
              </a:ln>
            </c:spPr>
          </c:dPt>
          <c:dPt>
            <c:idx val="12"/>
            <c:invertIfNegative val="0"/>
            <c:bubble3D val="0"/>
            <c:spPr>
              <a:solidFill>
                <a:srgbClr val="00B050"/>
              </a:solidFill>
              <a:ln w="25400">
                <a:noFill/>
              </a:ln>
            </c:spPr>
          </c:dPt>
          <c:dPt>
            <c:idx val="13"/>
            <c:invertIfNegative val="0"/>
            <c:bubble3D val="0"/>
            <c:spPr>
              <a:solidFill>
                <a:srgbClr val="FF0000"/>
              </a:solidFill>
              <a:ln w="25400">
                <a:noFill/>
              </a:ln>
            </c:spPr>
          </c:dPt>
          <c:dPt>
            <c:idx val="14"/>
            <c:invertIfNegative val="0"/>
            <c:bubble3D val="0"/>
            <c:spPr>
              <a:solidFill>
                <a:srgbClr val="00B050"/>
              </a:solidFill>
              <a:ln w="25400">
                <a:noFill/>
              </a:ln>
            </c:spPr>
          </c:dPt>
          <c:dPt>
            <c:idx val="15"/>
            <c:invertIfNegative val="0"/>
            <c:bubble3D val="0"/>
            <c:spPr>
              <a:solidFill>
                <a:srgbClr val="FF0000"/>
              </a:solidFill>
              <a:ln w="25400">
                <a:noFill/>
              </a:ln>
            </c:spPr>
          </c:dPt>
          <c:dPt>
            <c:idx val="16"/>
            <c:invertIfNegative val="0"/>
            <c:bubble3D val="0"/>
            <c:spPr>
              <a:solidFill>
                <a:srgbClr val="00B050"/>
              </a:solidFill>
              <a:ln w="25400">
                <a:noFill/>
              </a:ln>
            </c:spPr>
          </c:dPt>
          <c:dPt>
            <c:idx val="17"/>
            <c:invertIfNegative val="0"/>
            <c:bubble3D val="0"/>
            <c:spPr>
              <a:solidFill>
                <a:srgbClr val="00B050"/>
              </a:solidFill>
              <a:ln w="25400">
                <a:noFill/>
              </a:ln>
            </c:spPr>
          </c:dPt>
          <c:dPt>
            <c:idx val="18"/>
            <c:invertIfNegative val="0"/>
            <c:bubble3D val="0"/>
            <c:spPr>
              <a:solidFill>
                <a:srgbClr val="00B050"/>
              </a:solidFill>
              <a:ln w="25400">
                <a:noFill/>
              </a:ln>
            </c:spPr>
          </c:dPt>
          <c:dPt>
            <c:idx val="19"/>
            <c:invertIfNegative val="0"/>
            <c:bubble3D val="0"/>
            <c:spPr>
              <a:solidFill>
                <a:srgbClr val="FF0000"/>
              </a:solidFill>
              <a:ln w="25400">
                <a:noFill/>
              </a:ln>
            </c:spPr>
          </c:dPt>
          <c:dPt>
            <c:idx val="20"/>
            <c:invertIfNegative val="0"/>
            <c:bubble3D val="0"/>
            <c:spPr>
              <a:solidFill>
                <a:srgbClr val="00B050"/>
              </a:solidFill>
              <a:ln w="25400">
                <a:noFill/>
              </a:ln>
            </c:spPr>
          </c:dPt>
          <c:dPt>
            <c:idx val="21"/>
            <c:invertIfNegative val="0"/>
            <c:bubble3D val="0"/>
            <c:spPr>
              <a:solidFill>
                <a:srgbClr val="00B050"/>
              </a:solidFill>
              <a:ln w="25400">
                <a:noFill/>
              </a:ln>
            </c:spPr>
          </c:dPt>
          <c:dPt>
            <c:idx val="22"/>
            <c:invertIfNegative val="0"/>
            <c:bubble3D val="0"/>
            <c:spPr>
              <a:solidFill>
                <a:srgbClr val="FF0000"/>
              </a:solidFill>
              <a:ln w="25400">
                <a:noFill/>
              </a:ln>
            </c:spPr>
          </c:dPt>
          <c:cat>
            <c:numRef>
              <c:f>Sheet1!$A$2:$A$25</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Sheet1!$G$2:$G$25</c:f>
              <c:numCache>
                <c:formatCode>0%</c:formatCode>
                <c:ptCount val="24"/>
                <c:pt idx="0" formatCode="General">
                  <c:v>0</c:v>
                </c:pt>
                <c:pt idx="1">
                  <c:v>0</c:v>
                </c:pt>
                <c:pt idx="2">
                  <c:v>-9.999999999999998E-4</c:v>
                </c:pt>
                <c:pt idx="3">
                  <c:v>9.999999999999998E-4</c:v>
                </c:pt>
                <c:pt idx="4">
                  <c:v>0</c:v>
                </c:pt>
                <c:pt idx="5">
                  <c:v>1.0000000000000002E-3</c:v>
                </c:pt>
                <c:pt idx="6">
                  <c:v>3.0000000000000005E-3</c:v>
                </c:pt>
                <c:pt idx="7">
                  <c:v>-1.0000000000000009E-3</c:v>
                </c:pt>
                <c:pt idx="8">
                  <c:v>1.0000000000000009E-3</c:v>
                </c:pt>
                <c:pt idx="9">
                  <c:v>-2.0000000000000005E-3</c:v>
                </c:pt>
                <c:pt idx="10">
                  <c:v>0</c:v>
                </c:pt>
                <c:pt idx="11">
                  <c:v>9.9999999999999959E-4</c:v>
                </c:pt>
                <c:pt idx="12">
                  <c:v>1.0000000000000009E-3</c:v>
                </c:pt>
                <c:pt idx="13">
                  <c:v>-2.0000000000000005E-3</c:v>
                </c:pt>
                <c:pt idx="14">
                  <c:v>9.9999999999999959E-4</c:v>
                </c:pt>
                <c:pt idx="15">
                  <c:v>-1.9999999999999996E-3</c:v>
                </c:pt>
                <c:pt idx="16">
                  <c:v>1.0000000000000002E-3</c:v>
                </c:pt>
                <c:pt idx="17">
                  <c:v>0</c:v>
                </c:pt>
                <c:pt idx="18">
                  <c:v>0</c:v>
                </c:pt>
                <c:pt idx="19">
                  <c:v>-1.0000000000000002E-3</c:v>
                </c:pt>
                <c:pt idx="20">
                  <c:v>1.9999999999999996E-3</c:v>
                </c:pt>
                <c:pt idx="21">
                  <c:v>3.0000000000000001E-3</c:v>
                </c:pt>
                <c:pt idx="22">
                  <c:v>-9.9999999999999959E-4</c:v>
                </c:pt>
                <c:pt idx="23">
                  <c:v>3.0000000000000001E-3</c:v>
                </c:pt>
              </c:numCache>
            </c:numRef>
          </c:val>
        </c:ser>
        <c:ser>
          <c:idx val="6"/>
          <c:order val="6"/>
          <c:tx>
            <c:strRef>
              <c:f>Sheet1!$H$1</c:f>
              <c:strCache>
                <c:ptCount val="1"/>
                <c:pt idx="0">
                  <c:v>Column5</c:v>
                </c:pt>
              </c:strCache>
            </c:strRef>
          </c:tx>
          <c:spPr>
            <a:noFill/>
          </c:spPr>
          <c:invertIfNegative val="0"/>
          <c:dLbls>
            <c:dLbl>
              <c:idx val="0"/>
              <c:delete val="1"/>
            </c:dLbl>
            <c:txPr>
              <a:bodyPr/>
              <a:lstStyle/>
              <a:p>
                <a:pPr>
                  <a:defRPr sz="1000"/>
                </a:pPr>
                <a:endParaRPr lang="en-US"/>
              </a:p>
            </c:txPr>
            <c:dLblPos val="inBase"/>
            <c:showLegendKey val="0"/>
            <c:showVal val="1"/>
            <c:showCatName val="0"/>
            <c:showSerName val="0"/>
            <c:showPercent val="0"/>
            <c:showBubbleSize val="0"/>
            <c:showLeaderLines val="0"/>
          </c:dLbls>
          <c:cat>
            <c:numRef>
              <c:f>Sheet1!$A$2:$A$25</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Sheet1!$H$2:$H$25</c:f>
              <c:numCache>
                <c:formatCode>0%</c:formatCode>
                <c:ptCount val="24"/>
                <c:pt idx="0" formatCode="General">
                  <c:v>0</c:v>
                </c:pt>
                <c:pt idx="1">
                  <c:v>0</c:v>
                </c:pt>
                <c:pt idx="2">
                  <c:v>-9.9999999999999985E-3</c:v>
                </c:pt>
                <c:pt idx="3">
                  <c:v>9.9999999999999985E-3</c:v>
                </c:pt>
                <c:pt idx="4">
                  <c:v>0</c:v>
                </c:pt>
                <c:pt idx="5">
                  <c:v>1.0000000000000002E-2</c:v>
                </c:pt>
                <c:pt idx="6">
                  <c:v>3.0000000000000006E-2</c:v>
                </c:pt>
                <c:pt idx="7">
                  <c:v>-1.0000000000000009E-2</c:v>
                </c:pt>
                <c:pt idx="8">
                  <c:v>1.0000000000000009E-2</c:v>
                </c:pt>
                <c:pt idx="9">
                  <c:v>-2.0000000000000004E-2</c:v>
                </c:pt>
                <c:pt idx="10">
                  <c:v>0</c:v>
                </c:pt>
                <c:pt idx="11">
                  <c:v>9.999999999999995E-3</c:v>
                </c:pt>
                <c:pt idx="12">
                  <c:v>1.0000000000000009E-2</c:v>
                </c:pt>
                <c:pt idx="13">
                  <c:v>-2.0000000000000004E-2</c:v>
                </c:pt>
                <c:pt idx="14">
                  <c:v>9.999999999999995E-3</c:v>
                </c:pt>
                <c:pt idx="15">
                  <c:v>-1.9999999999999997E-2</c:v>
                </c:pt>
                <c:pt idx="16">
                  <c:v>1.0000000000000002E-2</c:v>
                </c:pt>
                <c:pt idx="17">
                  <c:v>0</c:v>
                </c:pt>
                <c:pt idx="18">
                  <c:v>0</c:v>
                </c:pt>
                <c:pt idx="19">
                  <c:v>-1.0000000000000002E-2</c:v>
                </c:pt>
                <c:pt idx="20">
                  <c:v>1.9999999999999997E-2</c:v>
                </c:pt>
                <c:pt idx="21">
                  <c:v>0.03</c:v>
                </c:pt>
                <c:pt idx="22">
                  <c:v>-9.999999999999995E-3</c:v>
                </c:pt>
                <c:pt idx="23">
                  <c:v>0.03</c:v>
                </c:pt>
              </c:numCache>
            </c:numRef>
          </c:val>
        </c:ser>
        <c:dLbls>
          <c:showLegendKey val="0"/>
          <c:showVal val="0"/>
          <c:showCatName val="0"/>
          <c:showSerName val="0"/>
          <c:showPercent val="0"/>
          <c:showBubbleSize val="0"/>
        </c:dLbls>
        <c:gapWidth val="150"/>
        <c:overlap val="100"/>
        <c:axId val="191505920"/>
        <c:axId val="191504384"/>
      </c:barChart>
      <c:catAx>
        <c:axId val="191623936"/>
        <c:scaling>
          <c:orientation val="minMax"/>
        </c:scaling>
        <c:delete val="0"/>
        <c:axPos val="b"/>
        <c:numFmt formatCode="General" sourceLinked="1"/>
        <c:majorTickMark val="out"/>
        <c:minorTickMark val="none"/>
        <c:tickLblPos val="nextTo"/>
        <c:spPr>
          <a:ln>
            <a:noFill/>
          </a:ln>
        </c:spPr>
        <c:txPr>
          <a:bodyPr/>
          <a:lstStyle/>
          <a:p>
            <a:pPr>
              <a:defRPr sz="1100"/>
            </a:pPr>
            <a:endParaRPr lang="en-US"/>
          </a:p>
        </c:txPr>
        <c:crossAx val="191625472"/>
        <c:crosses val="autoZero"/>
        <c:auto val="1"/>
        <c:lblAlgn val="ctr"/>
        <c:lblOffset val="100"/>
        <c:noMultiLvlLbl val="0"/>
      </c:catAx>
      <c:valAx>
        <c:axId val="191625472"/>
        <c:scaling>
          <c:orientation val="minMax"/>
          <c:max val="1"/>
          <c:min val="-0.65"/>
        </c:scaling>
        <c:delete val="0"/>
        <c:axPos val="l"/>
        <c:numFmt formatCode="0%" sourceLinked="1"/>
        <c:majorTickMark val="none"/>
        <c:minorTickMark val="none"/>
        <c:tickLblPos val="nextTo"/>
        <c:spPr>
          <a:noFill/>
          <a:ln>
            <a:noFill/>
          </a:ln>
        </c:spPr>
        <c:txPr>
          <a:bodyPr/>
          <a:lstStyle/>
          <a:p>
            <a:pPr>
              <a:defRPr sz="800">
                <a:solidFill>
                  <a:schemeClr val="bg1"/>
                </a:solidFill>
              </a:defRPr>
            </a:pPr>
            <a:endParaRPr lang="en-US"/>
          </a:p>
        </c:txPr>
        <c:crossAx val="191623936"/>
        <c:crosses val="autoZero"/>
        <c:crossBetween val="between"/>
      </c:valAx>
      <c:valAx>
        <c:axId val="191504384"/>
        <c:scaling>
          <c:orientation val="minMax"/>
          <c:max val="0.1"/>
          <c:min val="-0.03"/>
        </c:scaling>
        <c:delete val="0"/>
        <c:axPos val="r"/>
        <c:numFmt formatCode="General" sourceLinked="1"/>
        <c:majorTickMark val="none"/>
        <c:minorTickMark val="none"/>
        <c:tickLblPos val="nextTo"/>
        <c:spPr>
          <a:ln>
            <a:noFill/>
          </a:ln>
        </c:spPr>
        <c:txPr>
          <a:bodyPr/>
          <a:lstStyle/>
          <a:p>
            <a:pPr>
              <a:defRPr sz="800">
                <a:solidFill>
                  <a:schemeClr val="bg1"/>
                </a:solidFill>
              </a:defRPr>
            </a:pPr>
            <a:endParaRPr lang="en-US"/>
          </a:p>
        </c:txPr>
        <c:crossAx val="191505920"/>
        <c:crosses val="max"/>
        <c:crossBetween val="between"/>
      </c:valAx>
      <c:catAx>
        <c:axId val="191505920"/>
        <c:scaling>
          <c:orientation val="minMax"/>
        </c:scaling>
        <c:delete val="0"/>
        <c:axPos val="b"/>
        <c:numFmt formatCode="General" sourceLinked="1"/>
        <c:majorTickMark val="none"/>
        <c:minorTickMark val="none"/>
        <c:tickLblPos val="none"/>
        <c:crossAx val="191504384"/>
        <c:crosses val="autoZero"/>
        <c:auto val="1"/>
        <c:lblAlgn val="ctr"/>
        <c:lblOffset val="100"/>
        <c:noMultiLvlLbl val="0"/>
      </c:catAx>
      <c:spPr>
        <a:noFill/>
        <a:ln w="25400">
          <a:noFill/>
        </a:ln>
      </c:spPr>
    </c:plotArea>
    <c:legend>
      <c:legendPos val="t"/>
      <c:legendEntry>
        <c:idx val="5"/>
        <c:delete val="1"/>
      </c:legendEntry>
      <c:legendEntry>
        <c:idx val="6"/>
        <c:delete val="1"/>
      </c:legendEntry>
      <c:layout>
        <c:manualLayout>
          <c:xMode val="edge"/>
          <c:yMode val="edge"/>
          <c:x val="6.5085301837270307E-2"/>
          <c:y val="1.5523932729624801E-2"/>
          <c:w val="0.86844050743657097"/>
          <c:h val="4.9924112008638E-2"/>
        </c:manualLayout>
      </c:layout>
      <c:overlay val="0"/>
      <c:spPr>
        <a:ln>
          <a:solidFill>
            <a:schemeClr val="tx1">
              <a:lumMod val="50000"/>
              <a:lumOff val="50000"/>
            </a:schemeClr>
          </a:solidFill>
        </a:ln>
      </c:spPr>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percentStacked"/>
        <c:varyColors val="0"/>
        <c:ser>
          <c:idx val="0"/>
          <c:order val="0"/>
          <c:tx>
            <c:strRef>
              <c:f>Sheet1!$B$1</c:f>
              <c:strCache>
                <c:ptCount val="1"/>
                <c:pt idx="0">
                  <c:v>Very Confident</c:v>
                </c:pt>
              </c:strCache>
            </c:strRef>
          </c:tx>
          <c:spPr>
            <a:solidFill>
              <a:schemeClr val="accent1">
                <a:lumMod val="50000"/>
              </a:schemeClr>
            </a:solidFill>
            <a:ln>
              <a:solidFill>
                <a:schemeClr val="accent1">
                  <a:lumMod val="50000"/>
                </a:schemeClr>
              </a:solidFill>
            </a:ln>
          </c:spPr>
          <c:cat>
            <c:numRef>
              <c:f>Sheet1!$A$2:$A$25</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Sheet1!$B$2:$B$25</c:f>
              <c:numCache>
                <c:formatCode>0%</c:formatCode>
                <c:ptCount val="24"/>
                <c:pt idx="0">
                  <c:v>0.12</c:v>
                </c:pt>
                <c:pt idx="1">
                  <c:v>0.13</c:v>
                </c:pt>
                <c:pt idx="2">
                  <c:v>0.06</c:v>
                </c:pt>
                <c:pt idx="3">
                  <c:v>0.05</c:v>
                </c:pt>
                <c:pt idx="4">
                  <c:v>0.1</c:v>
                </c:pt>
                <c:pt idx="5">
                  <c:v>0.12</c:v>
                </c:pt>
                <c:pt idx="6">
                  <c:v>0.12</c:v>
                </c:pt>
                <c:pt idx="7">
                  <c:v>0.22</c:v>
                </c:pt>
                <c:pt idx="8">
                  <c:v>0.14000000000000001</c:v>
                </c:pt>
                <c:pt idx="9">
                  <c:v>0.18</c:v>
                </c:pt>
                <c:pt idx="10">
                  <c:v>0.19</c:v>
                </c:pt>
                <c:pt idx="11">
                  <c:v>0.16</c:v>
                </c:pt>
                <c:pt idx="12">
                  <c:v>0.2</c:v>
                </c:pt>
                <c:pt idx="13">
                  <c:v>0.12</c:v>
                </c:pt>
                <c:pt idx="14">
                  <c:v>0.15</c:v>
                </c:pt>
                <c:pt idx="15">
                  <c:v>0.08</c:v>
                </c:pt>
                <c:pt idx="16">
                  <c:v>0.09</c:v>
                </c:pt>
                <c:pt idx="17">
                  <c:v>7.0000000000000007E-2</c:v>
                </c:pt>
                <c:pt idx="18">
                  <c:v>0.09</c:v>
                </c:pt>
                <c:pt idx="19">
                  <c:v>0.12</c:v>
                </c:pt>
                <c:pt idx="20">
                  <c:v>0.09</c:v>
                </c:pt>
                <c:pt idx="21">
                  <c:v>0.12</c:v>
                </c:pt>
                <c:pt idx="22">
                  <c:v>0.12</c:v>
                </c:pt>
                <c:pt idx="23">
                  <c:v>0.15</c:v>
                </c:pt>
              </c:numCache>
            </c:numRef>
          </c:val>
        </c:ser>
        <c:ser>
          <c:idx val="1"/>
          <c:order val="1"/>
          <c:tx>
            <c:strRef>
              <c:f>Sheet1!$C$1</c:f>
              <c:strCache>
                <c:ptCount val="1"/>
                <c:pt idx="0">
                  <c:v>Somewhat Confident</c:v>
                </c:pt>
              </c:strCache>
            </c:strRef>
          </c:tx>
          <c:spPr>
            <a:solidFill>
              <a:schemeClr val="accent1">
                <a:lumMod val="75000"/>
              </a:schemeClr>
            </a:solidFill>
            <a:ln>
              <a:solidFill>
                <a:schemeClr val="accent1">
                  <a:lumMod val="75000"/>
                </a:schemeClr>
              </a:solidFill>
            </a:ln>
          </c:spPr>
          <c:cat>
            <c:numRef>
              <c:f>Sheet1!$A$2:$A$25</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Sheet1!$C$2:$C$25</c:f>
              <c:numCache>
                <c:formatCode>0%</c:formatCode>
                <c:ptCount val="24"/>
                <c:pt idx="0">
                  <c:v>0.32</c:v>
                </c:pt>
                <c:pt idx="1">
                  <c:v>0.3</c:v>
                </c:pt>
                <c:pt idx="2">
                  <c:v>0.28000000000000003</c:v>
                </c:pt>
                <c:pt idx="3">
                  <c:v>0.35</c:v>
                </c:pt>
                <c:pt idx="4">
                  <c:v>0.31</c:v>
                </c:pt>
                <c:pt idx="5">
                  <c:v>0.35</c:v>
                </c:pt>
                <c:pt idx="6">
                  <c:v>0.39</c:v>
                </c:pt>
                <c:pt idx="7">
                  <c:v>0.4</c:v>
                </c:pt>
                <c:pt idx="8">
                  <c:v>0.49</c:v>
                </c:pt>
                <c:pt idx="9">
                  <c:v>0.38</c:v>
                </c:pt>
                <c:pt idx="10">
                  <c:v>0.44</c:v>
                </c:pt>
                <c:pt idx="11">
                  <c:v>0.37</c:v>
                </c:pt>
                <c:pt idx="12">
                  <c:v>0.42</c:v>
                </c:pt>
                <c:pt idx="13">
                  <c:v>0.5</c:v>
                </c:pt>
                <c:pt idx="14">
                  <c:v>0.44</c:v>
                </c:pt>
                <c:pt idx="15">
                  <c:v>0.44</c:v>
                </c:pt>
                <c:pt idx="16">
                  <c:v>0.5</c:v>
                </c:pt>
                <c:pt idx="17">
                  <c:v>0.39</c:v>
                </c:pt>
                <c:pt idx="18">
                  <c:v>0.45</c:v>
                </c:pt>
                <c:pt idx="19">
                  <c:v>0.38</c:v>
                </c:pt>
                <c:pt idx="20">
                  <c:v>0.34</c:v>
                </c:pt>
                <c:pt idx="21">
                  <c:v>0.39</c:v>
                </c:pt>
                <c:pt idx="22">
                  <c:v>0.44</c:v>
                </c:pt>
                <c:pt idx="23">
                  <c:v>0.38</c:v>
                </c:pt>
              </c:numCache>
            </c:numRef>
          </c:val>
        </c:ser>
        <c:ser>
          <c:idx val="2"/>
          <c:order val="2"/>
          <c:tx>
            <c:strRef>
              <c:f>Sheet1!$D$1</c:f>
              <c:strCache>
                <c:ptCount val="1"/>
                <c:pt idx="0">
                  <c:v>Not Too Confident</c:v>
                </c:pt>
              </c:strCache>
            </c:strRef>
          </c:tx>
          <c:spPr>
            <a:solidFill>
              <a:schemeClr val="accent1">
                <a:lumMod val="60000"/>
                <a:lumOff val="40000"/>
              </a:schemeClr>
            </a:solidFill>
            <a:ln>
              <a:solidFill>
                <a:schemeClr val="accent1">
                  <a:lumMod val="60000"/>
                  <a:lumOff val="40000"/>
                </a:schemeClr>
              </a:solidFill>
            </a:ln>
          </c:spPr>
          <c:cat>
            <c:numRef>
              <c:f>Sheet1!$A$2:$A$25</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Sheet1!$D$2:$D$25</c:f>
              <c:numCache>
                <c:formatCode>0%</c:formatCode>
                <c:ptCount val="24"/>
                <c:pt idx="0">
                  <c:v>0.32</c:v>
                </c:pt>
                <c:pt idx="1">
                  <c:v>0.26</c:v>
                </c:pt>
                <c:pt idx="2">
                  <c:v>0.36</c:v>
                </c:pt>
                <c:pt idx="3">
                  <c:v>0.35</c:v>
                </c:pt>
                <c:pt idx="4">
                  <c:v>0.34</c:v>
                </c:pt>
                <c:pt idx="5">
                  <c:v>0.39</c:v>
                </c:pt>
                <c:pt idx="6">
                  <c:v>0.36</c:v>
                </c:pt>
                <c:pt idx="7">
                  <c:v>0.23</c:v>
                </c:pt>
                <c:pt idx="8">
                  <c:v>0.16</c:v>
                </c:pt>
                <c:pt idx="9">
                  <c:v>0.26</c:v>
                </c:pt>
                <c:pt idx="10">
                  <c:v>0.26</c:v>
                </c:pt>
                <c:pt idx="11">
                  <c:v>0.31</c:v>
                </c:pt>
                <c:pt idx="12">
                  <c:v>0.24</c:v>
                </c:pt>
                <c:pt idx="13">
                  <c:v>0.26</c:v>
                </c:pt>
                <c:pt idx="14">
                  <c:v>0.22</c:v>
                </c:pt>
                <c:pt idx="15">
                  <c:v>0.32</c:v>
                </c:pt>
                <c:pt idx="16">
                  <c:v>0.26</c:v>
                </c:pt>
                <c:pt idx="17">
                  <c:v>0.32</c:v>
                </c:pt>
                <c:pt idx="18">
                  <c:v>0.31</c:v>
                </c:pt>
                <c:pt idx="19">
                  <c:v>0.28000000000000003</c:v>
                </c:pt>
                <c:pt idx="20">
                  <c:v>0.37</c:v>
                </c:pt>
                <c:pt idx="21">
                  <c:v>0.27</c:v>
                </c:pt>
                <c:pt idx="22">
                  <c:v>0.26</c:v>
                </c:pt>
                <c:pt idx="23">
                  <c:v>0.24</c:v>
                </c:pt>
              </c:numCache>
            </c:numRef>
          </c:val>
        </c:ser>
        <c:ser>
          <c:idx val="3"/>
          <c:order val="3"/>
          <c:tx>
            <c:strRef>
              <c:f>Sheet1!$E$1</c:f>
              <c:strCache>
                <c:ptCount val="1"/>
                <c:pt idx="0">
                  <c:v>Not At All Confident</c:v>
                </c:pt>
              </c:strCache>
            </c:strRef>
          </c:tx>
          <c:spPr>
            <a:solidFill>
              <a:schemeClr val="accent1">
                <a:lumMod val="40000"/>
                <a:lumOff val="60000"/>
              </a:schemeClr>
            </a:solidFill>
            <a:ln>
              <a:solidFill>
                <a:schemeClr val="accent1">
                  <a:lumMod val="40000"/>
                  <a:lumOff val="60000"/>
                </a:schemeClr>
              </a:solidFill>
            </a:ln>
          </c:spPr>
          <c:cat>
            <c:numRef>
              <c:f>Sheet1!$A$2:$A$25</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Sheet1!$E$2:$E$25</c:f>
              <c:numCache>
                <c:formatCode>0%</c:formatCode>
                <c:ptCount val="24"/>
                <c:pt idx="0">
                  <c:v>0.14000000000000001</c:v>
                </c:pt>
                <c:pt idx="1">
                  <c:v>0.21</c:v>
                </c:pt>
                <c:pt idx="2">
                  <c:v>0.2</c:v>
                </c:pt>
                <c:pt idx="3">
                  <c:v>0.16</c:v>
                </c:pt>
                <c:pt idx="4">
                  <c:v>0.17</c:v>
                </c:pt>
                <c:pt idx="5">
                  <c:v>0.11</c:v>
                </c:pt>
                <c:pt idx="6">
                  <c:v>0.12</c:v>
                </c:pt>
                <c:pt idx="7">
                  <c:v>7.0000000000000007E-2</c:v>
                </c:pt>
                <c:pt idx="8">
                  <c:v>0.13</c:v>
                </c:pt>
                <c:pt idx="9">
                  <c:v>0.16</c:v>
                </c:pt>
                <c:pt idx="10">
                  <c:v>0.08</c:v>
                </c:pt>
                <c:pt idx="11">
                  <c:v>0.11</c:v>
                </c:pt>
                <c:pt idx="12">
                  <c:v>0.09</c:v>
                </c:pt>
                <c:pt idx="13">
                  <c:v>0.1</c:v>
                </c:pt>
                <c:pt idx="14">
                  <c:v>0.13</c:v>
                </c:pt>
                <c:pt idx="15">
                  <c:v>0.13</c:v>
                </c:pt>
                <c:pt idx="16">
                  <c:v>0.13</c:v>
                </c:pt>
                <c:pt idx="17">
                  <c:v>0.17</c:v>
                </c:pt>
                <c:pt idx="18">
                  <c:v>0.13</c:v>
                </c:pt>
                <c:pt idx="19">
                  <c:v>0.21</c:v>
                </c:pt>
                <c:pt idx="20">
                  <c:v>0.19</c:v>
                </c:pt>
                <c:pt idx="21">
                  <c:v>0.18</c:v>
                </c:pt>
                <c:pt idx="22">
                  <c:v>0.14000000000000001</c:v>
                </c:pt>
                <c:pt idx="23">
                  <c:v>0.2</c:v>
                </c:pt>
              </c:numCache>
            </c:numRef>
          </c:val>
        </c:ser>
        <c:ser>
          <c:idx val="4"/>
          <c:order val="4"/>
          <c:tx>
            <c:strRef>
              <c:f>Sheet1!$F$1</c:f>
              <c:strCache>
                <c:ptCount val="1"/>
                <c:pt idx="0">
                  <c:v>Don't Know/Refused</c:v>
                </c:pt>
              </c:strCache>
            </c:strRef>
          </c:tx>
          <c:spPr>
            <a:solidFill>
              <a:schemeClr val="bg1">
                <a:lumMod val="50000"/>
              </a:schemeClr>
            </a:solidFill>
            <a:ln>
              <a:solidFill>
                <a:schemeClr val="bg1">
                  <a:lumMod val="50000"/>
                </a:schemeClr>
              </a:solidFill>
            </a:ln>
          </c:spPr>
          <c:cat>
            <c:numRef>
              <c:f>Sheet1!$A$2:$A$25</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Sheet1!$F$2:$F$25</c:f>
              <c:numCache>
                <c:formatCode>0%</c:formatCode>
                <c:ptCount val="24"/>
                <c:pt idx="0">
                  <c:v>0.1</c:v>
                </c:pt>
                <c:pt idx="1">
                  <c:v>0.09</c:v>
                </c:pt>
                <c:pt idx="2">
                  <c:v>0.1</c:v>
                </c:pt>
                <c:pt idx="3">
                  <c:v>0.08</c:v>
                </c:pt>
                <c:pt idx="4">
                  <c:v>7.0000000000000007E-2</c:v>
                </c:pt>
                <c:pt idx="5">
                  <c:v>0.04</c:v>
                </c:pt>
                <c:pt idx="6">
                  <c:v>0.01</c:v>
                </c:pt>
                <c:pt idx="7">
                  <c:v>7.0000000000000007E-2</c:v>
                </c:pt>
                <c:pt idx="8">
                  <c:v>7.0000000000000007E-2</c:v>
                </c:pt>
                <c:pt idx="9">
                  <c:v>0.02</c:v>
                </c:pt>
                <c:pt idx="10">
                  <c:v>0.03</c:v>
                </c:pt>
                <c:pt idx="11">
                  <c:v>0.05</c:v>
                </c:pt>
                <c:pt idx="12">
                  <c:v>0.04</c:v>
                </c:pt>
                <c:pt idx="13">
                  <c:v>0.02</c:v>
                </c:pt>
                <c:pt idx="14">
                  <c:v>0.05</c:v>
                </c:pt>
                <c:pt idx="15">
                  <c:v>0.03</c:v>
                </c:pt>
                <c:pt idx="16">
                  <c:v>0.02</c:v>
                </c:pt>
                <c:pt idx="17">
                  <c:v>0.04</c:v>
                </c:pt>
                <c:pt idx="18">
                  <c:v>0.02</c:v>
                </c:pt>
                <c:pt idx="19">
                  <c:v>0.01</c:v>
                </c:pt>
                <c:pt idx="20">
                  <c:v>0.01</c:v>
                </c:pt>
                <c:pt idx="21">
                  <c:v>0.04</c:v>
                </c:pt>
                <c:pt idx="22">
                  <c:v>0.04</c:v>
                </c:pt>
                <c:pt idx="23">
                  <c:v>0.03</c:v>
                </c:pt>
              </c:numCache>
            </c:numRef>
          </c:val>
        </c:ser>
        <c:dLbls>
          <c:showLegendKey val="0"/>
          <c:showVal val="0"/>
          <c:showCatName val="0"/>
          <c:showSerName val="0"/>
          <c:showPercent val="0"/>
          <c:showBubbleSize val="0"/>
        </c:dLbls>
        <c:axId val="189209984"/>
        <c:axId val="189240448"/>
      </c:areaChart>
      <c:barChart>
        <c:barDir val="col"/>
        <c:grouping val="stacked"/>
        <c:varyColors val="0"/>
        <c:ser>
          <c:idx val="5"/>
          <c:order val="5"/>
          <c:tx>
            <c:strRef>
              <c:f>Sheet1!$G$1</c:f>
              <c:strCache>
                <c:ptCount val="1"/>
                <c:pt idx="0">
                  <c:v>Column4</c:v>
                </c:pt>
              </c:strCache>
            </c:strRef>
          </c:tx>
          <c:spPr>
            <a:solidFill>
              <a:srgbClr val="00B050"/>
            </a:solidFill>
            <a:ln w="25400">
              <a:noFill/>
            </a:ln>
          </c:spPr>
          <c:invertIfNegative val="0"/>
          <c:dPt>
            <c:idx val="1"/>
            <c:invertIfNegative val="0"/>
            <c:bubble3D val="0"/>
            <c:spPr>
              <a:solidFill>
                <a:srgbClr val="00B050"/>
              </a:solidFill>
              <a:ln w="25400">
                <a:noFill/>
              </a:ln>
            </c:spPr>
          </c:dPt>
          <c:dPt>
            <c:idx val="2"/>
            <c:invertIfNegative val="0"/>
            <c:bubble3D val="0"/>
            <c:spPr>
              <a:solidFill>
                <a:srgbClr val="FF0000"/>
              </a:solidFill>
              <a:ln w="25400">
                <a:noFill/>
              </a:ln>
            </c:spPr>
          </c:dPt>
          <c:dPt>
            <c:idx val="3"/>
            <c:invertIfNegative val="0"/>
            <c:bubble3D val="0"/>
            <c:spPr>
              <a:solidFill>
                <a:srgbClr val="FF0000"/>
              </a:solidFill>
              <a:ln w="25400">
                <a:noFill/>
              </a:ln>
            </c:spPr>
          </c:dPt>
          <c:dPt>
            <c:idx val="4"/>
            <c:invertIfNegative val="0"/>
            <c:bubble3D val="0"/>
            <c:spPr>
              <a:solidFill>
                <a:srgbClr val="00B050"/>
              </a:solidFill>
              <a:ln w="25400">
                <a:noFill/>
              </a:ln>
            </c:spPr>
          </c:dPt>
          <c:dPt>
            <c:idx val="5"/>
            <c:invertIfNegative val="0"/>
            <c:bubble3D val="0"/>
            <c:spPr>
              <a:solidFill>
                <a:srgbClr val="00B050"/>
              </a:solidFill>
              <a:ln w="25400">
                <a:noFill/>
              </a:ln>
            </c:spPr>
          </c:dPt>
          <c:dPt>
            <c:idx val="6"/>
            <c:invertIfNegative val="0"/>
            <c:bubble3D val="0"/>
            <c:spPr>
              <a:solidFill>
                <a:srgbClr val="00B050"/>
              </a:solidFill>
              <a:ln w="25400">
                <a:noFill/>
              </a:ln>
            </c:spPr>
          </c:dPt>
          <c:dPt>
            <c:idx val="7"/>
            <c:invertIfNegative val="0"/>
            <c:bubble3D val="0"/>
            <c:spPr>
              <a:solidFill>
                <a:srgbClr val="00B050"/>
              </a:solidFill>
              <a:ln w="25400">
                <a:noFill/>
              </a:ln>
            </c:spPr>
          </c:dPt>
          <c:dPt>
            <c:idx val="8"/>
            <c:invertIfNegative val="0"/>
            <c:bubble3D val="0"/>
            <c:spPr>
              <a:solidFill>
                <a:srgbClr val="FF0000"/>
              </a:solidFill>
              <a:ln w="25400">
                <a:noFill/>
              </a:ln>
            </c:spPr>
          </c:dPt>
          <c:dPt>
            <c:idx val="9"/>
            <c:invertIfNegative val="0"/>
            <c:bubble3D val="0"/>
            <c:spPr>
              <a:solidFill>
                <a:srgbClr val="00B050"/>
              </a:solidFill>
              <a:ln w="25400">
                <a:noFill/>
              </a:ln>
            </c:spPr>
          </c:dPt>
          <c:dPt>
            <c:idx val="10"/>
            <c:invertIfNegative val="0"/>
            <c:bubble3D val="0"/>
            <c:spPr>
              <a:solidFill>
                <a:srgbClr val="00B050"/>
              </a:solidFill>
              <a:ln w="25400">
                <a:noFill/>
              </a:ln>
            </c:spPr>
          </c:dPt>
          <c:dPt>
            <c:idx val="11"/>
            <c:invertIfNegative val="0"/>
            <c:bubble3D val="0"/>
            <c:spPr>
              <a:solidFill>
                <a:srgbClr val="FF0000"/>
              </a:solidFill>
              <a:ln w="25400">
                <a:noFill/>
              </a:ln>
            </c:spPr>
          </c:dPt>
          <c:dPt>
            <c:idx val="12"/>
            <c:invertIfNegative val="0"/>
            <c:bubble3D val="0"/>
            <c:spPr>
              <a:solidFill>
                <a:srgbClr val="00B050"/>
              </a:solidFill>
              <a:ln w="25400">
                <a:noFill/>
              </a:ln>
            </c:spPr>
          </c:dPt>
          <c:dPt>
            <c:idx val="13"/>
            <c:invertIfNegative val="0"/>
            <c:bubble3D val="0"/>
            <c:spPr>
              <a:solidFill>
                <a:srgbClr val="FF0000"/>
              </a:solidFill>
              <a:ln w="25400">
                <a:noFill/>
              </a:ln>
            </c:spPr>
          </c:dPt>
          <c:dPt>
            <c:idx val="14"/>
            <c:invertIfNegative val="0"/>
            <c:bubble3D val="0"/>
            <c:spPr>
              <a:solidFill>
                <a:srgbClr val="00B050"/>
              </a:solidFill>
              <a:ln w="25400">
                <a:noFill/>
              </a:ln>
            </c:spPr>
          </c:dPt>
          <c:dPt>
            <c:idx val="15"/>
            <c:invertIfNegative val="0"/>
            <c:bubble3D val="0"/>
            <c:spPr>
              <a:solidFill>
                <a:srgbClr val="FF0000"/>
              </a:solidFill>
              <a:ln w="25400">
                <a:noFill/>
              </a:ln>
            </c:spPr>
          </c:dPt>
          <c:dPt>
            <c:idx val="16"/>
            <c:invertIfNegative val="0"/>
            <c:bubble3D val="0"/>
            <c:spPr>
              <a:solidFill>
                <a:srgbClr val="00B050"/>
              </a:solidFill>
              <a:ln w="25400">
                <a:noFill/>
              </a:ln>
            </c:spPr>
          </c:dPt>
          <c:dPt>
            <c:idx val="17"/>
            <c:invertIfNegative val="0"/>
            <c:bubble3D val="0"/>
            <c:spPr>
              <a:solidFill>
                <a:srgbClr val="FF0000"/>
              </a:solidFill>
              <a:ln w="25400">
                <a:noFill/>
              </a:ln>
            </c:spPr>
          </c:dPt>
          <c:dPt>
            <c:idx val="18"/>
            <c:invertIfNegative val="0"/>
            <c:bubble3D val="0"/>
            <c:spPr>
              <a:solidFill>
                <a:srgbClr val="00B050"/>
              </a:solidFill>
              <a:ln w="25400">
                <a:noFill/>
              </a:ln>
            </c:spPr>
          </c:dPt>
          <c:dPt>
            <c:idx val="19"/>
            <c:invertIfNegative val="0"/>
            <c:bubble3D val="0"/>
            <c:spPr>
              <a:solidFill>
                <a:srgbClr val="00B050"/>
              </a:solidFill>
              <a:ln w="25400">
                <a:noFill/>
              </a:ln>
            </c:spPr>
          </c:dPt>
          <c:dPt>
            <c:idx val="20"/>
            <c:invertIfNegative val="0"/>
            <c:bubble3D val="0"/>
            <c:spPr>
              <a:solidFill>
                <a:srgbClr val="FF0000"/>
              </a:solidFill>
              <a:ln w="25400">
                <a:noFill/>
              </a:ln>
            </c:spPr>
          </c:dPt>
          <c:dPt>
            <c:idx val="21"/>
            <c:invertIfNegative val="0"/>
            <c:bubble3D val="0"/>
            <c:spPr>
              <a:solidFill>
                <a:srgbClr val="00B050"/>
              </a:solidFill>
              <a:ln w="25400">
                <a:noFill/>
              </a:ln>
            </c:spPr>
          </c:dPt>
          <c:dPt>
            <c:idx val="22"/>
            <c:invertIfNegative val="0"/>
            <c:bubble3D val="0"/>
            <c:spPr>
              <a:solidFill>
                <a:srgbClr val="FF0000"/>
              </a:solidFill>
              <a:ln w="25400">
                <a:noFill/>
              </a:ln>
            </c:spPr>
          </c:dPt>
          <c:cat>
            <c:numRef>
              <c:f>Sheet1!$A$2:$A$25</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Sheet1!$G$2:$G$25</c:f>
              <c:numCache>
                <c:formatCode>0%</c:formatCode>
                <c:ptCount val="24"/>
                <c:pt idx="0" formatCode="General">
                  <c:v>0</c:v>
                </c:pt>
                <c:pt idx="1">
                  <c:v>1.0000000000000009E-3</c:v>
                </c:pt>
                <c:pt idx="2">
                  <c:v>-7.000000000000001E-3</c:v>
                </c:pt>
                <c:pt idx="3">
                  <c:v>-9.9999999999999959E-4</c:v>
                </c:pt>
                <c:pt idx="4">
                  <c:v>5.0000000000000001E-3</c:v>
                </c:pt>
                <c:pt idx="5">
                  <c:v>1.9999999999999992E-3</c:v>
                </c:pt>
                <c:pt idx="6">
                  <c:v>0</c:v>
                </c:pt>
                <c:pt idx="7">
                  <c:v>0.01</c:v>
                </c:pt>
                <c:pt idx="8">
                  <c:v>-7.9999999999999984E-3</c:v>
                </c:pt>
                <c:pt idx="9">
                  <c:v>3.9999999999999983E-3</c:v>
                </c:pt>
                <c:pt idx="10">
                  <c:v>1.0000000000000009E-3</c:v>
                </c:pt>
                <c:pt idx="11">
                  <c:v>-3.0000000000000001E-3</c:v>
                </c:pt>
                <c:pt idx="12">
                  <c:v>4.000000000000001E-3</c:v>
                </c:pt>
                <c:pt idx="13">
                  <c:v>-8.0000000000000019E-3</c:v>
                </c:pt>
                <c:pt idx="14">
                  <c:v>3.0000000000000001E-3</c:v>
                </c:pt>
                <c:pt idx="15">
                  <c:v>-6.9999999999999993E-3</c:v>
                </c:pt>
                <c:pt idx="16">
                  <c:v>9.9999999999999959E-4</c:v>
                </c:pt>
                <c:pt idx="17">
                  <c:v>-1.9999999999999992E-3</c:v>
                </c:pt>
                <c:pt idx="18">
                  <c:v>1.9999999999999992E-3</c:v>
                </c:pt>
                <c:pt idx="19">
                  <c:v>3.0000000000000001E-3</c:v>
                </c:pt>
                <c:pt idx="20">
                  <c:v>-3.0000000000000001E-3</c:v>
                </c:pt>
                <c:pt idx="21">
                  <c:v>3.0000000000000001E-3</c:v>
                </c:pt>
                <c:pt idx="22">
                  <c:v>0</c:v>
                </c:pt>
                <c:pt idx="23">
                  <c:v>3.0000000000000001E-3</c:v>
                </c:pt>
              </c:numCache>
            </c:numRef>
          </c:val>
        </c:ser>
        <c:ser>
          <c:idx val="6"/>
          <c:order val="6"/>
          <c:tx>
            <c:strRef>
              <c:f>Sheet1!$H$1</c:f>
              <c:strCache>
                <c:ptCount val="1"/>
                <c:pt idx="0">
                  <c:v>Column5</c:v>
                </c:pt>
              </c:strCache>
            </c:strRef>
          </c:tx>
          <c:spPr>
            <a:noFill/>
          </c:spPr>
          <c:invertIfNegative val="0"/>
          <c:dLbls>
            <c:dLbl>
              <c:idx val="0"/>
              <c:delete val="1"/>
            </c:dLbl>
            <c:dLbl>
              <c:idx val="7"/>
              <c:layout>
                <c:manualLayout>
                  <c:x val="2.7777777777777801E-3"/>
                  <c:y val="0.42017112996709799"/>
                </c:manualLayout>
              </c:layout>
              <c:dLblPos val="ctr"/>
              <c:showLegendKey val="0"/>
              <c:showVal val="1"/>
              <c:showCatName val="0"/>
              <c:showSerName val="0"/>
              <c:showPercent val="0"/>
              <c:showBubbleSize val="0"/>
            </c:dLbl>
            <c:txPr>
              <a:bodyPr/>
              <a:lstStyle/>
              <a:p>
                <a:pPr>
                  <a:defRPr sz="1000"/>
                </a:pPr>
                <a:endParaRPr lang="en-US"/>
              </a:p>
            </c:txPr>
            <c:dLblPos val="inBase"/>
            <c:showLegendKey val="0"/>
            <c:showVal val="1"/>
            <c:showCatName val="0"/>
            <c:showSerName val="0"/>
            <c:showPercent val="0"/>
            <c:showBubbleSize val="0"/>
            <c:showLeaderLines val="0"/>
          </c:dLbls>
          <c:cat>
            <c:numRef>
              <c:f>Sheet1!$A$2:$A$25</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Sheet1!$H$2:$H$25</c:f>
              <c:numCache>
                <c:formatCode>0%</c:formatCode>
                <c:ptCount val="24"/>
                <c:pt idx="0" formatCode="General">
                  <c:v>0</c:v>
                </c:pt>
                <c:pt idx="1">
                  <c:v>1.0000000000000009E-2</c:v>
                </c:pt>
                <c:pt idx="2">
                  <c:v>-7.0000000000000007E-2</c:v>
                </c:pt>
                <c:pt idx="3">
                  <c:v>-9.999999999999995E-3</c:v>
                </c:pt>
                <c:pt idx="4">
                  <c:v>0.05</c:v>
                </c:pt>
                <c:pt idx="5">
                  <c:v>1.999999999999999E-2</c:v>
                </c:pt>
                <c:pt idx="6">
                  <c:v>0</c:v>
                </c:pt>
                <c:pt idx="7">
                  <c:v>0.1</c:v>
                </c:pt>
                <c:pt idx="8">
                  <c:v>-7.9999999999999988E-2</c:v>
                </c:pt>
                <c:pt idx="9">
                  <c:v>3.999999999999998E-2</c:v>
                </c:pt>
                <c:pt idx="10">
                  <c:v>1.0000000000000009E-2</c:v>
                </c:pt>
                <c:pt idx="11">
                  <c:v>-0.03</c:v>
                </c:pt>
                <c:pt idx="12">
                  <c:v>4.0000000000000008E-2</c:v>
                </c:pt>
                <c:pt idx="13">
                  <c:v>-8.0000000000000016E-2</c:v>
                </c:pt>
                <c:pt idx="14">
                  <c:v>0.03</c:v>
                </c:pt>
                <c:pt idx="15">
                  <c:v>-6.9999999999999993E-2</c:v>
                </c:pt>
                <c:pt idx="16">
                  <c:v>9.999999999999995E-3</c:v>
                </c:pt>
                <c:pt idx="17">
                  <c:v>-1.999999999999999E-2</c:v>
                </c:pt>
                <c:pt idx="18">
                  <c:v>1.999999999999999E-2</c:v>
                </c:pt>
                <c:pt idx="19">
                  <c:v>0.03</c:v>
                </c:pt>
                <c:pt idx="20">
                  <c:v>-0.03</c:v>
                </c:pt>
                <c:pt idx="21">
                  <c:v>0.03</c:v>
                </c:pt>
                <c:pt idx="22">
                  <c:v>0</c:v>
                </c:pt>
                <c:pt idx="23">
                  <c:v>0.03</c:v>
                </c:pt>
              </c:numCache>
            </c:numRef>
          </c:val>
        </c:ser>
        <c:dLbls>
          <c:showLegendKey val="0"/>
          <c:showVal val="0"/>
          <c:showCatName val="0"/>
          <c:showSerName val="0"/>
          <c:showPercent val="0"/>
          <c:showBubbleSize val="0"/>
        </c:dLbls>
        <c:gapWidth val="150"/>
        <c:overlap val="100"/>
        <c:axId val="189243776"/>
        <c:axId val="189241984"/>
      </c:barChart>
      <c:catAx>
        <c:axId val="189209984"/>
        <c:scaling>
          <c:orientation val="minMax"/>
        </c:scaling>
        <c:delete val="0"/>
        <c:axPos val="b"/>
        <c:numFmt formatCode="General" sourceLinked="1"/>
        <c:majorTickMark val="out"/>
        <c:minorTickMark val="none"/>
        <c:tickLblPos val="nextTo"/>
        <c:spPr>
          <a:ln>
            <a:noFill/>
          </a:ln>
        </c:spPr>
        <c:txPr>
          <a:bodyPr/>
          <a:lstStyle/>
          <a:p>
            <a:pPr>
              <a:defRPr sz="1000"/>
            </a:pPr>
            <a:endParaRPr lang="en-US"/>
          </a:p>
        </c:txPr>
        <c:crossAx val="189240448"/>
        <c:crosses val="autoZero"/>
        <c:auto val="1"/>
        <c:lblAlgn val="ctr"/>
        <c:lblOffset val="100"/>
        <c:noMultiLvlLbl val="0"/>
      </c:catAx>
      <c:valAx>
        <c:axId val="189240448"/>
        <c:scaling>
          <c:orientation val="minMax"/>
          <c:max val="1"/>
          <c:min val="-0.65"/>
        </c:scaling>
        <c:delete val="0"/>
        <c:axPos val="l"/>
        <c:numFmt formatCode="0%" sourceLinked="1"/>
        <c:majorTickMark val="none"/>
        <c:minorTickMark val="none"/>
        <c:tickLblPos val="nextTo"/>
        <c:spPr>
          <a:noFill/>
          <a:ln>
            <a:noFill/>
          </a:ln>
        </c:spPr>
        <c:txPr>
          <a:bodyPr/>
          <a:lstStyle/>
          <a:p>
            <a:pPr>
              <a:defRPr sz="800">
                <a:solidFill>
                  <a:schemeClr val="bg1"/>
                </a:solidFill>
              </a:defRPr>
            </a:pPr>
            <a:endParaRPr lang="en-US"/>
          </a:p>
        </c:txPr>
        <c:crossAx val="189209984"/>
        <c:crosses val="autoZero"/>
        <c:crossBetween val="between"/>
      </c:valAx>
      <c:valAx>
        <c:axId val="189241984"/>
        <c:scaling>
          <c:orientation val="minMax"/>
          <c:max val="0.1"/>
          <c:min val="-0.03"/>
        </c:scaling>
        <c:delete val="0"/>
        <c:axPos val="r"/>
        <c:numFmt formatCode="General" sourceLinked="1"/>
        <c:majorTickMark val="none"/>
        <c:minorTickMark val="none"/>
        <c:tickLblPos val="nextTo"/>
        <c:spPr>
          <a:ln>
            <a:noFill/>
          </a:ln>
        </c:spPr>
        <c:txPr>
          <a:bodyPr/>
          <a:lstStyle/>
          <a:p>
            <a:pPr>
              <a:defRPr sz="800">
                <a:solidFill>
                  <a:schemeClr val="bg1"/>
                </a:solidFill>
              </a:defRPr>
            </a:pPr>
            <a:endParaRPr lang="en-US"/>
          </a:p>
        </c:txPr>
        <c:crossAx val="189243776"/>
        <c:crosses val="max"/>
        <c:crossBetween val="between"/>
      </c:valAx>
      <c:catAx>
        <c:axId val="189243776"/>
        <c:scaling>
          <c:orientation val="minMax"/>
        </c:scaling>
        <c:delete val="0"/>
        <c:axPos val="b"/>
        <c:numFmt formatCode="General" sourceLinked="1"/>
        <c:majorTickMark val="none"/>
        <c:minorTickMark val="none"/>
        <c:tickLblPos val="none"/>
        <c:crossAx val="189241984"/>
        <c:crosses val="autoZero"/>
        <c:auto val="1"/>
        <c:lblAlgn val="ctr"/>
        <c:lblOffset val="100"/>
        <c:noMultiLvlLbl val="0"/>
      </c:catAx>
      <c:spPr>
        <a:noFill/>
        <a:ln w="25400">
          <a:noFill/>
        </a:ln>
      </c:spPr>
    </c:plotArea>
    <c:legend>
      <c:legendPos val="t"/>
      <c:legendEntry>
        <c:idx val="5"/>
        <c:delete val="1"/>
      </c:legendEntry>
      <c:legendEntry>
        <c:idx val="6"/>
        <c:delete val="1"/>
      </c:legendEntry>
      <c:layout>
        <c:manualLayout>
          <c:xMode val="edge"/>
          <c:yMode val="edge"/>
          <c:x val="6.5085301837270307E-2"/>
          <c:y val="1.5523932729624801E-2"/>
          <c:w val="0.86844050743657097"/>
          <c:h val="4.9924112008638E-2"/>
        </c:manualLayout>
      </c:layout>
      <c:overlay val="0"/>
      <c:spPr>
        <a:ln>
          <a:solidFill>
            <a:schemeClr val="tx1">
              <a:lumMod val="50000"/>
              <a:lumOff val="50000"/>
            </a:schemeClr>
          </a:solidFill>
        </a:ln>
      </c:spPr>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025040709515823"/>
          <c:y val="3.4375000000000003E-2"/>
          <c:w val="0.57972541618321527"/>
          <c:h val="0.93125000000000002"/>
        </c:manualLayout>
      </c:layout>
      <c:barChart>
        <c:barDir val="bar"/>
        <c:grouping val="clustered"/>
        <c:varyColors val="0"/>
        <c:ser>
          <c:idx val="0"/>
          <c:order val="0"/>
          <c:tx>
            <c:strRef>
              <c:f>Sheet1!$B$1</c:f>
              <c:strCache>
                <c:ptCount val="1"/>
                <c:pt idx="0">
                  <c:v>Series 1</c:v>
                </c:pt>
              </c:strCache>
            </c:strRef>
          </c:tx>
          <c:invertIfNegative val="0"/>
          <c:dLbls>
            <c:showLegendKey val="0"/>
            <c:showVal val="1"/>
            <c:showCatName val="0"/>
            <c:showSerName val="0"/>
            <c:showPercent val="0"/>
            <c:showBubbleSize val="0"/>
            <c:showLeaderLines val="0"/>
          </c:dLbls>
          <c:cat>
            <c:strRef>
              <c:f>Sheet1!$A$2:$A$6</c:f>
              <c:strCache>
                <c:ptCount val="5"/>
                <c:pt idx="0">
                  <c:v>Don't know/refused</c:v>
                </c:pt>
                <c:pt idx="1">
                  <c:v>Not need to cut back</c:v>
                </c:pt>
                <c:pt idx="2">
                  <c:v>Cut back a little</c:v>
                </c:pt>
                <c:pt idx="3">
                  <c:v>Cut back somewhat</c:v>
                </c:pt>
                <c:pt idx="4">
                  <c:v>Cut back a great deal</c:v>
                </c:pt>
              </c:strCache>
            </c:strRef>
          </c:cat>
          <c:val>
            <c:numRef>
              <c:f>Sheet1!$B$2:$B$6</c:f>
              <c:numCache>
                <c:formatCode>0%</c:formatCode>
                <c:ptCount val="5"/>
                <c:pt idx="0">
                  <c:v>0.08</c:v>
                </c:pt>
                <c:pt idx="1">
                  <c:v>0.32</c:v>
                </c:pt>
                <c:pt idx="2">
                  <c:v>0.23</c:v>
                </c:pt>
                <c:pt idx="3">
                  <c:v>0.26</c:v>
                </c:pt>
                <c:pt idx="4">
                  <c:v>0.11</c:v>
                </c:pt>
              </c:numCache>
            </c:numRef>
          </c:val>
        </c:ser>
        <c:dLbls>
          <c:showLegendKey val="0"/>
          <c:showVal val="0"/>
          <c:showCatName val="0"/>
          <c:showSerName val="0"/>
          <c:showPercent val="0"/>
          <c:showBubbleSize val="0"/>
        </c:dLbls>
        <c:gapWidth val="50"/>
        <c:axId val="191829888"/>
        <c:axId val="191828352"/>
      </c:barChart>
      <c:valAx>
        <c:axId val="191828352"/>
        <c:scaling>
          <c:orientation val="minMax"/>
        </c:scaling>
        <c:delete val="1"/>
        <c:axPos val="b"/>
        <c:numFmt formatCode="0%" sourceLinked="1"/>
        <c:majorTickMark val="out"/>
        <c:minorTickMark val="none"/>
        <c:tickLblPos val="nextTo"/>
        <c:crossAx val="191829888"/>
        <c:crosses val="autoZero"/>
        <c:crossBetween val="between"/>
      </c:valAx>
      <c:catAx>
        <c:axId val="191829888"/>
        <c:scaling>
          <c:orientation val="minMax"/>
        </c:scaling>
        <c:delete val="0"/>
        <c:axPos val="l"/>
        <c:majorTickMark val="none"/>
        <c:minorTickMark val="none"/>
        <c:tickLblPos val="nextTo"/>
        <c:crossAx val="191828352"/>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578846076802"/>
          <c:y val="4.4046236877372302E-2"/>
          <c:w val="0.57353111331087581"/>
          <c:h val="0.92888164029819398"/>
        </c:manualLayout>
      </c:layout>
      <c:barChart>
        <c:barDir val="bar"/>
        <c:grouping val="clustered"/>
        <c:varyColors val="0"/>
        <c:ser>
          <c:idx val="0"/>
          <c:order val="0"/>
          <c:tx>
            <c:strRef>
              <c:f>Sheet1!$B$1</c:f>
              <c:strCache>
                <c:ptCount val="1"/>
                <c:pt idx="0">
                  <c:v>Workers</c:v>
                </c:pt>
              </c:strCache>
            </c:strRef>
          </c:tx>
          <c:spPr>
            <a:solidFill>
              <a:schemeClr val="tx2">
                <a:lumMod val="75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Sheet1!$A$2:$A$12</c:f>
              <c:strCache>
                <c:ptCount val="11"/>
                <c:pt idx="0">
                  <c:v>Very Likely</c:v>
                </c:pt>
                <c:pt idx="1">
                  <c:v>Somewhat Likely</c:v>
                </c:pt>
                <c:pt idx="2">
                  <c:v>Not too Likely</c:v>
                </c:pt>
                <c:pt idx="3">
                  <c:v>Not at all Likely</c:v>
                </c:pt>
                <c:pt idx="4">
                  <c:v>No way to know</c:v>
                </c:pt>
                <c:pt idx="6">
                  <c:v>Very Likely</c:v>
                </c:pt>
                <c:pt idx="7">
                  <c:v>Somewhat Likely</c:v>
                </c:pt>
                <c:pt idx="8">
                  <c:v>Not too Likely</c:v>
                </c:pt>
                <c:pt idx="9">
                  <c:v>Not at all Likely</c:v>
                </c:pt>
                <c:pt idx="10">
                  <c:v>No way to know</c:v>
                </c:pt>
              </c:strCache>
            </c:strRef>
          </c:cat>
          <c:val>
            <c:numRef>
              <c:f>Sheet1!$B$2:$B$12</c:f>
              <c:numCache>
                <c:formatCode>0%</c:formatCode>
                <c:ptCount val="11"/>
                <c:pt idx="0">
                  <c:v>0.37</c:v>
                </c:pt>
                <c:pt idx="1">
                  <c:v>0.36</c:v>
                </c:pt>
                <c:pt idx="2">
                  <c:v>0.14000000000000001</c:v>
                </c:pt>
                <c:pt idx="3">
                  <c:v>0.1</c:v>
                </c:pt>
                <c:pt idx="4">
                  <c:v>0.03</c:v>
                </c:pt>
                <c:pt idx="6">
                  <c:v>0.09</c:v>
                </c:pt>
                <c:pt idx="7">
                  <c:v>0.27</c:v>
                </c:pt>
                <c:pt idx="8">
                  <c:v>0.28000000000000003</c:v>
                </c:pt>
                <c:pt idx="9">
                  <c:v>0.31</c:v>
                </c:pt>
                <c:pt idx="10">
                  <c:v>0.03</c:v>
                </c:pt>
              </c:numCache>
            </c:numRef>
          </c:val>
        </c:ser>
        <c:ser>
          <c:idx val="1"/>
          <c:order val="1"/>
          <c:tx>
            <c:strRef>
              <c:f>Sheet1!$C$1</c:f>
              <c:strCache>
                <c:ptCount val="1"/>
                <c:pt idx="0">
                  <c:v>Retirees</c:v>
                </c:pt>
              </c:strCache>
            </c:strRef>
          </c:tx>
          <c:spPr>
            <a:solidFill>
              <a:schemeClr val="accent1">
                <a:lumMod val="60000"/>
                <a:lumOff val="40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Sheet1!$A$2:$A$12</c:f>
              <c:strCache>
                <c:ptCount val="11"/>
                <c:pt idx="0">
                  <c:v>Very Likely</c:v>
                </c:pt>
                <c:pt idx="1">
                  <c:v>Somewhat Likely</c:v>
                </c:pt>
                <c:pt idx="2">
                  <c:v>Not too Likely</c:v>
                </c:pt>
                <c:pt idx="3">
                  <c:v>Not at all Likely</c:v>
                </c:pt>
                <c:pt idx="4">
                  <c:v>No way to know</c:v>
                </c:pt>
                <c:pt idx="6">
                  <c:v>Very Likely</c:v>
                </c:pt>
                <c:pt idx="7">
                  <c:v>Somewhat Likely</c:v>
                </c:pt>
                <c:pt idx="8">
                  <c:v>Not too Likely</c:v>
                </c:pt>
                <c:pt idx="9">
                  <c:v>Not at all Likely</c:v>
                </c:pt>
                <c:pt idx="10">
                  <c:v>No way to know</c:v>
                </c:pt>
              </c:strCache>
            </c:strRef>
          </c:cat>
          <c:val>
            <c:numRef>
              <c:f>Sheet1!$C$2:$C$12</c:f>
              <c:numCache>
                <c:formatCode>0%</c:formatCode>
                <c:ptCount val="11"/>
                <c:pt idx="0">
                  <c:v>0.38</c:v>
                </c:pt>
                <c:pt idx="1">
                  <c:v>0.33</c:v>
                </c:pt>
                <c:pt idx="2">
                  <c:v>0.11</c:v>
                </c:pt>
                <c:pt idx="3">
                  <c:v>0.06</c:v>
                </c:pt>
                <c:pt idx="4">
                  <c:v>0.12</c:v>
                </c:pt>
                <c:pt idx="6">
                  <c:v>0.13</c:v>
                </c:pt>
                <c:pt idx="7">
                  <c:v>0.27</c:v>
                </c:pt>
                <c:pt idx="8">
                  <c:v>0.23</c:v>
                </c:pt>
                <c:pt idx="9">
                  <c:v>0.28999999999999998</c:v>
                </c:pt>
                <c:pt idx="10">
                  <c:v>0.09</c:v>
                </c:pt>
              </c:numCache>
            </c:numRef>
          </c:val>
        </c:ser>
        <c:dLbls>
          <c:showLegendKey val="0"/>
          <c:showVal val="0"/>
          <c:showCatName val="0"/>
          <c:showSerName val="0"/>
          <c:showPercent val="0"/>
          <c:showBubbleSize val="0"/>
        </c:dLbls>
        <c:gapWidth val="50"/>
        <c:axId val="193012096"/>
        <c:axId val="193013632"/>
      </c:barChart>
      <c:catAx>
        <c:axId val="193012096"/>
        <c:scaling>
          <c:orientation val="maxMin"/>
        </c:scaling>
        <c:delete val="0"/>
        <c:axPos val="l"/>
        <c:numFmt formatCode="0%" sourceLinked="1"/>
        <c:majorTickMark val="none"/>
        <c:minorTickMark val="none"/>
        <c:tickLblPos val="nextTo"/>
        <c:txPr>
          <a:bodyPr/>
          <a:lstStyle/>
          <a:p>
            <a:pPr algn="r">
              <a:defRPr sz="1600"/>
            </a:pPr>
            <a:endParaRPr lang="en-US"/>
          </a:p>
        </c:txPr>
        <c:crossAx val="193013632"/>
        <c:crosses val="autoZero"/>
        <c:auto val="1"/>
        <c:lblAlgn val="ctr"/>
        <c:lblOffset val="100"/>
        <c:noMultiLvlLbl val="0"/>
      </c:catAx>
      <c:valAx>
        <c:axId val="193013632"/>
        <c:scaling>
          <c:orientation val="minMax"/>
        </c:scaling>
        <c:delete val="1"/>
        <c:axPos val="t"/>
        <c:numFmt formatCode="0%" sourceLinked="1"/>
        <c:majorTickMark val="out"/>
        <c:minorTickMark val="none"/>
        <c:tickLblPos val="nextTo"/>
        <c:crossAx val="193012096"/>
        <c:crosses val="autoZero"/>
        <c:crossBetween val="between"/>
      </c:valAx>
    </c:plotArea>
    <c:legend>
      <c:legendPos val="r"/>
      <c:layout>
        <c:manualLayout>
          <c:xMode val="edge"/>
          <c:yMode val="edge"/>
          <c:x val="0.84621536330618896"/>
          <c:y val="0.43929241301201399"/>
          <c:w val="0.12785870982278799"/>
          <c:h val="0.15126914459708199"/>
        </c:manualLayout>
      </c:layout>
      <c:overlay val="0"/>
      <c:spPr>
        <a:ln>
          <a:solidFill>
            <a:sysClr val="windowText" lastClr="000000">
              <a:lumMod val="75000"/>
              <a:lumOff val="25000"/>
            </a:sysClr>
          </a:solidFill>
        </a:ln>
      </c:spPr>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7476993929608"/>
          <c:y val="4.4906507698737871E-2"/>
          <c:w val="0.51831248244067096"/>
          <c:h val="0.9280213008075513"/>
        </c:manualLayout>
      </c:layout>
      <c:barChart>
        <c:barDir val="bar"/>
        <c:grouping val="clustered"/>
        <c:varyColors val="0"/>
        <c:ser>
          <c:idx val="0"/>
          <c:order val="0"/>
          <c:tx>
            <c:strRef>
              <c:f>Sheet1!$B$1</c:f>
              <c:strCache>
                <c:ptCount val="1"/>
                <c:pt idx="0">
                  <c:v>Workers</c:v>
                </c:pt>
              </c:strCache>
            </c:strRef>
          </c:tx>
          <c:spPr>
            <a:solidFill>
              <a:schemeClr val="accent1">
                <a:lumMod val="75000"/>
              </a:schemeClr>
            </a:solidFill>
          </c:spPr>
          <c:invertIfNegative val="0"/>
          <c:dLbls>
            <c:dLbl>
              <c:idx val="4"/>
              <c:layout/>
              <c:tx>
                <c:rich>
                  <a:bodyPr/>
                  <a:lstStyle/>
                  <a:p>
                    <a:r>
                      <a:rPr lang="en-US" smtClean="0"/>
                      <a:t>&lt;.5%</a:t>
                    </a:r>
                    <a:endParaRPr lang="en-US"/>
                  </a:p>
                </c:rich>
              </c:tx>
              <c:showLegendKey val="0"/>
              <c:showVal val="1"/>
              <c:showCatName val="0"/>
              <c:showSerName val="0"/>
              <c:showPercent val="0"/>
              <c:showBubbleSize val="0"/>
            </c:dLbl>
            <c:txPr>
              <a:bodyPr/>
              <a:lstStyle/>
              <a:p>
                <a:pPr>
                  <a:defRPr sz="1600"/>
                </a:pPr>
                <a:endParaRPr lang="en-US"/>
              </a:p>
            </c:txPr>
            <c:showLegendKey val="0"/>
            <c:showVal val="1"/>
            <c:showCatName val="0"/>
            <c:showSerName val="0"/>
            <c:showPercent val="0"/>
            <c:showBubbleSize val="0"/>
            <c:showLeaderLines val="0"/>
          </c:dLbls>
          <c:cat>
            <c:strRef>
              <c:f>Sheet1!$A$2:$A$7</c:f>
              <c:strCache>
                <c:ptCount val="6"/>
                <c:pt idx="0">
                  <c:v>Very interested</c:v>
                </c:pt>
                <c:pt idx="1">
                  <c:v>Somewhat interested</c:v>
                </c:pt>
                <c:pt idx="2">
                  <c:v>Not too interested</c:v>
                </c:pt>
                <c:pt idx="3">
                  <c:v>Not at all interested</c:v>
                </c:pt>
                <c:pt idx="4">
                  <c:v>Already have this product</c:v>
                </c:pt>
                <c:pt idx="5">
                  <c:v>Don't know/Refused</c:v>
                </c:pt>
              </c:strCache>
            </c:strRef>
          </c:cat>
          <c:val>
            <c:numRef>
              <c:f>Sheet1!$B$2:$B$7</c:f>
              <c:numCache>
                <c:formatCode>0%</c:formatCode>
                <c:ptCount val="6"/>
                <c:pt idx="0">
                  <c:v>7.0000000000000007E-2</c:v>
                </c:pt>
                <c:pt idx="1">
                  <c:v>0.31</c:v>
                </c:pt>
                <c:pt idx="2">
                  <c:v>0.24</c:v>
                </c:pt>
                <c:pt idx="3">
                  <c:v>0.36</c:v>
                </c:pt>
                <c:pt idx="4">
                  <c:v>4.0000000000000001E-3</c:v>
                </c:pt>
                <c:pt idx="5">
                  <c:v>0.02</c:v>
                </c:pt>
              </c:numCache>
            </c:numRef>
          </c:val>
        </c:ser>
        <c:ser>
          <c:idx val="1"/>
          <c:order val="1"/>
          <c:tx>
            <c:strRef>
              <c:f>Sheet1!$C$1</c:f>
              <c:strCache>
                <c:ptCount val="1"/>
                <c:pt idx="0">
                  <c:v>Retirees</c:v>
                </c:pt>
              </c:strCache>
            </c:strRef>
          </c:tx>
          <c:spPr>
            <a:solidFill>
              <a:schemeClr val="tx2">
                <a:lumMod val="40000"/>
                <a:lumOff val="60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Sheet1!$A$2:$A$7</c:f>
              <c:strCache>
                <c:ptCount val="6"/>
                <c:pt idx="0">
                  <c:v>Very interested</c:v>
                </c:pt>
                <c:pt idx="1">
                  <c:v>Somewhat interested</c:v>
                </c:pt>
                <c:pt idx="2">
                  <c:v>Not too interested</c:v>
                </c:pt>
                <c:pt idx="3">
                  <c:v>Not at all interested</c:v>
                </c:pt>
                <c:pt idx="4">
                  <c:v>Already have this product</c:v>
                </c:pt>
                <c:pt idx="5">
                  <c:v>Don't know/Refused</c:v>
                </c:pt>
              </c:strCache>
            </c:strRef>
          </c:cat>
          <c:val>
            <c:numRef>
              <c:f>Sheet1!$C$2:$C$7</c:f>
              <c:numCache>
                <c:formatCode>0%</c:formatCode>
                <c:ptCount val="6"/>
                <c:pt idx="0">
                  <c:v>0.04</c:v>
                </c:pt>
                <c:pt idx="1">
                  <c:v>7.0000000000000007E-2</c:v>
                </c:pt>
                <c:pt idx="2">
                  <c:v>0.12</c:v>
                </c:pt>
                <c:pt idx="3">
                  <c:v>0.75</c:v>
                </c:pt>
                <c:pt idx="4">
                  <c:v>0.01</c:v>
                </c:pt>
                <c:pt idx="5">
                  <c:v>0.02</c:v>
                </c:pt>
              </c:numCache>
            </c:numRef>
          </c:val>
        </c:ser>
        <c:dLbls>
          <c:showLegendKey val="0"/>
          <c:showVal val="0"/>
          <c:showCatName val="0"/>
          <c:showSerName val="0"/>
          <c:showPercent val="0"/>
          <c:showBubbleSize val="0"/>
        </c:dLbls>
        <c:gapWidth val="50"/>
        <c:axId val="196984832"/>
        <c:axId val="196986368"/>
      </c:barChart>
      <c:catAx>
        <c:axId val="196984832"/>
        <c:scaling>
          <c:orientation val="maxMin"/>
        </c:scaling>
        <c:delete val="0"/>
        <c:axPos val="l"/>
        <c:numFmt formatCode="0%" sourceLinked="1"/>
        <c:majorTickMark val="none"/>
        <c:minorTickMark val="none"/>
        <c:tickLblPos val="nextTo"/>
        <c:txPr>
          <a:bodyPr/>
          <a:lstStyle/>
          <a:p>
            <a:pPr algn="r">
              <a:defRPr sz="1600"/>
            </a:pPr>
            <a:endParaRPr lang="en-US"/>
          </a:p>
        </c:txPr>
        <c:crossAx val="196986368"/>
        <c:crosses val="autoZero"/>
        <c:auto val="1"/>
        <c:lblAlgn val="ctr"/>
        <c:lblOffset val="100"/>
        <c:noMultiLvlLbl val="0"/>
      </c:catAx>
      <c:valAx>
        <c:axId val="196986368"/>
        <c:scaling>
          <c:orientation val="minMax"/>
        </c:scaling>
        <c:delete val="1"/>
        <c:axPos val="t"/>
        <c:numFmt formatCode="0%" sourceLinked="1"/>
        <c:majorTickMark val="out"/>
        <c:minorTickMark val="none"/>
        <c:tickLblPos val="nextTo"/>
        <c:crossAx val="196984832"/>
        <c:crosses val="autoZero"/>
        <c:crossBetween val="between"/>
      </c:valAx>
    </c:plotArea>
    <c:legend>
      <c:legendPos val="r"/>
      <c:layout>
        <c:manualLayout>
          <c:xMode val="edge"/>
          <c:yMode val="edge"/>
          <c:x val="0.82353017729404199"/>
          <c:y val="0.143753502084217"/>
          <c:w val="0.12785870982278799"/>
          <c:h val="0.16360008664321599"/>
        </c:manualLayout>
      </c:layout>
      <c:overlay val="0"/>
      <c:spPr>
        <a:ln>
          <a:solidFill>
            <a:sysClr val="windowText" lastClr="000000">
              <a:lumMod val="75000"/>
              <a:lumOff val="25000"/>
            </a:sysClr>
          </a:solidFill>
        </a:ln>
      </c:spPr>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7476993929608"/>
          <c:y val="4.8135289517492873E-2"/>
          <c:w val="0.51831248244067096"/>
          <c:h val="0.92479251898879622"/>
        </c:manualLayout>
      </c:layout>
      <c:barChart>
        <c:barDir val="bar"/>
        <c:grouping val="clustered"/>
        <c:varyColors val="0"/>
        <c:ser>
          <c:idx val="0"/>
          <c:order val="0"/>
          <c:tx>
            <c:strRef>
              <c:f>Sheet1!$B$1</c:f>
              <c:strCache>
                <c:ptCount val="1"/>
                <c:pt idx="0">
                  <c:v>Workers</c:v>
                </c:pt>
              </c:strCache>
            </c:strRef>
          </c:tx>
          <c:spPr>
            <a:solidFill>
              <a:schemeClr val="accent1">
                <a:lumMod val="75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Sheet1!$A$2:$A$7</c:f>
              <c:strCache>
                <c:ptCount val="6"/>
                <c:pt idx="0">
                  <c:v>Very interested</c:v>
                </c:pt>
                <c:pt idx="1">
                  <c:v>Somewhat interested</c:v>
                </c:pt>
                <c:pt idx="2">
                  <c:v>Not too interested</c:v>
                </c:pt>
                <c:pt idx="3">
                  <c:v>Not at all interested</c:v>
                </c:pt>
                <c:pt idx="4">
                  <c:v>Already have this product</c:v>
                </c:pt>
                <c:pt idx="5">
                  <c:v>Don't know/Refused</c:v>
                </c:pt>
              </c:strCache>
            </c:strRef>
          </c:cat>
          <c:val>
            <c:numRef>
              <c:f>Sheet1!$B$2:$B$7</c:f>
              <c:numCache>
                <c:formatCode>0%</c:formatCode>
                <c:ptCount val="6"/>
                <c:pt idx="0">
                  <c:v>0.12</c:v>
                </c:pt>
                <c:pt idx="1">
                  <c:v>0.37</c:v>
                </c:pt>
                <c:pt idx="2">
                  <c:v>0.23</c:v>
                </c:pt>
                <c:pt idx="3">
                  <c:v>0.26</c:v>
                </c:pt>
                <c:pt idx="4">
                  <c:v>0.01</c:v>
                </c:pt>
                <c:pt idx="5">
                  <c:v>0.01</c:v>
                </c:pt>
              </c:numCache>
            </c:numRef>
          </c:val>
        </c:ser>
        <c:ser>
          <c:idx val="1"/>
          <c:order val="1"/>
          <c:tx>
            <c:strRef>
              <c:f>Sheet1!$C$1</c:f>
              <c:strCache>
                <c:ptCount val="1"/>
                <c:pt idx="0">
                  <c:v>Retirees</c:v>
                </c:pt>
              </c:strCache>
            </c:strRef>
          </c:tx>
          <c:spPr>
            <a:solidFill>
              <a:schemeClr val="tx2">
                <a:lumMod val="40000"/>
                <a:lumOff val="60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Sheet1!$A$2:$A$7</c:f>
              <c:strCache>
                <c:ptCount val="6"/>
                <c:pt idx="0">
                  <c:v>Very interested</c:v>
                </c:pt>
                <c:pt idx="1">
                  <c:v>Somewhat interested</c:v>
                </c:pt>
                <c:pt idx="2">
                  <c:v>Not too interested</c:v>
                </c:pt>
                <c:pt idx="3">
                  <c:v>Not at all interested</c:v>
                </c:pt>
                <c:pt idx="4">
                  <c:v>Already have this product</c:v>
                </c:pt>
                <c:pt idx="5">
                  <c:v>Don't know/Refused</c:v>
                </c:pt>
              </c:strCache>
            </c:strRef>
          </c:cat>
          <c:val>
            <c:numRef>
              <c:f>Sheet1!$C$2:$C$7</c:f>
              <c:numCache>
                <c:formatCode>0%</c:formatCode>
                <c:ptCount val="6"/>
                <c:pt idx="0">
                  <c:v>0.04</c:v>
                </c:pt>
                <c:pt idx="1">
                  <c:v>0.12</c:v>
                </c:pt>
                <c:pt idx="2">
                  <c:v>0.16</c:v>
                </c:pt>
                <c:pt idx="3">
                  <c:v>0.61</c:v>
                </c:pt>
                <c:pt idx="4">
                  <c:v>7.0000000000000007E-2</c:v>
                </c:pt>
                <c:pt idx="5">
                  <c:v>0.01</c:v>
                </c:pt>
              </c:numCache>
            </c:numRef>
          </c:val>
        </c:ser>
        <c:dLbls>
          <c:showLegendKey val="0"/>
          <c:showVal val="0"/>
          <c:showCatName val="0"/>
          <c:showSerName val="0"/>
          <c:showPercent val="0"/>
          <c:showBubbleSize val="0"/>
        </c:dLbls>
        <c:gapWidth val="50"/>
        <c:axId val="196904448"/>
        <c:axId val="196905984"/>
      </c:barChart>
      <c:catAx>
        <c:axId val="196904448"/>
        <c:scaling>
          <c:orientation val="maxMin"/>
        </c:scaling>
        <c:delete val="0"/>
        <c:axPos val="l"/>
        <c:numFmt formatCode="0%" sourceLinked="1"/>
        <c:majorTickMark val="none"/>
        <c:minorTickMark val="none"/>
        <c:tickLblPos val="nextTo"/>
        <c:txPr>
          <a:bodyPr/>
          <a:lstStyle/>
          <a:p>
            <a:pPr algn="r">
              <a:defRPr sz="1600"/>
            </a:pPr>
            <a:endParaRPr lang="en-US"/>
          </a:p>
        </c:txPr>
        <c:crossAx val="196905984"/>
        <c:crosses val="autoZero"/>
        <c:auto val="1"/>
        <c:lblAlgn val="ctr"/>
        <c:lblOffset val="100"/>
        <c:noMultiLvlLbl val="0"/>
      </c:catAx>
      <c:valAx>
        <c:axId val="196905984"/>
        <c:scaling>
          <c:orientation val="minMax"/>
        </c:scaling>
        <c:delete val="1"/>
        <c:axPos val="t"/>
        <c:numFmt formatCode="0%" sourceLinked="1"/>
        <c:majorTickMark val="out"/>
        <c:minorTickMark val="none"/>
        <c:tickLblPos val="nextTo"/>
        <c:crossAx val="196904448"/>
        <c:crosses val="autoZero"/>
        <c:crossBetween val="between"/>
      </c:valAx>
    </c:plotArea>
    <c:legend>
      <c:legendPos val="r"/>
      <c:layout>
        <c:manualLayout>
          <c:xMode val="edge"/>
          <c:yMode val="edge"/>
          <c:x val="0.82353017729404199"/>
          <c:y val="0.143753502084217"/>
          <c:w val="0.12785870982278799"/>
          <c:h val="0.16360008664321599"/>
        </c:manualLayout>
      </c:layout>
      <c:overlay val="0"/>
      <c:spPr>
        <a:ln>
          <a:solidFill>
            <a:sysClr val="windowText" lastClr="000000">
              <a:lumMod val="75000"/>
              <a:lumOff val="25000"/>
            </a:sysClr>
          </a:solidFill>
        </a:ln>
      </c:spPr>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963288532898905"/>
          <c:y val="4.16777355721848E-2"/>
          <c:w val="0.58448422934202193"/>
          <c:h val="0.93125000000000002"/>
        </c:manualLayout>
      </c:layout>
      <c:barChart>
        <c:barDir val="bar"/>
        <c:grouping val="clustered"/>
        <c:varyColors val="0"/>
        <c:ser>
          <c:idx val="0"/>
          <c:order val="0"/>
          <c:tx>
            <c:strRef>
              <c:f>Sheet1!$B$1</c:f>
              <c:strCache>
                <c:ptCount val="1"/>
                <c:pt idx="0">
                  <c:v>Workers</c:v>
                </c:pt>
              </c:strCache>
            </c:strRef>
          </c:tx>
          <c:spPr>
            <a:solidFill>
              <a:schemeClr val="accent1"/>
            </a:solidFill>
            <a:ln>
              <a:solidFill>
                <a:schemeClr val="accent1"/>
              </a:solidFill>
            </a:ln>
          </c:spPr>
          <c:invertIfNegative val="0"/>
          <c:dLbls>
            <c:txPr>
              <a:bodyPr/>
              <a:lstStyle/>
              <a:p>
                <a:pPr>
                  <a:defRPr sz="1400"/>
                </a:pPr>
                <a:endParaRPr lang="en-US"/>
              </a:p>
            </c:txPr>
            <c:showLegendKey val="0"/>
            <c:showVal val="1"/>
            <c:showCatName val="0"/>
            <c:showSerName val="0"/>
            <c:showPercent val="0"/>
            <c:showBubbleSize val="0"/>
            <c:showLeaderLines val="0"/>
          </c:dLbls>
          <c:cat>
            <c:strRef>
              <c:f>Sheet1!$A$2:$A$6</c:f>
              <c:strCache>
                <c:ptCount val="5"/>
                <c:pt idx="0">
                  <c:v>Very important</c:v>
                </c:pt>
                <c:pt idx="1">
                  <c:v>Somewhat important</c:v>
                </c:pt>
                <c:pt idx="2">
                  <c:v>Not too important</c:v>
                </c:pt>
                <c:pt idx="3">
                  <c:v>Not at all important</c:v>
                </c:pt>
                <c:pt idx="4">
                  <c:v>Don't know</c:v>
                </c:pt>
              </c:strCache>
            </c:strRef>
          </c:cat>
          <c:val>
            <c:numRef>
              <c:f>Sheet1!$B$2:$B$6</c:f>
              <c:numCache>
                <c:formatCode>0%</c:formatCode>
                <c:ptCount val="5"/>
                <c:pt idx="0">
                  <c:v>0.39</c:v>
                </c:pt>
                <c:pt idx="1">
                  <c:v>0.43</c:v>
                </c:pt>
                <c:pt idx="2">
                  <c:v>0.11</c:v>
                </c:pt>
                <c:pt idx="3">
                  <c:v>7.0000000000000007E-2</c:v>
                </c:pt>
                <c:pt idx="4">
                  <c:v>0.01</c:v>
                </c:pt>
              </c:numCache>
            </c:numRef>
          </c:val>
        </c:ser>
        <c:dLbls>
          <c:showLegendKey val="0"/>
          <c:showVal val="0"/>
          <c:showCatName val="0"/>
          <c:showSerName val="0"/>
          <c:showPercent val="0"/>
          <c:showBubbleSize val="0"/>
        </c:dLbls>
        <c:gapWidth val="50"/>
        <c:axId val="196614784"/>
        <c:axId val="196751744"/>
      </c:barChart>
      <c:catAx>
        <c:axId val="196614784"/>
        <c:scaling>
          <c:orientation val="maxMin"/>
        </c:scaling>
        <c:delete val="0"/>
        <c:axPos val="l"/>
        <c:numFmt formatCode="General" sourceLinked="1"/>
        <c:majorTickMark val="none"/>
        <c:minorTickMark val="none"/>
        <c:tickLblPos val="nextTo"/>
        <c:txPr>
          <a:bodyPr/>
          <a:lstStyle/>
          <a:p>
            <a:pPr algn="r">
              <a:defRPr sz="1400"/>
            </a:pPr>
            <a:endParaRPr lang="en-US"/>
          </a:p>
        </c:txPr>
        <c:crossAx val="196751744"/>
        <c:crosses val="autoZero"/>
        <c:auto val="1"/>
        <c:lblAlgn val="ctr"/>
        <c:lblOffset val="100"/>
        <c:noMultiLvlLbl val="0"/>
      </c:catAx>
      <c:valAx>
        <c:axId val="196751744"/>
        <c:scaling>
          <c:orientation val="minMax"/>
        </c:scaling>
        <c:delete val="1"/>
        <c:axPos val="t"/>
        <c:numFmt formatCode="0%" sourceLinked="1"/>
        <c:majorTickMark val="out"/>
        <c:minorTickMark val="none"/>
        <c:tickLblPos val="nextTo"/>
        <c:crossAx val="196614784"/>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011600863059401"/>
          <c:y val="3.4375000000000003E-2"/>
          <c:w val="0.44893334952348002"/>
          <c:h val="0.93125000000000002"/>
        </c:manualLayout>
      </c:layout>
      <c:barChart>
        <c:barDir val="bar"/>
        <c:grouping val="clustered"/>
        <c:varyColors val="0"/>
        <c:ser>
          <c:idx val="0"/>
          <c:order val="0"/>
          <c:tx>
            <c:strRef>
              <c:f>Sheet1!$B$1</c:f>
              <c:strCache>
                <c:ptCount val="1"/>
                <c:pt idx="0">
                  <c:v>2016</c:v>
                </c:pt>
              </c:strCache>
            </c:strRef>
          </c:tx>
          <c:spPr>
            <a:solidFill>
              <a:schemeClr val="accent1">
                <a:lumMod val="75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Sheet1!$A$2:$A$7</c:f>
              <c:strCache>
                <c:ptCount val="6"/>
                <c:pt idx="0">
                  <c:v>Much higher</c:v>
                </c:pt>
                <c:pt idx="1">
                  <c:v>Somewhat higher</c:v>
                </c:pt>
                <c:pt idx="2">
                  <c:v>About the same</c:v>
                </c:pt>
                <c:pt idx="3">
                  <c:v>Somewhat lower</c:v>
                </c:pt>
                <c:pt idx="4">
                  <c:v>Much lower</c:v>
                </c:pt>
                <c:pt idx="5">
                  <c:v>Don't Know / Refused</c:v>
                </c:pt>
              </c:strCache>
            </c:strRef>
          </c:cat>
          <c:val>
            <c:numRef>
              <c:f>Sheet1!$B$2:$B$7</c:f>
              <c:numCache>
                <c:formatCode>0%</c:formatCode>
                <c:ptCount val="6"/>
                <c:pt idx="0">
                  <c:v>0.18</c:v>
                </c:pt>
                <c:pt idx="1">
                  <c:v>0.2</c:v>
                </c:pt>
                <c:pt idx="2">
                  <c:v>0.38</c:v>
                </c:pt>
                <c:pt idx="3">
                  <c:v>0.13</c:v>
                </c:pt>
                <c:pt idx="4">
                  <c:v>0.08</c:v>
                </c:pt>
                <c:pt idx="5">
                  <c:v>0.02</c:v>
                </c:pt>
              </c:numCache>
            </c:numRef>
          </c:val>
        </c:ser>
        <c:ser>
          <c:idx val="1"/>
          <c:order val="1"/>
          <c:tx>
            <c:strRef>
              <c:f>Sheet1!$C$1</c:f>
              <c:strCache>
                <c:ptCount val="1"/>
                <c:pt idx="0">
                  <c:v>2015</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Sheet1!$A$2:$A$7</c:f>
              <c:strCache>
                <c:ptCount val="6"/>
                <c:pt idx="0">
                  <c:v>Much higher</c:v>
                </c:pt>
                <c:pt idx="1">
                  <c:v>Somewhat higher</c:v>
                </c:pt>
                <c:pt idx="2">
                  <c:v>About the same</c:v>
                </c:pt>
                <c:pt idx="3">
                  <c:v>Somewhat lower</c:v>
                </c:pt>
                <c:pt idx="4">
                  <c:v>Much lower</c:v>
                </c:pt>
                <c:pt idx="5">
                  <c:v>Don't Know / Refused</c:v>
                </c:pt>
              </c:strCache>
            </c:strRef>
          </c:cat>
          <c:val>
            <c:numRef>
              <c:f>Sheet1!$C$2:$C$7</c:f>
              <c:numCache>
                <c:formatCode>0%</c:formatCode>
                <c:ptCount val="6"/>
                <c:pt idx="0">
                  <c:v>0.16</c:v>
                </c:pt>
                <c:pt idx="1">
                  <c:v>0.21</c:v>
                </c:pt>
                <c:pt idx="2">
                  <c:v>0.35</c:v>
                </c:pt>
                <c:pt idx="3">
                  <c:v>0.14000000000000001</c:v>
                </c:pt>
                <c:pt idx="4">
                  <c:v>0.1</c:v>
                </c:pt>
                <c:pt idx="5">
                  <c:v>0.04</c:v>
                </c:pt>
              </c:numCache>
            </c:numRef>
          </c:val>
        </c:ser>
        <c:dLbls>
          <c:showLegendKey val="0"/>
          <c:showVal val="0"/>
          <c:showCatName val="0"/>
          <c:showSerName val="0"/>
          <c:showPercent val="0"/>
          <c:showBubbleSize val="0"/>
        </c:dLbls>
        <c:gapWidth val="50"/>
        <c:axId val="188744448"/>
        <c:axId val="188745984"/>
      </c:barChart>
      <c:catAx>
        <c:axId val="188744448"/>
        <c:scaling>
          <c:orientation val="maxMin"/>
        </c:scaling>
        <c:delete val="0"/>
        <c:axPos val="l"/>
        <c:numFmt formatCode="0%" sourceLinked="1"/>
        <c:majorTickMark val="none"/>
        <c:minorTickMark val="none"/>
        <c:tickLblPos val="nextTo"/>
        <c:txPr>
          <a:bodyPr/>
          <a:lstStyle/>
          <a:p>
            <a:pPr algn="r">
              <a:defRPr sz="1600"/>
            </a:pPr>
            <a:endParaRPr lang="en-US"/>
          </a:p>
        </c:txPr>
        <c:crossAx val="188745984"/>
        <c:crosses val="autoZero"/>
        <c:auto val="1"/>
        <c:lblAlgn val="ctr"/>
        <c:lblOffset val="100"/>
        <c:noMultiLvlLbl val="0"/>
      </c:catAx>
      <c:valAx>
        <c:axId val="188745984"/>
        <c:scaling>
          <c:orientation val="minMax"/>
        </c:scaling>
        <c:delete val="1"/>
        <c:axPos val="t"/>
        <c:numFmt formatCode="0%" sourceLinked="1"/>
        <c:majorTickMark val="out"/>
        <c:minorTickMark val="none"/>
        <c:tickLblPos val="nextTo"/>
        <c:crossAx val="188744448"/>
        <c:crosses val="autoZero"/>
        <c:crossBetween val="between"/>
      </c:valAx>
    </c:plotArea>
    <c:legend>
      <c:legendPos val="r"/>
      <c:layout>
        <c:manualLayout>
          <c:xMode val="edge"/>
          <c:yMode val="edge"/>
          <c:x val="0.86828368873819595"/>
          <c:y val="0.65843941921052973"/>
          <c:w val="8.8599458875469744E-2"/>
          <c:h val="0.16640161359140451"/>
        </c:manualLayout>
      </c:layout>
      <c:overlay val="0"/>
      <c:spPr>
        <a:ln>
          <a:solidFill>
            <a:schemeClr val="tx1"/>
          </a:solidFill>
        </a:ln>
      </c:spPr>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percentStacked"/>
        <c:varyColors val="0"/>
        <c:ser>
          <c:idx val="0"/>
          <c:order val="0"/>
          <c:tx>
            <c:strRef>
              <c:f>Sheet1!$B$1</c:f>
              <c:strCache>
                <c:ptCount val="1"/>
                <c:pt idx="0">
                  <c:v>Very Confident</c:v>
                </c:pt>
              </c:strCache>
            </c:strRef>
          </c:tx>
          <c:spPr>
            <a:solidFill>
              <a:schemeClr val="accent1">
                <a:lumMod val="50000"/>
              </a:schemeClr>
            </a:solidFill>
            <a:ln>
              <a:solidFill>
                <a:schemeClr val="accent1">
                  <a:lumMod val="50000"/>
                </a:schemeClr>
              </a:solidFill>
            </a:ln>
          </c:spPr>
          <c:cat>
            <c:numRef>
              <c:f>Sheet1!$A$2:$A$25</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Sheet1!$B$2:$B$25</c:f>
              <c:numCache>
                <c:formatCode>0%</c:formatCode>
                <c:ptCount val="24"/>
                <c:pt idx="0">
                  <c:v>0.38</c:v>
                </c:pt>
                <c:pt idx="1">
                  <c:v>0.44</c:v>
                </c:pt>
                <c:pt idx="2">
                  <c:v>0.4</c:v>
                </c:pt>
                <c:pt idx="3">
                  <c:v>0.4</c:v>
                </c:pt>
                <c:pt idx="4">
                  <c:v>0.38</c:v>
                </c:pt>
                <c:pt idx="5">
                  <c:v>0.45</c:v>
                </c:pt>
                <c:pt idx="6">
                  <c:v>0.45</c:v>
                </c:pt>
                <c:pt idx="7">
                  <c:v>0.48</c:v>
                </c:pt>
                <c:pt idx="8">
                  <c:v>0.44</c:v>
                </c:pt>
                <c:pt idx="9">
                  <c:v>0.43</c:v>
                </c:pt>
                <c:pt idx="10">
                  <c:v>0.49</c:v>
                </c:pt>
                <c:pt idx="11">
                  <c:v>0.44</c:v>
                </c:pt>
                <c:pt idx="12">
                  <c:v>0.41</c:v>
                </c:pt>
                <c:pt idx="13">
                  <c:v>0.44</c:v>
                </c:pt>
                <c:pt idx="14">
                  <c:v>0.48</c:v>
                </c:pt>
                <c:pt idx="15">
                  <c:v>0.34</c:v>
                </c:pt>
                <c:pt idx="16">
                  <c:v>0.34</c:v>
                </c:pt>
                <c:pt idx="17">
                  <c:v>0.33</c:v>
                </c:pt>
                <c:pt idx="18">
                  <c:v>0.35</c:v>
                </c:pt>
                <c:pt idx="19">
                  <c:v>0.32</c:v>
                </c:pt>
                <c:pt idx="20">
                  <c:v>0.28000000000000003</c:v>
                </c:pt>
                <c:pt idx="21">
                  <c:v>0.39</c:v>
                </c:pt>
                <c:pt idx="22">
                  <c:v>0.44</c:v>
                </c:pt>
                <c:pt idx="23">
                  <c:v>0.49</c:v>
                </c:pt>
              </c:numCache>
            </c:numRef>
          </c:val>
        </c:ser>
        <c:ser>
          <c:idx val="1"/>
          <c:order val="1"/>
          <c:tx>
            <c:strRef>
              <c:f>Sheet1!$C$1</c:f>
              <c:strCache>
                <c:ptCount val="1"/>
                <c:pt idx="0">
                  <c:v>Somewhat Confident</c:v>
                </c:pt>
              </c:strCache>
            </c:strRef>
          </c:tx>
          <c:spPr>
            <a:solidFill>
              <a:schemeClr val="accent1">
                <a:lumMod val="75000"/>
              </a:schemeClr>
            </a:solidFill>
            <a:ln>
              <a:solidFill>
                <a:schemeClr val="accent1">
                  <a:lumMod val="75000"/>
                </a:schemeClr>
              </a:solidFill>
            </a:ln>
          </c:spPr>
          <c:cat>
            <c:numRef>
              <c:f>Sheet1!$A$2:$A$25</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Sheet1!$C$2:$C$25</c:f>
              <c:numCache>
                <c:formatCode>0%</c:formatCode>
                <c:ptCount val="24"/>
                <c:pt idx="0">
                  <c:v>0.4</c:v>
                </c:pt>
                <c:pt idx="1">
                  <c:v>0.37</c:v>
                </c:pt>
                <c:pt idx="2">
                  <c:v>0.44</c:v>
                </c:pt>
                <c:pt idx="3">
                  <c:v>0.41</c:v>
                </c:pt>
                <c:pt idx="4">
                  <c:v>0.38</c:v>
                </c:pt>
                <c:pt idx="5">
                  <c:v>0.4</c:v>
                </c:pt>
                <c:pt idx="6">
                  <c:v>0.36</c:v>
                </c:pt>
                <c:pt idx="7">
                  <c:v>0.36</c:v>
                </c:pt>
                <c:pt idx="8">
                  <c:v>0.36</c:v>
                </c:pt>
                <c:pt idx="9">
                  <c:v>0.41</c:v>
                </c:pt>
                <c:pt idx="10">
                  <c:v>0.31</c:v>
                </c:pt>
                <c:pt idx="11">
                  <c:v>0.32</c:v>
                </c:pt>
                <c:pt idx="12">
                  <c:v>0.42</c:v>
                </c:pt>
                <c:pt idx="13">
                  <c:v>0.4</c:v>
                </c:pt>
                <c:pt idx="14">
                  <c:v>0.35</c:v>
                </c:pt>
                <c:pt idx="15">
                  <c:v>0.45</c:v>
                </c:pt>
                <c:pt idx="16">
                  <c:v>0.45</c:v>
                </c:pt>
                <c:pt idx="17">
                  <c:v>0.42</c:v>
                </c:pt>
                <c:pt idx="18">
                  <c:v>0.42</c:v>
                </c:pt>
                <c:pt idx="19">
                  <c:v>0.48</c:v>
                </c:pt>
                <c:pt idx="20">
                  <c:v>0.48</c:v>
                </c:pt>
                <c:pt idx="21">
                  <c:v>0.42</c:v>
                </c:pt>
                <c:pt idx="22">
                  <c:v>0.38</c:v>
                </c:pt>
                <c:pt idx="23">
                  <c:v>0.35</c:v>
                </c:pt>
              </c:numCache>
            </c:numRef>
          </c:val>
        </c:ser>
        <c:ser>
          <c:idx val="2"/>
          <c:order val="2"/>
          <c:tx>
            <c:strRef>
              <c:f>Sheet1!$D$1</c:f>
              <c:strCache>
                <c:ptCount val="1"/>
                <c:pt idx="0">
                  <c:v>Not Too Confident</c:v>
                </c:pt>
              </c:strCache>
            </c:strRef>
          </c:tx>
          <c:spPr>
            <a:solidFill>
              <a:schemeClr val="accent1">
                <a:lumMod val="60000"/>
                <a:lumOff val="40000"/>
              </a:schemeClr>
            </a:solidFill>
            <a:ln>
              <a:solidFill>
                <a:schemeClr val="accent1">
                  <a:lumMod val="60000"/>
                  <a:lumOff val="40000"/>
                </a:schemeClr>
              </a:solidFill>
            </a:ln>
          </c:spPr>
          <c:cat>
            <c:numRef>
              <c:f>Sheet1!$A$2:$A$25</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Sheet1!$D$2:$D$25</c:f>
              <c:numCache>
                <c:formatCode>0%</c:formatCode>
                <c:ptCount val="24"/>
                <c:pt idx="0">
                  <c:v>0.11</c:v>
                </c:pt>
                <c:pt idx="1">
                  <c:v>0.12</c:v>
                </c:pt>
                <c:pt idx="2">
                  <c:v>0.1</c:v>
                </c:pt>
                <c:pt idx="3">
                  <c:v>0.14000000000000001</c:v>
                </c:pt>
                <c:pt idx="4">
                  <c:v>0.17</c:v>
                </c:pt>
                <c:pt idx="5">
                  <c:v>0.09</c:v>
                </c:pt>
                <c:pt idx="6">
                  <c:v>0.12</c:v>
                </c:pt>
                <c:pt idx="7">
                  <c:v>7.0000000000000007E-2</c:v>
                </c:pt>
                <c:pt idx="8">
                  <c:v>0.09</c:v>
                </c:pt>
                <c:pt idx="9">
                  <c:v>0.08</c:v>
                </c:pt>
                <c:pt idx="10">
                  <c:v>0.11</c:v>
                </c:pt>
                <c:pt idx="11">
                  <c:v>0.14000000000000001</c:v>
                </c:pt>
                <c:pt idx="12">
                  <c:v>0.11</c:v>
                </c:pt>
                <c:pt idx="13">
                  <c:v>7.0000000000000007E-2</c:v>
                </c:pt>
                <c:pt idx="14">
                  <c:v>0.08</c:v>
                </c:pt>
                <c:pt idx="15">
                  <c:v>0.06</c:v>
                </c:pt>
                <c:pt idx="16">
                  <c:v>0.12</c:v>
                </c:pt>
                <c:pt idx="17">
                  <c:v>0.18</c:v>
                </c:pt>
                <c:pt idx="18">
                  <c:v>0.13</c:v>
                </c:pt>
                <c:pt idx="19">
                  <c:v>0.1</c:v>
                </c:pt>
                <c:pt idx="20">
                  <c:v>0.11</c:v>
                </c:pt>
                <c:pt idx="21">
                  <c:v>0.08</c:v>
                </c:pt>
                <c:pt idx="22">
                  <c:v>0.09</c:v>
                </c:pt>
                <c:pt idx="23">
                  <c:v>0.06</c:v>
                </c:pt>
              </c:numCache>
            </c:numRef>
          </c:val>
        </c:ser>
        <c:ser>
          <c:idx val="3"/>
          <c:order val="3"/>
          <c:tx>
            <c:strRef>
              <c:f>Sheet1!$E$1</c:f>
              <c:strCache>
                <c:ptCount val="1"/>
                <c:pt idx="0">
                  <c:v>Not At All Confident</c:v>
                </c:pt>
              </c:strCache>
            </c:strRef>
          </c:tx>
          <c:spPr>
            <a:solidFill>
              <a:schemeClr val="accent1">
                <a:lumMod val="40000"/>
                <a:lumOff val="60000"/>
              </a:schemeClr>
            </a:solidFill>
            <a:ln>
              <a:solidFill>
                <a:schemeClr val="accent1">
                  <a:lumMod val="40000"/>
                  <a:lumOff val="60000"/>
                </a:schemeClr>
              </a:solidFill>
            </a:ln>
          </c:spPr>
          <c:cat>
            <c:numRef>
              <c:f>Sheet1!$A$2:$A$25</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Sheet1!$E$2:$E$25</c:f>
              <c:numCache>
                <c:formatCode>0%</c:formatCode>
                <c:ptCount val="24"/>
                <c:pt idx="0">
                  <c:v>0.05</c:v>
                </c:pt>
                <c:pt idx="1">
                  <c:v>7.0000000000000007E-2</c:v>
                </c:pt>
                <c:pt idx="2">
                  <c:v>0.05</c:v>
                </c:pt>
                <c:pt idx="3">
                  <c:v>0.02</c:v>
                </c:pt>
                <c:pt idx="4">
                  <c:v>0.05</c:v>
                </c:pt>
                <c:pt idx="5">
                  <c:v>0.03</c:v>
                </c:pt>
                <c:pt idx="6">
                  <c:v>7.0000000000000007E-2</c:v>
                </c:pt>
                <c:pt idx="7">
                  <c:v>0.09</c:v>
                </c:pt>
                <c:pt idx="8">
                  <c:v>7.0000000000000007E-2</c:v>
                </c:pt>
                <c:pt idx="9">
                  <c:v>0.06</c:v>
                </c:pt>
                <c:pt idx="10">
                  <c:v>0.08</c:v>
                </c:pt>
                <c:pt idx="11">
                  <c:v>0.08</c:v>
                </c:pt>
                <c:pt idx="12">
                  <c:v>0.05</c:v>
                </c:pt>
                <c:pt idx="13">
                  <c:v>7.0000000000000007E-2</c:v>
                </c:pt>
                <c:pt idx="14">
                  <c:v>0.08</c:v>
                </c:pt>
                <c:pt idx="15">
                  <c:v>0.14000000000000001</c:v>
                </c:pt>
                <c:pt idx="16">
                  <c:v>0.09</c:v>
                </c:pt>
                <c:pt idx="17">
                  <c:v>7.0000000000000007E-2</c:v>
                </c:pt>
                <c:pt idx="18">
                  <c:v>0.08</c:v>
                </c:pt>
                <c:pt idx="19">
                  <c:v>0.1</c:v>
                </c:pt>
                <c:pt idx="20">
                  <c:v>0.12</c:v>
                </c:pt>
                <c:pt idx="21">
                  <c:v>0.11</c:v>
                </c:pt>
                <c:pt idx="22">
                  <c:v>0.09</c:v>
                </c:pt>
                <c:pt idx="23">
                  <c:v>0.08</c:v>
                </c:pt>
              </c:numCache>
            </c:numRef>
          </c:val>
        </c:ser>
        <c:ser>
          <c:idx val="4"/>
          <c:order val="4"/>
          <c:tx>
            <c:strRef>
              <c:f>Sheet1!$F$1</c:f>
              <c:strCache>
                <c:ptCount val="1"/>
                <c:pt idx="0">
                  <c:v>Don't Know/Refused</c:v>
                </c:pt>
              </c:strCache>
            </c:strRef>
          </c:tx>
          <c:spPr>
            <a:solidFill>
              <a:schemeClr val="bg1">
                <a:lumMod val="50000"/>
              </a:schemeClr>
            </a:solidFill>
            <a:ln>
              <a:solidFill>
                <a:schemeClr val="bg1">
                  <a:lumMod val="50000"/>
                </a:schemeClr>
              </a:solidFill>
            </a:ln>
          </c:spPr>
          <c:cat>
            <c:numRef>
              <c:f>Sheet1!$A$2:$A$25</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Sheet1!$F$2:$F$25</c:f>
              <c:numCache>
                <c:formatCode>0%</c:formatCode>
                <c:ptCount val="24"/>
                <c:pt idx="0">
                  <c:v>0.06</c:v>
                </c:pt>
                <c:pt idx="1">
                  <c:v>0</c:v>
                </c:pt>
                <c:pt idx="2">
                  <c:v>0.01</c:v>
                </c:pt>
                <c:pt idx="3">
                  <c:v>0.03</c:v>
                </c:pt>
                <c:pt idx="4">
                  <c:v>0.02</c:v>
                </c:pt>
                <c:pt idx="5">
                  <c:v>0.02</c:v>
                </c:pt>
                <c:pt idx="6">
                  <c:v>0.01</c:v>
                </c:pt>
                <c:pt idx="7">
                  <c:v>0.01</c:v>
                </c:pt>
                <c:pt idx="8">
                  <c:v>0.03</c:v>
                </c:pt>
                <c:pt idx="9">
                  <c:v>0.01</c:v>
                </c:pt>
                <c:pt idx="10">
                  <c:v>0.01</c:v>
                </c:pt>
                <c:pt idx="11">
                  <c:v>0.02</c:v>
                </c:pt>
                <c:pt idx="12">
                  <c:v>0.01</c:v>
                </c:pt>
                <c:pt idx="13">
                  <c:v>0.02</c:v>
                </c:pt>
                <c:pt idx="14">
                  <c:v>0.01</c:v>
                </c:pt>
                <c:pt idx="15" formatCode="0.00%">
                  <c:v>0.01</c:v>
                </c:pt>
                <c:pt idx="16">
                  <c:v>0</c:v>
                </c:pt>
                <c:pt idx="17">
                  <c:v>0.01</c:v>
                </c:pt>
                <c:pt idx="18">
                  <c:v>0.02</c:v>
                </c:pt>
                <c:pt idx="19">
                  <c:v>0.01</c:v>
                </c:pt>
                <c:pt idx="20">
                  <c:v>0.01</c:v>
                </c:pt>
                <c:pt idx="21">
                  <c:v>0</c:v>
                </c:pt>
                <c:pt idx="22">
                  <c:v>0.01</c:v>
                </c:pt>
                <c:pt idx="23">
                  <c:v>0.01</c:v>
                </c:pt>
              </c:numCache>
            </c:numRef>
          </c:val>
        </c:ser>
        <c:dLbls>
          <c:showLegendKey val="0"/>
          <c:showVal val="0"/>
          <c:showCatName val="0"/>
          <c:showSerName val="0"/>
          <c:showPercent val="0"/>
          <c:showBubbleSize val="0"/>
        </c:dLbls>
        <c:axId val="160672384"/>
        <c:axId val="160678272"/>
      </c:areaChart>
      <c:barChart>
        <c:barDir val="col"/>
        <c:grouping val="stacked"/>
        <c:varyColors val="0"/>
        <c:ser>
          <c:idx val="5"/>
          <c:order val="5"/>
          <c:tx>
            <c:strRef>
              <c:f>Sheet1!$G$1</c:f>
              <c:strCache>
                <c:ptCount val="1"/>
                <c:pt idx="0">
                  <c:v>Column4</c:v>
                </c:pt>
              </c:strCache>
            </c:strRef>
          </c:tx>
          <c:spPr>
            <a:solidFill>
              <a:srgbClr val="00B050"/>
            </a:solidFill>
            <a:ln w="25400">
              <a:noFill/>
            </a:ln>
          </c:spPr>
          <c:invertIfNegative val="0"/>
          <c:dPt>
            <c:idx val="1"/>
            <c:invertIfNegative val="0"/>
            <c:bubble3D val="0"/>
            <c:spPr>
              <a:solidFill>
                <a:srgbClr val="00B050"/>
              </a:solidFill>
              <a:ln w="25400">
                <a:noFill/>
              </a:ln>
            </c:spPr>
          </c:dPt>
          <c:dPt>
            <c:idx val="2"/>
            <c:invertIfNegative val="0"/>
            <c:bubble3D val="0"/>
            <c:spPr>
              <a:solidFill>
                <a:srgbClr val="FF0000"/>
              </a:solidFill>
              <a:ln w="25400">
                <a:noFill/>
              </a:ln>
            </c:spPr>
          </c:dPt>
          <c:dPt>
            <c:idx val="3"/>
            <c:invertIfNegative val="0"/>
            <c:bubble3D val="0"/>
            <c:spPr>
              <a:solidFill>
                <a:srgbClr val="00B050"/>
              </a:solidFill>
              <a:ln w="25400">
                <a:noFill/>
              </a:ln>
            </c:spPr>
          </c:dPt>
          <c:dPt>
            <c:idx val="4"/>
            <c:invertIfNegative val="0"/>
            <c:bubble3D val="0"/>
            <c:spPr>
              <a:solidFill>
                <a:srgbClr val="FF0000"/>
              </a:solidFill>
              <a:ln w="25400">
                <a:noFill/>
              </a:ln>
            </c:spPr>
          </c:dPt>
          <c:dPt>
            <c:idx val="5"/>
            <c:invertIfNegative val="0"/>
            <c:bubble3D val="0"/>
            <c:spPr>
              <a:solidFill>
                <a:srgbClr val="00B050"/>
              </a:solidFill>
              <a:ln w="25400">
                <a:noFill/>
              </a:ln>
            </c:spPr>
          </c:dPt>
          <c:dPt>
            <c:idx val="6"/>
            <c:invertIfNegative val="0"/>
            <c:bubble3D val="0"/>
            <c:spPr>
              <a:solidFill>
                <a:srgbClr val="00B050"/>
              </a:solidFill>
              <a:ln w="25400">
                <a:noFill/>
              </a:ln>
            </c:spPr>
          </c:dPt>
          <c:dPt>
            <c:idx val="7"/>
            <c:invertIfNegative val="0"/>
            <c:bubble3D val="0"/>
            <c:spPr>
              <a:solidFill>
                <a:srgbClr val="00B050"/>
              </a:solidFill>
              <a:ln w="25400">
                <a:noFill/>
              </a:ln>
            </c:spPr>
          </c:dPt>
          <c:dPt>
            <c:idx val="8"/>
            <c:invertIfNegative val="0"/>
            <c:bubble3D val="0"/>
            <c:spPr>
              <a:solidFill>
                <a:srgbClr val="FF0000"/>
              </a:solidFill>
              <a:ln w="25400">
                <a:noFill/>
              </a:ln>
            </c:spPr>
          </c:dPt>
          <c:dPt>
            <c:idx val="9"/>
            <c:invertIfNegative val="0"/>
            <c:bubble3D val="0"/>
            <c:spPr>
              <a:solidFill>
                <a:srgbClr val="FF0000"/>
              </a:solidFill>
              <a:ln w="25400">
                <a:noFill/>
              </a:ln>
            </c:spPr>
          </c:dPt>
          <c:dPt>
            <c:idx val="10"/>
            <c:invertIfNegative val="0"/>
            <c:bubble3D val="0"/>
            <c:spPr>
              <a:solidFill>
                <a:srgbClr val="00B050"/>
              </a:solidFill>
              <a:ln w="25400">
                <a:noFill/>
              </a:ln>
            </c:spPr>
          </c:dPt>
          <c:dPt>
            <c:idx val="11"/>
            <c:invertIfNegative val="0"/>
            <c:bubble3D val="0"/>
            <c:spPr>
              <a:solidFill>
                <a:srgbClr val="FF0000"/>
              </a:solidFill>
              <a:ln w="25400">
                <a:noFill/>
              </a:ln>
            </c:spPr>
          </c:dPt>
          <c:dPt>
            <c:idx val="12"/>
            <c:invertIfNegative val="0"/>
            <c:bubble3D val="0"/>
            <c:spPr>
              <a:solidFill>
                <a:srgbClr val="FF0000"/>
              </a:solidFill>
              <a:ln w="25400">
                <a:noFill/>
              </a:ln>
            </c:spPr>
          </c:dPt>
          <c:dPt>
            <c:idx val="13"/>
            <c:invertIfNegative val="0"/>
            <c:bubble3D val="0"/>
            <c:spPr>
              <a:solidFill>
                <a:srgbClr val="00B050"/>
              </a:solidFill>
              <a:ln w="25400">
                <a:noFill/>
              </a:ln>
            </c:spPr>
          </c:dPt>
          <c:dPt>
            <c:idx val="14"/>
            <c:invertIfNegative val="0"/>
            <c:bubble3D val="0"/>
            <c:spPr>
              <a:solidFill>
                <a:srgbClr val="00B050"/>
              </a:solidFill>
              <a:ln w="25400">
                <a:noFill/>
              </a:ln>
            </c:spPr>
          </c:dPt>
          <c:dPt>
            <c:idx val="15"/>
            <c:invertIfNegative val="0"/>
            <c:bubble3D val="0"/>
            <c:spPr>
              <a:solidFill>
                <a:srgbClr val="FF0000"/>
              </a:solidFill>
              <a:ln w="25400">
                <a:noFill/>
              </a:ln>
            </c:spPr>
          </c:dPt>
          <c:dPt>
            <c:idx val="16"/>
            <c:invertIfNegative val="0"/>
            <c:bubble3D val="0"/>
            <c:spPr>
              <a:solidFill>
                <a:srgbClr val="00B050"/>
              </a:solidFill>
              <a:ln w="25400">
                <a:noFill/>
              </a:ln>
            </c:spPr>
          </c:dPt>
          <c:dPt>
            <c:idx val="17"/>
            <c:invertIfNegative val="0"/>
            <c:bubble3D val="0"/>
            <c:spPr>
              <a:solidFill>
                <a:srgbClr val="FF0000"/>
              </a:solidFill>
              <a:ln w="25400">
                <a:noFill/>
              </a:ln>
            </c:spPr>
          </c:dPt>
          <c:dPt>
            <c:idx val="18"/>
            <c:invertIfNegative val="0"/>
            <c:bubble3D val="0"/>
            <c:spPr>
              <a:solidFill>
                <a:srgbClr val="00B050"/>
              </a:solidFill>
              <a:ln w="25400">
                <a:noFill/>
              </a:ln>
            </c:spPr>
          </c:dPt>
          <c:dPt>
            <c:idx val="19"/>
            <c:invertIfNegative val="0"/>
            <c:bubble3D val="0"/>
            <c:spPr>
              <a:solidFill>
                <a:srgbClr val="FF0000"/>
              </a:solidFill>
              <a:ln w="25400">
                <a:noFill/>
              </a:ln>
            </c:spPr>
          </c:dPt>
          <c:dPt>
            <c:idx val="20"/>
            <c:invertIfNegative val="0"/>
            <c:bubble3D val="0"/>
            <c:spPr>
              <a:solidFill>
                <a:srgbClr val="FF0000"/>
              </a:solidFill>
              <a:ln w="25400">
                <a:noFill/>
              </a:ln>
            </c:spPr>
          </c:dPt>
          <c:dPt>
            <c:idx val="21"/>
            <c:invertIfNegative val="0"/>
            <c:bubble3D val="0"/>
            <c:spPr>
              <a:solidFill>
                <a:srgbClr val="00B050"/>
              </a:solidFill>
              <a:ln w="25400">
                <a:noFill/>
              </a:ln>
            </c:spPr>
          </c:dPt>
          <c:dPt>
            <c:idx val="22"/>
            <c:invertIfNegative val="0"/>
            <c:bubble3D val="0"/>
            <c:spPr>
              <a:solidFill>
                <a:srgbClr val="00B050"/>
              </a:solidFill>
              <a:ln w="25400">
                <a:noFill/>
              </a:ln>
            </c:spPr>
          </c:dPt>
          <c:cat>
            <c:numRef>
              <c:f>Sheet1!$A$2:$A$25</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Sheet1!$G$2:$G$25</c:f>
              <c:numCache>
                <c:formatCode>0%</c:formatCode>
                <c:ptCount val="24"/>
                <c:pt idx="0" formatCode="General">
                  <c:v>0</c:v>
                </c:pt>
                <c:pt idx="1">
                  <c:v>6.0000000000000001E-3</c:v>
                </c:pt>
                <c:pt idx="2">
                  <c:v>-3.9999999999999983E-3</c:v>
                </c:pt>
                <c:pt idx="3">
                  <c:v>0</c:v>
                </c:pt>
                <c:pt idx="4">
                  <c:v>-2.0000000000000018E-3</c:v>
                </c:pt>
                <c:pt idx="5">
                  <c:v>7.000000000000001E-3</c:v>
                </c:pt>
                <c:pt idx="6">
                  <c:v>0</c:v>
                </c:pt>
                <c:pt idx="7">
                  <c:v>2.999999999999997E-3</c:v>
                </c:pt>
                <c:pt idx="8">
                  <c:v>-3.9999999999999983E-3</c:v>
                </c:pt>
                <c:pt idx="9">
                  <c:v>-1.0000000000000009E-3</c:v>
                </c:pt>
                <c:pt idx="10">
                  <c:v>6.0000000000000001E-3</c:v>
                </c:pt>
                <c:pt idx="11">
                  <c:v>-4.9999999999999992E-3</c:v>
                </c:pt>
                <c:pt idx="12">
                  <c:v>-3.0000000000000027E-3</c:v>
                </c:pt>
                <c:pt idx="13">
                  <c:v>3.0000000000000027E-3</c:v>
                </c:pt>
                <c:pt idx="14">
                  <c:v>3.9999999999999983E-3</c:v>
                </c:pt>
                <c:pt idx="15">
                  <c:v>-1.3999999999999995E-2</c:v>
                </c:pt>
                <c:pt idx="16">
                  <c:v>0</c:v>
                </c:pt>
                <c:pt idx="17">
                  <c:v>-1.0000000000000009E-3</c:v>
                </c:pt>
                <c:pt idx="18">
                  <c:v>1.9999999999999961E-3</c:v>
                </c:pt>
                <c:pt idx="19">
                  <c:v>-2.999999999999997E-3</c:v>
                </c:pt>
                <c:pt idx="20">
                  <c:v>-3.9999999999999983E-3</c:v>
                </c:pt>
                <c:pt idx="21">
                  <c:v>1.0999999999999999E-2</c:v>
                </c:pt>
                <c:pt idx="22">
                  <c:v>4.9999999999999992E-3</c:v>
                </c:pt>
                <c:pt idx="23">
                  <c:v>4.9999999999999992E-3</c:v>
                </c:pt>
              </c:numCache>
            </c:numRef>
          </c:val>
        </c:ser>
        <c:ser>
          <c:idx val="6"/>
          <c:order val="6"/>
          <c:tx>
            <c:strRef>
              <c:f>Sheet1!$H$1</c:f>
              <c:strCache>
                <c:ptCount val="1"/>
                <c:pt idx="0">
                  <c:v>Column5</c:v>
                </c:pt>
              </c:strCache>
            </c:strRef>
          </c:tx>
          <c:spPr>
            <a:noFill/>
          </c:spPr>
          <c:invertIfNegative val="0"/>
          <c:dLbls>
            <c:dLbl>
              <c:idx val="0"/>
              <c:delete val="1"/>
            </c:dLbl>
            <c:dLbl>
              <c:idx val="15"/>
              <c:layout>
                <c:manualLayout>
                  <c:x val="3.0208880139982498E-3"/>
                  <c:y val="0.23129254056696999"/>
                </c:manualLayout>
              </c:layout>
              <c:dLblPos val="ctr"/>
              <c:showLegendKey val="0"/>
              <c:showVal val="1"/>
              <c:showCatName val="0"/>
              <c:showSerName val="0"/>
              <c:showPercent val="0"/>
              <c:showBubbleSize val="0"/>
            </c:dLbl>
            <c:dLbl>
              <c:idx val="21"/>
              <c:layout>
                <c:manualLayout>
                  <c:x val="2.7777777777777801E-3"/>
                  <c:y val="0.46156787646046199"/>
                </c:manualLayout>
              </c:layout>
              <c:dLblPos val="ctr"/>
              <c:showLegendKey val="0"/>
              <c:showVal val="1"/>
              <c:showCatName val="0"/>
              <c:showSerName val="0"/>
              <c:showPercent val="0"/>
              <c:showBubbleSize val="0"/>
            </c:dLbl>
            <c:txPr>
              <a:bodyPr/>
              <a:lstStyle/>
              <a:p>
                <a:pPr>
                  <a:defRPr sz="1000"/>
                </a:pPr>
                <a:endParaRPr lang="en-US"/>
              </a:p>
            </c:txPr>
            <c:dLblPos val="inBase"/>
            <c:showLegendKey val="0"/>
            <c:showVal val="1"/>
            <c:showCatName val="0"/>
            <c:showSerName val="0"/>
            <c:showPercent val="0"/>
            <c:showBubbleSize val="0"/>
            <c:showLeaderLines val="0"/>
          </c:dLbls>
          <c:cat>
            <c:numRef>
              <c:f>Sheet1!$A$2:$A$25</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Sheet1!$H$2:$H$25</c:f>
              <c:numCache>
                <c:formatCode>0%</c:formatCode>
                <c:ptCount val="24"/>
                <c:pt idx="0" formatCode="General">
                  <c:v>0</c:v>
                </c:pt>
                <c:pt idx="1">
                  <c:v>0.06</c:v>
                </c:pt>
                <c:pt idx="2">
                  <c:v>-3.999999999999998E-2</c:v>
                </c:pt>
                <c:pt idx="3">
                  <c:v>0</c:v>
                </c:pt>
                <c:pt idx="4">
                  <c:v>-2.0000000000000018E-2</c:v>
                </c:pt>
                <c:pt idx="5">
                  <c:v>7.0000000000000007E-2</c:v>
                </c:pt>
                <c:pt idx="6">
                  <c:v>0</c:v>
                </c:pt>
                <c:pt idx="7">
                  <c:v>2.9999999999999971E-2</c:v>
                </c:pt>
                <c:pt idx="8">
                  <c:v>-3.999999999999998E-2</c:v>
                </c:pt>
                <c:pt idx="9">
                  <c:v>-1.0000000000000009E-2</c:v>
                </c:pt>
                <c:pt idx="10">
                  <c:v>0.06</c:v>
                </c:pt>
                <c:pt idx="11">
                  <c:v>-4.9999999999999989E-2</c:v>
                </c:pt>
                <c:pt idx="12">
                  <c:v>-3.0000000000000027E-2</c:v>
                </c:pt>
                <c:pt idx="13">
                  <c:v>3.0000000000000027E-2</c:v>
                </c:pt>
                <c:pt idx="14">
                  <c:v>3.999999999999998E-2</c:v>
                </c:pt>
                <c:pt idx="15">
                  <c:v>-0.13999999999999996</c:v>
                </c:pt>
                <c:pt idx="16">
                  <c:v>0</c:v>
                </c:pt>
                <c:pt idx="17">
                  <c:v>-1.0000000000000009E-2</c:v>
                </c:pt>
                <c:pt idx="18">
                  <c:v>1.9999999999999962E-2</c:v>
                </c:pt>
                <c:pt idx="19">
                  <c:v>-2.9999999999999971E-2</c:v>
                </c:pt>
                <c:pt idx="20">
                  <c:v>-3.999999999999998E-2</c:v>
                </c:pt>
                <c:pt idx="21">
                  <c:v>0.10999999999999999</c:v>
                </c:pt>
                <c:pt idx="22">
                  <c:v>4.9999999999999989E-2</c:v>
                </c:pt>
                <c:pt idx="23">
                  <c:v>4.9999999999999989E-2</c:v>
                </c:pt>
              </c:numCache>
            </c:numRef>
          </c:val>
        </c:ser>
        <c:dLbls>
          <c:showLegendKey val="0"/>
          <c:showVal val="0"/>
          <c:showCatName val="0"/>
          <c:showSerName val="0"/>
          <c:showPercent val="0"/>
          <c:showBubbleSize val="0"/>
        </c:dLbls>
        <c:gapWidth val="150"/>
        <c:overlap val="100"/>
        <c:axId val="160681344"/>
        <c:axId val="160679808"/>
      </c:barChart>
      <c:catAx>
        <c:axId val="160672384"/>
        <c:scaling>
          <c:orientation val="minMax"/>
        </c:scaling>
        <c:delete val="0"/>
        <c:axPos val="b"/>
        <c:numFmt formatCode="General" sourceLinked="1"/>
        <c:majorTickMark val="none"/>
        <c:minorTickMark val="none"/>
        <c:tickLblPos val="nextTo"/>
        <c:spPr>
          <a:ln>
            <a:noFill/>
          </a:ln>
        </c:spPr>
        <c:txPr>
          <a:bodyPr/>
          <a:lstStyle/>
          <a:p>
            <a:pPr>
              <a:defRPr sz="1000"/>
            </a:pPr>
            <a:endParaRPr lang="en-US"/>
          </a:p>
        </c:txPr>
        <c:crossAx val="160678272"/>
        <c:crosses val="autoZero"/>
        <c:auto val="1"/>
        <c:lblAlgn val="ctr"/>
        <c:lblOffset val="100"/>
        <c:noMultiLvlLbl val="0"/>
      </c:catAx>
      <c:valAx>
        <c:axId val="160678272"/>
        <c:scaling>
          <c:orientation val="minMax"/>
          <c:max val="1"/>
          <c:min val="-0.65"/>
        </c:scaling>
        <c:delete val="0"/>
        <c:axPos val="l"/>
        <c:numFmt formatCode="0%" sourceLinked="1"/>
        <c:majorTickMark val="none"/>
        <c:minorTickMark val="none"/>
        <c:tickLblPos val="nextTo"/>
        <c:spPr>
          <a:noFill/>
          <a:ln>
            <a:noFill/>
          </a:ln>
        </c:spPr>
        <c:txPr>
          <a:bodyPr/>
          <a:lstStyle/>
          <a:p>
            <a:pPr>
              <a:defRPr sz="800">
                <a:solidFill>
                  <a:schemeClr val="bg1"/>
                </a:solidFill>
              </a:defRPr>
            </a:pPr>
            <a:endParaRPr lang="en-US"/>
          </a:p>
        </c:txPr>
        <c:crossAx val="160672384"/>
        <c:crosses val="autoZero"/>
        <c:crossBetween val="between"/>
        <c:majorUnit val="0.05"/>
      </c:valAx>
      <c:valAx>
        <c:axId val="160679808"/>
        <c:scaling>
          <c:orientation val="minMax"/>
          <c:max val="0.1"/>
          <c:min val="-0.03"/>
        </c:scaling>
        <c:delete val="0"/>
        <c:axPos val="r"/>
        <c:majorGridlines>
          <c:spPr>
            <a:ln>
              <a:noFill/>
            </a:ln>
          </c:spPr>
        </c:majorGridlines>
        <c:numFmt formatCode="General" sourceLinked="1"/>
        <c:majorTickMark val="none"/>
        <c:minorTickMark val="none"/>
        <c:tickLblPos val="nextTo"/>
        <c:spPr>
          <a:ln>
            <a:noFill/>
          </a:ln>
        </c:spPr>
        <c:txPr>
          <a:bodyPr/>
          <a:lstStyle/>
          <a:p>
            <a:pPr>
              <a:defRPr sz="800">
                <a:solidFill>
                  <a:schemeClr val="bg1"/>
                </a:solidFill>
              </a:defRPr>
            </a:pPr>
            <a:endParaRPr lang="en-US"/>
          </a:p>
        </c:txPr>
        <c:crossAx val="160681344"/>
        <c:crosses val="max"/>
        <c:crossBetween val="between"/>
      </c:valAx>
      <c:catAx>
        <c:axId val="160681344"/>
        <c:scaling>
          <c:orientation val="minMax"/>
        </c:scaling>
        <c:delete val="0"/>
        <c:axPos val="b"/>
        <c:numFmt formatCode="General" sourceLinked="1"/>
        <c:majorTickMark val="none"/>
        <c:minorTickMark val="none"/>
        <c:tickLblPos val="none"/>
        <c:crossAx val="160679808"/>
        <c:crosses val="autoZero"/>
        <c:auto val="1"/>
        <c:lblAlgn val="ctr"/>
        <c:lblOffset val="100"/>
        <c:noMultiLvlLbl val="0"/>
      </c:catAx>
      <c:spPr>
        <a:noFill/>
        <a:ln w="25400">
          <a:noFill/>
        </a:ln>
      </c:spPr>
    </c:plotArea>
    <c:legend>
      <c:legendPos val="t"/>
      <c:legendEntry>
        <c:idx val="5"/>
        <c:delete val="1"/>
      </c:legendEntry>
      <c:legendEntry>
        <c:idx val="6"/>
        <c:delete val="1"/>
      </c:legendEntry>
      <c:layout>
        <c:manualLayout>
          <c:xMode val="edge"/>
          <c:yMode val="edge"/>
          <c:x val="6.5085301837270307E-2"/>
          <c:y val="1.5523932729624801E-2"/>
          <c:w val="0.86844050743657097"/>
          <c:h val="4.9924112008638E-2"/>
        </c:manualLayout>
      </c:layout>
      <c:overlay val="0"/>
      <c:spPr>
        <a:ln>
          <a:solidFill>
            <a:schemeClr val="tx1">
              <a:lumMod val="50000"/>
              <a:lumOff val="50000"/>
            </a:schemeClr>
          </a:solidFill>
        </a:ln>
      </c:spPr>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8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887122176833079"/>
          <c:y val="3.4375000000000003E-2"/>
          <c:w val="0.43110457048302764"/>
          <c:h val="0.93125000000000002"/>
        </c:manualLayout>
      </c:layout>
      <c:barChart>
        <c:barDir val="bar"/>
        <c:grouping val="clustered"/>
        <c:varyColors val="0"/>
        <c:ser>
          <c:idx val="0"/>
          <c:order val="0"/>
          <c:tx>
            <c:strRef>
              <c:f>Sheet1!$B$1</c:f>
              <c:strCache>
                <c:ptCount val="1"/>
                <c:pt idx="0">
                  <c:v>Series 1</c:v>
                </c:pt>
              </c:strCache>
            </c:strRef>
          </c:tx>
          <c:spPr>
            <a:solidFill>
              <a:schemeClr val="accent1"/>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Sheet1!$A$2:$A$8</c:f>
              <c:strCache>
                <c:ptCount val="7"/>
                <c:pt idx="0">
                  <c:v>Reduced other spending</c:v>
                </c:pt>
                <c:pt idx="1">
                  <c:v>Adjusted budget, adapted, managed, lived within means</c:v>
                </c:pt>
                <c:pt idx="2">
                  <c:v>Drew down money from savings/investments</c:v>
                </c:pt>
                <c:pt idx="3">
                  <c:v>Went back to work, spouse working, rented room for income</c:v>
                </c:pt>
                <c:pt idx="4">
                  <c:v>Cut back or did without, found cheaper health/car insurance</c:v>
                </c:pt>
                <c:pt idx="5">
                  <c:v>Went into debt</c:v>
                </c:pt>
                <c:pt idx="6">
                  <c:v>Help from family/others; moved in with famly, inherited from family</c:v>
                </c:pt>
              </c:strCache>
            </c:strRef>
          </c:cat>
          <c:val>
            <c:numRef>
              <c:f>Sheet1!$B$2:$B$8</c:f>
              <c:numCache>
                <c:formatCode>0%</c:formatCode>
                <c:ptCount val="7"/>
                <c:pt idx="0">
                  <c:v>0.42</c:v>
                </c:pt>
                <c:pt idx="1">
                  <c:v>0.18</c:v>
                </c:pt>
                <c:pt idx="2">
                  <c:v>0.1</c:v>
                </c:pt>
                <c:pt idx="3">
                  <c:v>7.0000000000000007E-2</c:v>
                </c:pt>
                <c:pt idx="4">
                  <c:v>7.0000000000000007E-2</c:v>
                </c:pt>
                <c:pt idx="5">
                  <c:v>0.05</c:v>
                </c:pt>
                <c:pt idx="6">
                  <c:v>0.05</c:v>
                </c:pt>
              </c:numCache>
            </c:numRef>
          </c:val>
        </c:ser>
        <c:dLbls>
          <c:showLegendKey val="0"/>
          <c:showVal val="0"/>
          <c:showCatName val="0"/>
          <c:showSerName val="0"/>
          <c:showPercent val="0"/>
          <c:showBubbleSize val="0"/>
        </c:dLbls>
        <c:gapWidth val="50"/>
        <c:axId val="196847104"/>
        <c:axId val="196848640"/>
      </c:barChart>
      <c:catAx>
        <c:axId val="196847104"/>
        <c:scaling>
          <c:orientation val="maxMin"/>
        </c:scaling>
        <c:delete val="0"/>
        <c:axPos val="l"/>
        <c:numFmt formatCode="0%" sourceLinked="1"/>
        <c:majorTickMark val="none"/>
        <c:minorTickMark val="none"/>
        <c:tickLblPos val="nextTo"/>
        <c:txPr>
          <a:bodyPr/>
          <a:lstStyle/>
          <a:p>
            <a:pPr algn="r">
              <a:defRPr sz="1400"/>
            </a:pPr>
            <a:endParaRPr lang="en-US"/>
          </a:p>
        </c:txPr>
        <c:crossAx val="196848640"/>
        <c:crosses val="autoZero"/>
        <c:auto val="1"/>
        <c:lblAlgn val="ctr"/>
        <c:lblOffset val="100"/>
        <c:noMultiLvlLbl val="0"/>
      </c:catAx>
      <c:valAx>
        <c:axId val="196848640"/>
        <c:scaling>
          <c:orientation val="minMax"/>
        </c:scaling>
        <c:delete val="1"/>
        <c:axPos val="t"/>
        <c:numFmt formatCode="0%" sourceLinked="1"/>
        <c:majorTickMark val="out"/>
        <c:minorTickMark val="none"/>
        <c:tickLblPos val="nextTo"/>
        <c:crossAx val="1968471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231055192833998"/>
          <c:y val="3.0268867851682502E-3"/>
          <c:w val="0.51219946261165805"/>
          <c:h val="0.970274374239805"/>
        </c:manualLayout>
      </c:layout>
      <c:barChart>
        <c:barDir val="bar"/>
        <c:grouping val="clustered"/>
        <c:varyColors val="0"/>
        <c:ser>
          <c:idx val="0"/>
          <c:order val="0"/>
          <c:tx>
            <c:strRef>
              <c:f>Sheet1!$B$1</c:f>
              <c:strCache>
                <c:ptCount val="1"/>
                <c:pt idx="0">
                  <c:v>2016</c:v>
                </c:pt>
              </c:strCache>
            </c:strRef>
          </c:tx>
          <c:spPr>
            <a:solidFill>
              <a:schemeClr val="tx2">
                <a:lumMod val="75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Sheet1!$A$2:$A$7</c:f>
              <c:strCache>
                <c:ptCount val="6"/>
                <c:pt idx="0">
                  <c:v>Major expenses, such as the purchase of a car, major appliance, or new roof for your home</c:v>
                </c:pt>
                <c:pt idx="1">
                  <c:v>Health expenses</c:v>
                </c:pt>
                <c:pt idx="2">
                  <c:v>Day-to-day expenses</c:v>
                </c:pt>
                <c:pt idx="3">
                  <c:v>Travel</c:v>
                </c:pt>
                <c:pt idx="4">
                  <c:v>Care or support for a relative</c:v>
                </c:pt>
                <c:pt idx="5">
                  <c:v>Something else</c:v>
                </c:pt>
              </c:strCache>
            </c:strRef>
          </c:cat>
          <c:val>
            <c:numRef>
              <c:f>Sheet1!$B$2:$B$7</c:f>
              <c:numCache>
                <c:formatCode>0%</c:formatCode>
                <c:ptCount val="6"/>
                <c:pt idx="0">
                  <c:v>0.23</c:v>
                </c:pt>
                <c:pt idx="1">
                  <c:v>0.15</c:v>
                </c:pt>
                <c:pt idx="2">
                  <c:v>0.13</c:v>
                </c:pt>
                <c:pt idx="3">
                  <c:v>0.09</c:v>
                </c:pt>
                <c:pt idx="4">
                  <c:v>7.0000000000000007E-2</c:v>
                </c:pt>
                <c:pt idx="5">
                  <c:v>0.11</c:v>
                </c:pt>
              </c:numCache>
            </c:numRef>
          </c:val>
        </c:ser>
        <c:ser>
          <c:idx val="1"/>
          <c:order val="1"/>
          <c:tx>
            <c:strRef>
              <c:f>Sheet1!$C$1</c:f>
              <c:strCache>
                <c:ptCount val="1"/>
                <c:pt idx="0">
                  <c:v>2015</c:v>
                </c:pt>
              </c:strCache>
            </c:strRef>
          </c:tx>
          <c:invertIfNegative val="0"/>
          <c:dLbls>
            <c:dLbl>
              <c:idx val="4"/>
              <c:layout/>
              <c:tx>
                <c:rich>
                  <a:bodyPr/>
                  <a:lstStyle/>
                  <a:p>
                    <a:r>
                      <a:rPr lang="en-US" smtClean="0"/>
                      <a:t>NA</a:t>
                    </a:r>
                    <a:endParaRPr lang="en-US"/>
                  </a:p>
                </c:rich>
              </c:tx>
              <c:showLegendKey val="0"/>
              <c:showVal val="1"/>
              <c:showCatName val="0"/>
              <c:showSerName val="0"/>
              <c:showPercent val="0"/>
              <c:showBubbleSize val="0"/>
            </c:dLbl>
            <c:txPr>
              <a:bodyPr/>
              <a:lstStyle/>
              <a:p>
                <a:pPr>
                  <a:defRPr sz="1600"/>
                </a:pPr>
                <a:endParaRPr lang="en-US"/>
              </a:p>
            </c:txPr>
            <c:showLegendKey val="0"/>
            <c:showVal val="1"/>
            <c:showCatName val="0"/>
            <c:showSerName val="0"/>
            <c:showPercent val="0"/>
            <c:showBubbleSize val="0"/>
            <c:showLeaderLines val="0"/>
          </c:dLbls>
          <c:cat>
            <c:strRef>
              <c:f>Sheet1!$A$2:$A$7</c:f>
              <c:strCache>
                <c:ptCount val="6"/>
                <c:pt idx="0">
                  <c:v>Major expenses, such as the purchase of a car, major appliance, or new roof for your home</c:v>
                </c:pt>
                <c:pt idx="1">
                  <c:v>Health expenses</c:v>
                </c:pt>
                <c:pt idx="2">
                  <c:v>Day-to-day expenses</c:v>
                </c:pt>
                <c:pt idx="3">
                  <c:v>Travel</c:v>
                </c:pt>
                <c:pt idx="4">
                  <c:v>Care or support for a relative</c:v>
                </c:pt>
                <c:pt idx="5">
                  <c:v>Something else</c:v>
                </c:pt>
              </c:strCache>
            </c:strRef>
          </c:cat>
          <c:val>
            <c:numRef>
              <c:f>Sheet1!$C$2:$C$7</c:f>
              <c:numCache>
                <c:formatCode>0%</c:formatCode>
                <c:ptCount val="6"/>
                <c:pt idx="0">
                  <c:v>0.23</c:v>
                </c:pt>
                <c:pt idx="1">
                  <c:v>0.16</c:v>
                </c:pt>
                <c:pt idx="2">
                  <c:v>0.24</c:v>
                </c:pt>
                <c:pt idx="3">
                  <c:v>0.13</c:v>
                </c:pt>
                <c:pt idx="4">
                  <c:v>0</c:v>
                </c:pt>
                <c:pt idx="5">
                  <c:v>0.19</c:v>
                </c:pt>
              </c:numCache>
            </c:numRef>
          </c:val>
        </c:ser>
        <c:dLbls>
          <c:showLegendKey val="0"/>
          <c:showVal val="0"/>
          <c:showCatName val="0"/>
          <c:showSerName val="0"/>
          <c:showPercent val="0"/>
          <c:showBubbleSize val="0"/>
        </c:dLbls>
        <c:gapWidth val="50"/>
        <c:axId val="197024768"/>
        <c:axId val="197030656"/>
      </c:barChart>
      <c:catAx>
        <c:axId val="197024768"/>
        <c:scaling>
          <c:orientation val="maxMin"/>
        </c:scaling>
        <c:delete val="0"/>
        <c:axPos val="l"/>
        <c:numFmt formatCode="0%" sourceLinked="1"/>
        <c:majorTickMark val="none"/>
        <c:minorTickMark val="none"/>
        <c:tickLblPos val="nextTo"/>
        <c:txPr>
          <a:bodyPr/>
          <a:lstStyle/>
          <a:p>
            <a:pPr algn="r">
              <a:defRPr sz="1400"/>
            </a:pPr>
            <a:endParaRPr lang="en-US"/>
          </a:p>
        </c:txPr>
        <c:crossAx val="197030656"/>
        <c:crosses val="autoZero"/>
        <c:auto val="1"/>
        <c:lblAlgn val="ctr"/>
        <c:lblOffset val="100"/>
        <c:noMultiLvlLbl val="0"/>
      </c:catAx>
      <c:valAx>
        <c:axId val="197030656"/>
        <c:scaling>
          <c:orientation val="minMax"/>
        </c:scaling>
        <c:delete val="1"/>
        <c:axPos val="t"/>
        <c:numFmt formatCode="0%" sourceLinked="1"/>
        <c:majorTickMark val="out"/>
        <c:minorTickMark val="none"/>
        <c:tickLblPos val="nextTo"/>
        <c:crossAx val="197024768"/>
        <c:crosses val="autoZero"/>
        <c:crossBetween val="between"/>
      </c:valAx>
    </c:plotArea>
    <c:legend>
      <c:legendPos val="r"/>
      <c:layout>
        <c:manualLayout>
          <c:xMode val="edge"/>
          <c:yMode val="edge"/>
          <c:x val="0.90149839810948895"/>
          <c:y val="0.63857056332626072"/>
          <c:w val="8.8599458875469744E-2"/>
          <c:h val="0.1569467790667386"/>
        </c:manualLayout>
      </c:layout>
      <c:overlay val="0"/>
      <c:spPr>
        <a:ln>
          <a:solidFill>
            <a:schemeClr val="tx1"/>
          </a:solidFill>
        </a:ln>
      </c:spPr>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011600863059401"/>
          <c:y val="3.4375000000000003E-2"/>
          <c:w val="0.44893334952348002"/>
          <c:h val="0.93125000000000002"/>
        </c:manualLayout>
      </c:layout>
      <c:barChart>
        <c:barDir val="bar"/>
        <c:grouping val="clustered"/>
        <c:varyColors val="0"/>
        <c:ser>
          <c:idx val="0"/>
          <c:order val="0"/>
          <c:tx>
            <c:strRef>
              <c:f>Sheet1!$B$1</c:f>
              <c:strCache>
                <c:ptCount val="1"/>
                <c:pt idx="0">
                  <c:v>2016</c:v>
                </c:pt>
              </c:strCache>
            </c:strRef>
          </c:tx>
          <c:spPr>
            <a:solidFill>
              <a:schemeClr val="accent1">
                <a:lumMod val="75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Sheet1!$A$2:$A$7</c:f>
              <c:strCache>
                <c:ptCount val="6"/>
                <c:pt idx="0">
                  <c:v>Much lower</c:v>
                </c:pt>
                <c:pt idx="1">
                  <c:v>Somewhat lower</c:v>
                </c:pt>
                <c:pt idx="2">
                  <c:v>About the same</c:v>
                </c:pt>
                <c:pt idx="3">
                  <c:v>Somewhat higher</c:v>
                </c:pt>
                <c:pt idx="4">
                  <c:v>Much higher</c:v>
                </c:pt>
                <c:pt idx="5">
                  <c:v>Don't Know /Refused</c:v>
                </c:pt>
              </c:strCache>
            </c:strRef>
          </c:cat>
          <c:val>
            <c:numRef>
              <c:f>Sheet1!$B$2:$B$7</c:f>
              <c:numCache>
                <c:formatCode>0%</c:formatCode>
                <c:ptCount val="6"/>
                <c:pt idx="0">
                  <c:v>0.2</c:v>
                </c:pt>
                <c:pt idx="1">
                  <c:v>0.17</c:v>
                </c:pt>
                <c:pt idx="2">
                  <c:v>0.39</c:v>
                </c:pt>
                <c:pt idx="3">
                  <c:v>0.16</c:v>
                </c:pt>
                <c:pt idx="4">
                  <c:v>0.06</c:v>
                </c:pt>
                <c:pt idx="5">
                  <c:v>0.03</c:v>
                </c:pt>
              </c:numCache>
            </c:numRef>
          </c:val>
        </c:ser>
        <c:ser>
          <c:idx val="1"/>
          <c:order val="1"/>
          <c:tx>
            <c:strRef>
              <c:f>Sheet1!$C$1</c:f>
              <c:strCache>
                <c:ptCount val="1"/>
                <c:pt idx="0">
                  <c:v>2015</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Sheet1!$A$2:$A$7</c:f>
              <c:strCache>
                <c:ptCount val="6"/>
                <c:pt idx="0">
                  <c:v>Much lower</c:v>
                </c:pt>
                <c:pt idx="1">
                  <c:v>Somewhat lower</c:v>
                </c:pt>
                <c:pt idx="2">
                  <c:v>About the same</c:v>
                </c:pt>
                <c:pt idx="3">
                  <c:v>Somewhat higher</c:v>
                </c:pt>
                <c:pt idx="4">
                  <c:v>Much higher</c:v>
                </c:pt>
                <c:pt idx="5">
                  <c:v>Don't Know /Refused</c:v>
                </c:pt>
              </c:strCache>
            </c:strRef>
          </c:cat>
          <c:val>
            <c:numRef>
              <c:f>Sheet1!$C$2:$C$7</c:f>
              <c:numCache>
                <c:formatCode>0%</c:formatCode>
                <c:ptCount val="6"/>
                <c:pt idx="0">
                  <c:v>0.2</c:v>
                </c:pt>
                <c:pt idx="1">
                  <c:v>0.16</c:v>
                </c:pt>
                <c:pt idx="2">
                  <c:v>0.39</c:v>
                </c:pt>
                <c:pt idx="3">
                  <c:v>0.14000000000000001</c:v>
                </c:pt>
                <c:pt idx="4">
                  <c:v>0.06</c:v>
                </c:pt>
                <c:pt idx="5">
                  <c:v>0.05</c:v>
                </c:pt>
              </c:numCache>
            </c:numRef>
          </c:val>
        </c:ser>
        <c:dLbls>
          <c:showLegendKey val="0"/>
          <c:showVal val="0"/>
          <c:showCatName val="0"/>
          <c:showSerName val="0"/>
          <c:showPercent val="0"/>
          <c:showBubbleSize val="0"/>
        </c:dLbls>
        <c:gapWidth val="50"/>
        <c:axId val="197391488"/>
        <c:axId val="197393024"/>
      </c:barChart>
      <c:catAx>
        <c:axId val="197391488"/>
        <c:scaling>
          <c:orientation val="maxMin"/>
        </c:scaling>
        <c:delete val="0"/>
        <c:axPos val="l"/>
        <c:numFmt formatCode="0%" sourceLinked="1"/>
        <c:majorTickMark val="none"/>
        <c:minorTickMark val="none"/>
        <c:tickLblPos val="nextTo"/>
        <c:txPr>
          <a:bodyPr/>
          <a:lstStyle/>
          <a:p>
            <a:pPr algn="r">
              <a:defRPr sz="1600"/>
            </a:pPr>
            <a:endParaRPr lang="en-US"/>
          </a:p>
        </c:txPr>
        <c:crossAx val="197393024"/>
        <c:crosses val="autoZero"/>
        <c:auto val="1"/>
        <c:lblAlgn val="ctr"/>
        <c:lblOffset val="100"/>
        <c:noMultiLvlLbl val="0"/>
      </c:catAx>
      <c:valAx>
        <c:axId val="197393024"/>
        <c:scaling>
          <c:orientation val="minMax"/>
        </c:scaling>
        <c:delete val="1"/>
        <c:axPos val="t"/>
        <c:numFmt formatCode="0%" sourceLinked="1"/>
        <c:majorTickMark val="out"/>
        <c:minorTickMark val="none"/>
        <c:tickLblPos val="nextTo"/>
        <c:crossAx val="197391488"/>
        <c:crosses val="autoZero"/>
        <c:crossBetween val="between"/>
      </c:valAx>
    </c:plotArea>
    <c:legend>
      <c:legendPos val="r"/>
      <c:layout>
        <c:manualLayout>
          <c:xMode val="edge"/>
          <c:yMode val="edge"/>
          <c:x val="0.8556304661205606"/>
          <c:y val="0.67485978045847717"/>
          <c:w val="0.11232425128353618"/>
          <c:h val="0.16640161359140451"/>
        </c:manualLayout>
      </c:layout>
      <c:overlay val="0"/>
      <c:spPr>
        <a:ln>
          <a:solidFill>
            <a:schemeClr val="tx1"/>
          </a:solidFill>
        </a:ln>
      </c:spPr>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5265631436524096"/>
          <c:y val="9.2501384124258346E-2"/>
          <c:w val="0.29561957909542202"/>
          <c:h val="0.86043708222679738"/>
        </c:manualLayout>
      </c:layout>
      <c:barChart>
        <c:barDir val="bar"/>
        <c:grouping val="clustered"/>
        <c:varyColors val="0"/>
        <c:ser>
          <c:idx val="0"/>
          <c:order val="0"/>
          <c:tx>
            <c:strRef>
              <c:f>Sheet1!$B$1</c:f>
              <c:strCache>
                <c:ptCount val="1"/>
                <c:pt idx="0">
                  <c:v>Higher than Expected (n=103)</c:v>
                </c:pt>
              </c:strCache>
            </c:strRef>
          </c:tx>
          <c:spPr>
            <a:solidFill>
              <a:schemeClr val="accent1">
                <a:lumMod val="75000"/>
              </a:schemeClr>
            </a:solidFill>
            <a:ln>
              <a:noFill/>
            </a:ln>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Sheet1!$A$2:$A$6</c:f>
              <c:strCache>
                <c:ptCount val="5"/>
                <c:pt idx="0">
                  <c:v>Your savings and investments have performed better than expected</c:v>
                </c:pt>
                <c:pt idx="1">
                  <c:v>You have been able to add to your savings and investments</c:v>
                </c:pt>
                <c:pt idx="2">
                  <c:v>You paid off debt or a mortgage</c:v>
                </c:pt>
                <c:pt idx="3">
                  <c:v>Your income improved</c:v>
                </c:pt>
                <c:pt idx="4">
                  <c:v>You have withdrawn less than expected from savings and investments</c:v>
                </c:pt>
              </c:strCache>
            </c:strRef>
          </c:cat>
          <c:val>
            <c:numRef>
              <c:f>Sheet1!$B$2:$B$6</c:f>
              <c:numCache>
                <c:formatCode>0%</c:formatCode>
                <c:ptCount val="5"/>
                <c:pt idx="0">
                  <c:v>0.31</c:v>
                </c:pt>
                <c:pt idx="1">
                  <c:v>0.2</c:v>
                </c:pt>
                <c:pt idx="2">
                  <c:v>0.14000000000000001</c:v>
                </c:pt>
                <c:pt idx="3">
                  <c:v>0.11</c:v>
                </c:pt>
                <c:pt idx="4">
                  <c:v>0.09</c:v>
                </c:pt>
              </c:numCache>
            </c:numRef>
          </c:val>
        </c:ser>
        <c:dLbls>
          <c:showLegendKey val="0"/>
          <c:showVal val="0"/>
          <c:showCatName val="0"/>
          <c:showSerName val="0"/>
          <c:showPercent val="0"/>
          <c:showBubbleSize val="0"/>
        </c:dLbls>
        <c:gapWidth val="50"/>
        <c:axId val="197117824"/>
        <c:axId val="197119360"/>
      </c:barChart>
      <c:catAx>
        <c:axId val="197117824"/>
        <c:scaling>
          <c:orientation val="maxMin"/>
        </c:scaling>
        <c:delete val="0"/>
        <c:axPos val="l"/>
        <c:numFmt formatCode="0%" sourceLinked="1"/>
        <c:majorTickMark val="none"/>
        <c:minorTickMark val="none"/>
        <c:tickLblPos val="nextTo"/>
        <c:txPr>
          <a:bodyPr/>
          <a:lstStyle/>
          <a:p>
            <a:pPr algn="r">
              <a:defRPr lang="en-US" sz="1300" b="0" i="0" u="none" strike="noStrike" kern="1200" baseline="0">
                <a:solidFill>
                  <a:prstClr val="black"/>
                </a:solidFill>
                <a:latin typeface="+mn-lt"/>
                <a:ea typeface="+mn-ea"/>
                <a:cs typeface="+mn-cs"/>
              </a:defRPr>
            </a:pPr>
            <a:endParaRPr lang="en-US"/>
          </a:p>
        </c:txPr>
        <c:crossAx val="197119360"/>
        <c:crosses val="autoZero"/>
        <c:auto val="1"/>
        <c:lblAlgn val="ctr"/>
        <c:lblOffset val="100"/>
        <c:noMultiLvlLbl val="0"/>
      </c:catAx>
      <c:valAx>
        <c:axId val="197119360"/>
        <c:scaling>
          <c:orientation val="minMax"/>
        </c:scaling>
        <c:delete val="1"/>
        <c:axPos val="t"/>
        <c:numFmt formatCode="0%" sourceLinked="1"/>
        <c:majorTickMark val="out"/>
        <c:minorTickMark val="none"/>
        <c:tickLblPos val="nextTo"/>
        <c:crossAx val="1971178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9523645359544497"/>
          <c:y val="8.3968791998601799E-2"/>
          <c:w val="0.30518952306890101"/>
          <c:h val="0.88537099105723005"/>
        </c:manualLayout>
      </c:layout>
      <c:barChart>
        <c:barDir val="bar"/>
        <c:grouping val="clustered"/>
        <c:varyColors val="0"/>
        <c:ser>
          <c:idx val="0"/>
          <c:order val="0"/>
          <c:tx>
            <c:strRef>
              <c:f>Sheet1!$B$1</c:f>
              <c:strCache>
                <c:ptCount val="1"/>
                <c:pt idx="0">
                  <c:v>Lower than Expected (n=175)</c:v>
                </c:pt>
              </c:strCache>
            </c:strRef>
          </c:tx>
          <c:spPr>
            <a:solidFill>
              <a:schemeClr val="accent1">
                <a:lumMod val="60000"/>
                <a:lumOff val="40000"/>
              </a:schemeClr>
            </a:solidFill>
            <a:ln>
              <a:noFill/>
            </a:ln>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Sheet1!$A$2:$A$7</c:f>
              <c:strCache>
                <c:ptCount val="6"/>
                <c:pt idx="0">
                  <c:v>You have been unable to add to your savings and investments</c:v>
                </c:pt>
                <c:pt idx="1">
                  <c:v>Your savings and investments have performed worse than expected</c:v>
                </c:pt>
                <c:pt idx="2">
                  <c:v>You have withdrawn more than expected from savings and investments</c:v>
                </c:pt>
                <c:pt idx="3">
                  <c:v>Don't have savings, savings depleted</c:v>
                </c:pt>
                <c:pt idx="4">
                  <c:v>You paid off debt or a mortgage</c:v>
                </c:pt>
                <c:pt idx="5">
                  <c:v>Healthcare costs, got sick, became disabled</c:v>
                </c:pt>
              </c:strCache>
            </c:strRef>
          </c:cat>
          <c:val>
            <c:numRef>
              <c:f>Sheet1!$B$2:$B$7</c:f>
              <c:numCache>
                <c:formatCode>0%</c:formatCode>
                <c:ptCount val="6"/>
                <c:pt idx="0">
                  <c:v>0.31</c:v>
                </c:pt>
                <c:pt idx="1">
                  <c:v>0.2</c:v>
                </c:pt>
                <c:pt idx="2">
                  <c:v>0.16</c:v>
                </c:pt>
                <c:pt idx="3">
                  <c:v>0.11</c:v>
                </c:pt>
                <c:pt idx="4">
                  <c:v>0.06</c:v>
                </c:pt>
                <c:pt idx="5">
                  <c:v>0.05</c:v>
                </c:pt>
              </c:numCache>
            </c:numRef>
          </c:val>
        </c:ser>
        <c:dLbls>
          <c:showLegendKey val="0"/>
          <c:showVal val="0"/>
          <c:showCatName val="0"/>
          <c:showSerName val="0"/>
          <c:showPercent val="0"/>
          <c:showBubbleSize val="0"/>
        </c:dLbls>
        <c:gapWidth val="50"/>
        <c:axId val="197147648"/>
        <c:axId val="197190400"/>
      </c:barChart>
      <c:catAx>
        <c:axId val="197147648"/>
        <c:scaling>
          <c:orientation val="maxMin"/>
        </c:scaling>
        <c:delete val="0"/>
        <c:axPos val="l"/>
        <c:numFmt formatCode="0%" sourceLinked="1"/>
        <c:majorTickMark val="none"/>
        <c:minorTickMark val="none"/>
        <c:tickLblPos val="nextTo"/>
        <c:txPr>
          <a:bodyPr/>
          <a:lstStyle/>
          <a:p>
            <a:pPr algn="r">
              <a:defRPr lang="en-US" sz="1300" b="0" i="0" u="none" strike="noStrike" kern="1200" baseline="0">
                <a:solidFill>
                  <a:prstClr val="black"/>
                </a:solidFill>
                <a:latin typeface="+mn-lt"/>
                <a:ea typeface="+mn-ea"/>
                <a:cs typeface="+mn-cs"/>
              </a:defRPr>
            </a:pPr>
            <a:endParaRPr lang="en-US"/>
          </a:p>
        </c:txPr>
        <c:crossAx val="197190400"/>
        <c:crosses val="autoZero"/>
        <c:auto val="1"/>
        <c:lblAlgn val="ctr"/>
        <c:lblOffset val="100"/>
        <c:noMultiLvlLbl val="0"/>
      </c:catAx>
      <c:valAx>
        <c:axId val="197190400"/>
        <c:scaling>
          <c:orientation val="minMax"/>
        </c:scaling>
        <c:delete val="1"/>
        <c:axPos val="t"/>
        <c:numFmt formatCode="0%" sourceLinked="1"/>
        <c:majorTickMark val="out"/>
        <c:minorTickMark val="none"/>
        <c:tickLblPos val="nextTo"/>
        <c:crossAx val="1971476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832672331030916"/>
          <c:y val="3.4375000000000003E-2"/>
          <c:w val="0.4816732766896909"/>
          <c:h val="0.93125000000000002"/>
        </c:manualLayout>
      </c:layout>
      <c:barChart>
        <c:barDir val="bar"/>
        <c:grouping val="clustered"/>
        <c:varyColors val="0"/>
        <c:ser>
          <c:idx val="0"/>
          <c:order val="0"/>
          <c:tx>
            <c:strRef>
              <c:f>Sheet1!$B$1</c:f>
              <c:strCache>
                <c:ptCount val="1"/>
                <c:pt idx="0">
                  <c:v>Series 1</c:v>
                </c:pt>
              </c:strCache>
            </c:strRef>
          </c:tx>
          <c:spPr>
            <a:solidFill>
              <a:schemeClr val="accent1">
                <a:lumMod val="75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Sheet1!$A$2:$A$7</c:f>
              <c:strCache>
                <c:ptCount val="6"/>
                <c:pt idx="0">
                  <c:v>You try to increase your asset level every year by saving more money or reinvesting dividends and interest</c:v>
                </c:pt>
                <c:pt idx="1">
                  <c:v>You try to maintain your current asset level by withdrawing only the earnings on your investments</c:v>
                </c:pt>
                <c:pt idx="2">
                  <c:v>You don't mind spending down you assets as needed</c:v>
                </c:pt>
                <c:pt idx="3">
                  <c:v>No assets/not applicable</c:v>
                </c:pt>
                <c:pt idx="4">
                  <c:v>Don't Know </c:v>
                </c:pt>
                <c:pt idx="5">
                  <c:v>Refused</c:v>
                </c:pt>
              </c:strCache>
            </c:strRef>
          </c:cat>
          <c:val>
            <c:numRef>
              <c:f>Sheet1!$B$2:$B$7</c:f>
              <c:numCache>
                <c:formatCode>0%</c:formatCode>
                <c:ptCount val="6"/>
                <c:pt idx="0">
                  <c:v>0.2</c:v>
                </c:pt>
                <c:pt idx="1">
                  <c:v>0.35</c:v>
                </c:pt>
                <c:pt idx="2">
                  <c:v>0.19</c:v>
                </c:pt>
                <c:pt idx="3">
                  <c:v>0.13</c:v>
                </c:pt>
                <c:pt idx="4">
                  <c:v>0.12</c:v>
                </c:pt>
                <c:pt idx="5">
                  <c:v>0.02</c:v>
                </c:pt>
              </c:numCache>
            </c:numRef>
          </c:val>
        </c:ser>
        <c:dLbls>
          <c:showLegendKey val="0"/>
          <c:showVal val="0"/>
          <c:showCatName val="0"/>
          <c:showSerName val="0"/>
          <c:showPercent val="0"/>
          <c:showBubbleSize val="0"/>
        </c:dLbls>
        <c:gapWidth val="50"/>
        <c:axId val="197247360"/>
        <c:axId val="197248896"/>
      </c:barChart>
      <c:catAx>
        <c:axId val="197247360"/>
        <c:scaling>
          <c:orientation val="maxMin"/>
        </c:scaling>
        <c:delete val="0"/>
        <c:axPos val="l"/>
        <c:numFmt formatCode="0%" sourceLinked="1"/>
        <c:majorTickMark val="none"/>
        <c:minorTickMark val="none"/>
        <c:tickLblPos val="nextTo"/>
        <c:txPr>
          <a:bodyPr/>
          <a:lstStyle/>
          <a:p>
            <a:pPr algn="r">
              <a:defRPr sz="1200"/>
            </a:pPr>
            <a:endParaRPr lang="en-US"/>
          </a:p>
        </c:txPr>
        <c:crossAx val="197248896"/>
        <c:crosses val="autoZero"/>
        <c:auto val="1"/>
        <c:lblAlgn val="ctr"/>
        <c:lblOffset val="100"/>
        <c:noMultiLvlLbl val="0"/>
      </c:catAx>
      <c:valAx>
        <c:axId val="197248896"/>
        <c:scaling>
          <c:orientation val="minMax"/>
        </c:scaling>
        <c:delete val="1"/>
        <c:axPos val="t"/>
        <c:numFmt formatCode="0%" sourceLinked="1"/>
        <c:majorTickMark val="out"/>
        <c:minorTickMark val="none"/>
        <c:tickLblPos val="nextTo"/>
        <c:crossAx val="19724736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percentStacked"/>
        <c:varyColors val="0"/>
        <c:ser>
          <c:idx val="0"/>
          <c:order val="0"/>
          <c:tx>
            <c:strRef>
              <c:f>Sheet1!$B$1</c:f>
              <c:strCache>
                <c:ptCount val="1"/>
                <c:pt idx="0">
                  <c:v>Very Confident</c:v>
                </c:pt>
              </c:strCache>
            </c:strRef>
          </c:tx>
          <c:spPr>
            <a:solidFill>
              <a:schemeClr val="accent1">
                <a:lumMod val="50000"/>
              </a:schemeClr>
            </a:solidFill>
            <a:ln>
              <a:solidFill>
                <a:schemeClr val="accent1">
                  <a:lumMod val="50000"/>
                </a:schemeClr>
              </a:solidFill>
            </a:ln>
          </c:spPr>
          <c:cat>
            <c:numRef>
              <c:f>Sheet1!$A$2:$A$25</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Sheet1!$B$2:$B$25</c:f>
              <c:numCache>
                <c:formatCode>0%</c:formatCode>
                <c:ptCount val="24"/>
                <c:pt idx="0">
                  <c:v>0.3</c:v>
                </c:pt>
                <c:pt idx="1">
                  <c:v>0.3</c:v>
                </c:pt>
                <c:pt idx="2">
                  <c:v>0.32</c:v>
                </c:pt>
                <c:pt idx="3">
                  <c:v>0.28999999999999998</c:v>
                </c:pt>
                <c:pt idx="4">
                  <c:v>0.38</c:v>
                </c:pt>
                <c:pt idx="5">
                  <c:v>0.31</c:v>
                </c:pt>
                <c:pt idx="6">
                  <c:v>0.34</c:v>
                </c:pt>
                <c:pt idx="7">
                  <c:v>0.32</c:v>
                </c:pt>
                <c:pt idx="8">
                  <c:v>0.32</c:v>
                </c:pt>
                <c:pt idx="9">
                  <c:v>0.35</c:v>
                </c:pt>
                <c:pt idx="10">
                  <c:v>0.37</c:v>
                </c:pt>
                <c:pt idx="11">
                  <c:v>0.36</c:v>
                </c:pt>
                <c:pt idx="12">
                  <c:v>0.34</c:v>
                </c:pt>
                <c:pt idx="13">
                  <c:v>0.42</c:v>
                </c:pt>
                <c:pt idx="14">
                  <c:v>0.41</c:v>
                </c:pt>
                <c:pt idx="15">
                  <c:v>0.36</c:v>
                </c:pt>
                <c:pt idx="16">
                  <c:v>0.25</c:v>
                </c:pt>
                <c:pt idx="17">
                  <c:v>0.23</c:v>
                </c:pt>
                <c:pt idx="18">
                  <c:v>0.27</c:v>
                </c:pt>
                <c:pt idx="19">
                  <c:v>0.24</c:v>
                </c:pt>
                <c:pt idx="20">
                  <c:v>0.24</c:v>
                </c:pt>
                <c:pt idx="21">
                  <c:v>0.34</c:v>
                </c:pt>
                <c:pt idx="22">
                  <c:v>0.39</c:v>
                </c:pt>
                <c:pt idx="23">
                  <c:v>0.42</c:v>
                </c:pt>
              </c:numCache>
            </c:numRef>
          </c:val>
        </c:ser>
        <c:ser>
          <c:idx val="1"/>
          <c:order val="1"/>
          <c:tx>
            <c:strRef>
              <c:f>Sheet1!$C$1</c:f>
              <c:strCache>
                <c:ptCount val="1"/>
                <c:pt idx="0">
                  <c:v>Somewhat Confident</c:v>
                </c:pt>
              </c:strCache>
            </c:strRef>
          </c:tx>
          <c:spPr>
            <a:solidFill>
              <a:schemeClr val="accent1">
                <a:lumMod val="75000"/>
              </a:schemeClr>
            </a:solidFill>
            <a:ln>
              <a:solidFill>
                <a:schemeClr val="accent1">
                  <a:lumMod val="75000"/>
                </a:schemeClr>
              </a:solidFill>
            </a:ln>
          </c:spPr>
          <c:cat>
            <c:numRef>
              <c:f>Sheet1!$A$2:$A$25</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Sheet1!$C$2:$C$25</c:f>
              <c:numCache>
                <c:formatCode>0%</c:formatCode>
                <c:ptCount val="24"/>
                <c:pt idx="0">
                  <c:v>0.32</c:v>
                </c:pt>
                <c:pt idx="1">
                  <c:v>0.31</c:v>
                </c:pt>
                <c:pt idx="2">
                  <c:v>0.33</c:v>
                </c:pt>
                <c:pt idx="3">
                  <c:v>0.37</c:v>
                </c:pt>
                <c:pt idx="4">
                  <c:v>0.32</c:v>
                </c:pt>
                <c:pt idx="5">
                  <c:v>0.42</c:v>
                </c:pt>
                <c:pt idx="6">
                  <c:v>0.34</c:v>
                </c:pt>
                <c:pt idx="7">
                  <c:v>0.38</c:v>
                </c:pt>
                <c:pt idx="8">
                  <c:v>0.37</c:v>
                </c:pt>
                <c:pt idx="9">
                  <c:v>0.37</c:v>
                </c:pt>
                <c:pt idx="10">
                  <c:v>0.31</c:v>
                </c:pt>
                <c:pt idx="11">
                  <c:v>0.36</c:v>
                </c:pt>
                <c:pt idx="12">
                  <c:v>0.39</c:v>
                </c:pt>
                <c:pt idx="13">
                  <c:v>0.32</c:v>
                </c:pt>
                <c:pt idx="14">
                  <c:v>0.36</c:v>
                </c:pt>
                <c:pt idx="15">
                  <c:v>0.34</c:v>
                </c:pt>
                <c:pt idx="16">
                  <c:v>0.46</c:v>
                </c:pt>
                <c:pt idx="17">
                  <c:v>0.42</c:v>
                </c:pt>
                <c:pt idx="18">
                  <c:v>0.41</c:v>
                </c:pt>
                <c:pt idx="19">
                  <c:v>0.47</c:v>
                </c:pt>
                <c:pt idx="20">
                  <c:v>0.43</c:v>
                </c:pt>
                <c:pt idx="21">
                  <c:v>0.39</c:v>
                </c:pt>
                <c:pt idx="22">
                  <c:v>0.39</c:v>
                </c:pt>
                <c:pt idx="23">
                  <c:v>0.35</c:v>
                </c:pt>
              </c:numCache>
            </c:numRef>
          </c:val>
        </c:ser>
        <c:ser>
          <c:idx val="2"/>
          <c:order val="2"/>
          <c:tx>
            <c:strRef>
              <c:f>Sheet1!$D$1</c:f>
              <c:strCache>
                <c:ptCount val="1"/>
                <c:pt idx="0">
                  <c:v>Not Too Confident</c:v>
                </c:pt>
              </c:strCache>
            </c:strRef>
          </c:tx>
          <c:spPr>
            <a:solidFill>
              <a:schemeClr val="accent1">
                <a:lumMod val="60000"/>
                <a:lumOff val="40000"/>
              </a:schemeClr>
            </a:solidFill>
            <a:ln>
              <a:solidFill>
                <a:schemeClr val="accent1">
                  <a:lumMod val="60000"/>
                  <a:lumOff val="40000"/>
                </a:schemeClr>
              </a:solidFill>
            </a:ln>
          </c:spPr>
          <c:cat>
            <c:numRef>
              <c:f>Sheet1!$A$2:$A$25</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Sheet1!$D$2:$D$25</c:f>
              <c:numCache>
                <c:formatCode>0%</c:formatCode>
                <c:ptCount val="24"/>
                <c:pt idx="0">
                  <c:v>0.19</c:v>
                </c:pt>
                <c:pt idx="1">
                  <c:v>0.21</c:v>
                </c:pt>
                <c:pt idx="2">
                  <c:v>0.21</c:v>
                </c:pt>
                <c:pt idx="3">
                  <c:v>0.15</c:v>
                </c:pt>
                <c:pt idx="4">
                  <c:v>0.19</c:v>
                </c:pt>
                <c:pt idx="5">
                  <c:v>0.14000000000000001</c:v>
                </c:pt>
                <c:pt idx="6">
                  <c:v>0.22</c:v>
                </c:pt>
                <c:pt idx="7">
                  <c:v>0.15</c:v>
                </c:pt>
                <c:pt idx="8">
                  <c:v>0.17</c:v>
                </c:pt>
                <c:pt idx="9">
                  <c:v>0.15</c:v>
                </c:pt>
                <c:pt idx="10">
                  <c:v>0.12</c:v>
                </c:pt>
                <c:pt idx="11">
                  <c:v>0.16</c:v>
                </c:pt>
                <c:pt idx="12">
                  <c:v>0.17</c:v>
                </c:pt>
                <c:pt idx="13">
                  <c:v>0.15</c:v>
                </c:pt>
                <c:pt idx="14">
                  <c:v>0.1</c:v>
                </c:pt>
                <c:pt idx="15">
                  <c:v>0.11</c:v>
                </c:pt>
                <c:pt idx="16">
                  <c:v>0.18</c:v>
                </c:pt>
                <c:pt idx="17">
                  <c:v>0.17</c:v>
                </c:pt>
                <c:pt idx="18">
                  <c:v>0.16</c:v>
                </c:pt>
                <c:pt idx="19">
                  <c:v>0.13</c:v>
                </c:pt>
                <c:pt idx="20">
                  <c:v>0.15</c:v>
                </c:pt>
                <c:pt idx="21">
                  <c:v>0.1</c:v>
                </c:pt>
                <c:pt idx="22">
                  <c:v>0.1</c:v>
                </c:pt>
                <c:pt idx="23">
                  <c:v>0.11</c:v>
                </c:pt>
              </c:numCache>
            </c:numRef>
          </c:val>
        </c:ser>
        <c:ser>
          <c:idx val="3"/>
          <c:order val="3"/>
          <c:tx>
            <c:strRef>
              <c:f>Sheet1!$E$1</c:f>
              <c:strCache>
                <c:ptCount val="1"/>
                <c:pt idx="0">
                  <c:v>Not At All Confident</c:v>
                </c:pt>
              </c:strCache>
            </c:strRef>
          </c:tx>
          <c:spPr>
            <a:solidFill>
              <a:schemeClr val="accent1">
                <a:lumMod val="40000"/>
                <a:lumOff val="60000"/>
              </a:schemeClr>
            </a:solidFill>
            <a:ln>
              <a:solidFill>
                <a:schemeClr val="accent1">
                  <a:lumMod val="40000"/>
                  <a:lumOff val="60000"/>
                </a:schemeClr>
              </a:solidFill>
            </a:ln>
          </c:spPr>
          <c:cat>
            <c:numRef>
              <c:f>Sheet1!$A$2:$A$25</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Sheet1!$E$2:$E$25</c:f>
              <c:numCache>
                <c:formatCode>0%</c:formatCode>
                <c:ptCount val="24"/>
                <c:pt idx="0">
                  <c:v>0.12</c:v>
                </c:pt>
                <c:pt idx="1">
                  <c:v>0.14000000000000001</c:v>
                </c:pt>
                <c:pt idx="2">
                  <c:v>0.11</c:v>
                </c:pt>
                <c:pt idx="3">
                  <c:v>0.12</c:v>
                </c:pt>
                <c:pt idx="4">
                  <c:v>0.1</c:v>
                </c:pt>
                <c:pt idx="5">
                  <c:v>0.12</c:v>
                </c:pt>
                <c:pt idx="6">
                  <c:v>0.08</c:v>
                </c:pt>
                <c:pt idx="7">
                  <c:v>0.14000000000000001</c:v>
                </c:pt>
                <c:pt idx="8">
                  <c:v>0.1</c:v>
                </c:pt>
                <c:pt idx="9">
                  <c:v>0.12</c:v>
                </c:pt>
                <c:pt idx="10">
                  <c:v>0.16</c:v>
                </c:pt>
                <c:pt idx="11">
                  <c:v>0.11</c:v>
                </c:pt>
                <c:pt idx="12">
                  <c:v>0.09</c:v>
                </c:pt>
                <c:pt idx="13">
                  <c:v>0.1</c:v>
                </c:pt>
                <c:pt idx="14">
                  <c:v>0.12</c:v>
                </c:pt>
                <c:pt idx="15">
                  <c:v>0.15</c:v>
                </c:pt>
                <c:pt idx="16">
                  <c:v>0.1</c:v>
                </c:pt>
                <c:pt idx="17">
                  <c:v>0.15</c:v>
                </c:pt>
                <c:pt idx="18">
                  <c:v>0.14000000000000001</c:v>
                </c:pt>
                <c:pt idx="19">
                  <c:v>0.16</c:v>
                </c:pt>
                <c:pt idx="20">
                  <c:v>0.15</c:v>
                </c:pt>
                <c:pt idx="21">
                  <c:v>0.14000000000000001</c:v>
                </c:pt>
                <c:pt idx="22">
                  <c:v>0.11</c:v>
                </c:pt>
                <c:pt idx="23">
                  <c:v>0.1</c:v>
                </c:pt>
              </c:numCache>
            </c:numRef>
          </c:val>
        </c:ser>
        <c:ser>
          <c:idx val="4"/>
          <c:order val="4"/>
          <c:tx>
            <c:strRef>
              <c:f>Sheet1!$F$1</c:f>
              <c:strCache>
                <c:ptCount val="1"/>
                <c:pt idx="0">
                  <c:v>Don't Know/Refused</c:v>
                </c:pt>
              </c:strCache>
            </c:strRef>
          </c:tx>
          <c:spPr>
            <a:solidFill>
              <a:schemeClr val="bg1">
                <a:lumMod val="50000"/>
              </a:schemeClr>
            </a:solidFill>
            <a:ln>
              <a:solidFill>
                <a:schemeClr val="bg1">
                  <a:lumMod val="50000"/>
                </a:schemeClr>
              </a:solidFill>
            </a:ln>
          </c:spPr>
          <c:cat>
            <c:numRef>
              <c:f>Sheet1!$A$2:$A$25</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Sheet1!$F$2:$F$25</c:f>
              <c:numCache>
                <c:formatCode>0%</c:formatCode>
                <c:ptCount val="24"/>
                <c:pt idx="0">
                  <c:v>0.06</c:v>
                </c:pt>
                <c:pt idx="1">
                  <c:v>0.04</c:v>
                </c:pt>
                <c:pt idx="2">
                  <c:v>0.04</c:v>
                </c:pt>
                <c:pt idx="3">
                  <c:v>0.06</c:v>
                </c:pt>
                <c:pt idx="4">
                  <c:v>0.02</c:v>
                </c:pt>
                <c:pt idx="5">
                  <c:v>0.01</c:v>
                </c:pt>
                <c:pt idx="6">
                  <c:v>0.02</c:v>
                </c:pt>
                <c:pt idx="7">
                  <c:v>0.01</c:v>
                </c:pt>
                <c:pt idx="8">
                  <c:v>0.03</c:v>
                </c:pt>
                <c:pt idx="9">
                  <c:v>0.01</c:v>
                </c:pt>
                <c:pt idx="10">
                  <c:v>0.04</c:v>
                </c:pt>
                <c:pt idx="11">
                  <c:v>0.02</c:v>
                </c:pt>
                <c:pt idx="12">
                  <c:v>0</c:v>
                </c:pt>
                <c:pt idx="13">
                  <c:v>0.02</c:v>
                </c:pt>
                <c:pt idx="14">
                  <c:v>0.01</c:v>
                </c:pt>
                <c:pt idx="15" formatCode="0.00%">
                  <c:v>0.04</c:v>
                </c:pt>
                <c:pt idx="16">
                  <c:v>0.01</c:v>
                </c:pt>
                <c:pt idx="17">
                  <c:v>0.02</c:v>
                </c:pt>
                <c:pt idx="18">
                  <c:v>0.03</c:v>
                </c:pt>
                <c:pt idx="19">
                  <c:v>0</c:v>
                </c:pt>
                <c:pt idx="20">
                  <c:v>0.03</c:v>
                </c:pt>
                <c:pt idx="21">
                  <c:v>0.02</c:v>
                </c:pt>
                <c:pt idx="22">
                  <c:v>0.02</c:v>
                </c:pt>
                <c:pt idx="23">
                  <c:v>0.01</c:v>
                </c:pt>
              </c:numCache>
            </c:numRef>
          </c:val>
        </c:ser>
        <c:dLbls>
          <c:showLegendKey val="0"/>
          <c:showVal val="0"/>
          <c:showCatName val="0"/>
          <c:showSerName val="0"/>
          <c:showPercent val="0"/>
          <c:showBubbleSize val="0"/>
        </c:dLbls>
        <c:axId val="166026624"/>
        <c:axId val="166040704"/>
      </c:areaChart>
      <c:barChart>
        <c:barDir val="col"/>
        <c:grouping val="stacked"/>
        <c:varyColors val="0"/>
        <c:ser>
          <c:idx val="5"/>
          <c:order val="5"/>
          <c:tx>
            <c:strRef>
              <c:f>Sheet1!$G$1</c:f>
              <c:strCache>
                <c:ptCount val="1"/>
                <c:pt idx="0">
                  <c:v>Column4</c:v>
                </c:pt>
              </c:strCache>
            </c:strRef>
          </c:tx>
          <c:spPr>
            <a:solidFill>
              <a:srgbClr val="00B050"/>
            </a:solidFill>
            <a:ln w="25400">
              <a:noFill/>
            </a:ln>
          </c:spPr>
          <c:invertIfNegative val="0"/>
          <c:dPt>
            <c:idx val="1"/>
            <c:invertIfNegative val="0"/>
            <c:bubble3D val="0"/>
            <c:spPr>
              <a:solidFill>
                <a:srgbClr val="00B050"/>
              </a:solidFill>
              <a:ln w="25400">
                <a:noFill/>
              </a:ln>
            </c:spPr>
          </c:dPt>
          <c:dPt>
            <c:idx val="2"/>
            <c:invertIfNegative val="0"/>
            <c:bubble3D val="0"/>
            <c:spPr>
              <a:solidFill>
                <a:srgbClr val="00B050"/>
              </a:solidFill>
              <a:ln w="25400">
                <a:noFill/>
              </a:ln>
            </c:spPr>
          </c:dPt>
          <c:dPt>
            <c:idx val="3"/>
            <c:invertIfNegative val="0"/>
            <c:bubble3D val="0"/>
            <c:spPr>
              <a:solidFill>
                <a:srgbClr val="FF0000"/>
              </a:solidFill>
              <a:ln w="25400">
                <a:noFill/>
              </a:ln>
            </c:spPr>
          </c:dPt>
          <c:dPt>
            <c:idx val="4"/>
            <c:invertIfNegative val="0"/>
            <c:bubble3D val="0"/>
            <c:spPr>
              <a:solidFill>
                <a:srgbClr val="00B050"/>
              </a:solidFill>
              <a:ln w="25400">
                <a:noFill/>
              </a:ln>
            </c:spPr>
          </c:dPt>
          <c:dPt>
            <c:idx val="5"/>
            <c:invertIfNegative val="0"/>
            <c:bubble3D val="0"/>
            <c:spPr>
              <a:solidFill>
                <a:srgbClr val="FF0000"/>
              </a:solidFill>
              <a:ln w="25400">
                <a:noFill/>
              </a:ln>
            </c:spPr>
          </c:dPt>
          <c:dPt>
            <c:idx val="6"/>
            <c:invertIfNegative val="0"/>
            <c:bubble3D val="0"/>
            <c:spPr>
              <a:solidFill>
                <a:srgbClr val="00B050"/>
              </a:solidFill>
              <a:ln w="25400">
                <a:noFill/>
              </a:ln>
            </c:spPr>
          </c:dPt>
          <c:dPt>
            <c:idx val="7"/>
            <c:invertIfNegative val="0"/>
            <c:bubble3D val="0"/>
            <c:spPr>
              <a:solidFill>
                <a:srgbClr val="FF0000"/>
              </a:solidFill>
              <a:ln w="25400">
                <a:noFill/>
              </a:ln>
            </c:spPr>
          </c:dPt>
          <c:dPt>
            <c:idx val="8"/>
            <c:invertIfNegative val="0"/>
            <c:bubble3D val="0"/>
            <c:spPr>
              <a:solidFill>
                <a:srgbClr val="00B050"/>
              </a:solidFill>
              <a:ln w="25400">
                <a:noFill/>
              </a:ln>
            </c:spPr>
          </c:dPt>
          <c:dPt>
            <c:idx val="9"/>
            <c:invertIfNegative val="0"/>
            <c:bubble3D val="0"/>
            <c:spPr>
              <a:solidFill>
                <a:srgbClr val="00B050"/>
              </a:solidFill>
              <a:ln w="25400">
                <a:noFill/>
              </a:ln>
            </c:spPr>
          </c:dPt>
          <c:dPt>
            <c:idx val="10"/>
            <c:invertIfNegative val="0"/>
            <c:bubble3D val="0"/>
            <c:spPr>
              <a:solidFill>
                <a:srgbClr val="00B050"/>
              </a:solidFill>
              <a:ln w="25400">
                <a:noFill/>
              </a:ln>
            </c:spPr>
          </c:dPt>
          <c:dPt>
            <c:idx val="11"/>
            <c:invertIfNegative val="0"/>
            <c:bubble3D val="0"/>
            <c:spPr>
              <a:solidFill>
                <a:srgbClr val="FF0000"/>
              </a:solidFill>
              <a:ln w="25400">
                <a:noFill/>
              </a:ln>
            </c:spPr>
          </c:dPt>
          <c:dPt>
            <c:idx val="12"/>
            <c:invertIfNegative val="0"/>
            <c:bubble3D val="0"/>
            <c:spPr>
              <a:solidFill>
                <a:srgbClr val="FF0000"/>
              </a:solidFill>
              <a:ln w="25400">
                <a:noFill/>
              </a:ln>
            </c:spPr>
          </c:dPt>
          <c:dPt>
            <c:idx val="13"/>
            <c:invertIfNegative val="0"/>
            <c:bubble3D val="0"/>
            <c:spPr>
              <a:solidFill>
                <a:srgbClr val="00B050"/>
              </a:solidFill>
              <a:ln w="25400">
                <a:noFill/>
              </a:ln>
            </c:spPr>
          </c:dPt>
          <c:dPt>
            <c:idx val="14"/>
            <c:invertIfNegative val="0"/>
            <c:bubble3D val="0"/>
            <c:spPr>
              <a:solidFill>
                <a:srgbClr val="FF0000"/>
              </a:solidFill>
              <a:ln w="25400">
                <a:noFill/>
              </a:ln>
            </c:spPr>
          </c:dPt>
          <c:dPt>
            <c:idx val="15"/>
            <c:invertIfNegative val="0"/>
            <c:bubble3D val="0"/>
            <c:spPr>
              <a:solidFill>
                <a:srgbClr val="FF0000"/>
              </a:solidFill>
              <a:ln w="25400">
                <a:noFill/>
              </a:ln>
            </c:spPr>
          </c:dPt>
          <c:dPt>
            <c:idx val="16"/>
            <c:invertIfNegative val="0"/>
            <c:bubble3D val="0"/>
            <c:spPr>
              <a:solidFill>
                <a:srgbClr val="FF0000"/>
              </a:solidFill>
              <a:ln w="25400">
                <a:noFill/>
              </a:ln>
            </c:spPr>
          </c:dPt>
          <c:dPt>
            <c:idx val="17"/>
            <c:invertIfNegative val="0"/>
            <c:bubble3D val="0"/>
            <c:spPr>
              <a:solidFill>
                <a:srgbClr val="FF0000"/>
              </a:solidFill>
              <a:ln w="25400">
                <a:noFill/>
              </a:ln>
            </c:spPr>
          </c:dPt>
          <c:dPt>
            <c:idx val="18"/>
            <c:invertIfNegative val="0"/>
            <c:bubble3D val="0"/>
            <c:spPr>
              <a:solidFill>
                <a:srgbClr val="00B050"/>
              </a:solidFill>
              <a:ln w="25400">
                <a:noFill/>
              </a:ln>
            </c:spPr>
          </c:dPt>
          <c:dPt>
            <c:idx val="19"/>
            <c:invertIfNegative val="0"/>
            <c:bubble3D val="0"/>
            <c:spPr>
              <a:solidFill>
                <a:srgbClr val="FF0000"/>
              </a:solidFill>
              <a:ln w="25400">
                <a:noFill/>
              </a:ln>
            </c:spPr>
          </c:dPt>
          <c:dPt>
            <c:idx val="20"/>
            <c:invertIfNegative val="0"/>
            <c:bubble3D val="0"/>
            <c:spPr>
              <a:solidFill>
                <a:srgbClr val="00B050"/>
              </a:solidFill>
              <a:ln w="25400">
                <a:noFill/>
              </a:ln>
            </c:spPr>
          </c:dPt>
          <c:dPt>
            <c:idx val="21"/>
            <c:invertIfNegative val="0"/>
            <c:bubble3D val="0"/>
            <c:spPr>
              <a:solidFill>
                <a:srgbClr val="00B050"/>
              </a:solidFill>
              <a:ln w="25400">
                <a:noFill/>
              </a:ln>
            </c:spPr>
          </c:dPt>
          <c:dPt>
            <c:idx val="22"/>
            <c:invertIfNegative val="0"/>
            <c:bubble3D val="0"/>
            <c:spPr>
              <a:solidFill>
                <a:srgbClr val="00B050"/>
              </a:solidFill>
              <a:ln w="25400">
                <a:noFill/>
              </a:ln>
            </c:spPr>
          </c:dPt>
          <c:cat>
            <c:numRef>
              <c:f>Sheet1!$A$2:$A$25</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Sheet1!$G$2:$G$25</c:f>
              <c:numCache>
                <c:formatCode>0%</c:formatCode>
                <c:ptCount val="24"/>
                <c:pt idx="0" formatCode="General">
                  <c:v>0</c:v>
                </c:pt>
                <c:pt idx="1">
                  <c:v>0</c:v>
                </c:pt>
                <c:pt idx="2">
                  <c:v>2.0000000000000018E-3</c:v>
                </c:pt>
                <c:pt idx="3">
                  <c:v>-3.0000000000000027E-3</c:v>
                </c:pt>
                <c:pt idx="4">
                  <c:v>9.0000000000000028E-3</c:v>
                </c:pt>
                <c:pt idx="5">
                  <c:v>-7.000000000000001E-3</c:v>
                </c:pt>
                <c:pt idx="6">
                  <c:v>3.0000000000000027E-3</c:v>
                </c:pt>
                <c:pt idx="7">
                  <c:v>-2.0000000000000018E-3</c:v>
                </c:pt>
                <c:pt idx="8">
                  <c:v>0</c:v>
                </c:pt>
                <c:pt idx="9">
                  <c:v>2.999999999999997E-3</c:v>
                </c:pt>
                <c:pt idx="10">
                  <c:v>2.0000000000000018E-3</c:v>
                </c:pt>
                <c:pt idx="11">
                  <c:v>-1.0000000000000009E-3</c:v>
                </c:pt>
                <c:pt idx="12">
                  <c:v>-1.9999999999999961E-3</c:v>
                </c:pt>
                <c:pt idx="13">
                  <c:v>7.9999999999999967E-3</c:v>
                </c:pt>
                <c:pt idx="14">
                  <c:v>-1.0000000000000009E-3</c:v>
                </c:pt>
                <c:pt idx="15">
                  <c:v>-4.9999999999999992E-3</c:v>
                </c:pt>
                <c:pt idx="16">
                  <c:v>-1.0999999999999999E-2</c:v>
                </c:pt>
                <c:pt idx="17">
                  <c:v>-1.9999999999999992E-3</c:v>
                </c:pt>
                <c:pt idx="18">
                  <c:v>4.000000000000001E-3</c:v>
                </c:pt>
                <c:pt idx="19">
                  <c:v>-3.0000000000000027E-3</c:v>
                </c:pt>
                <c:pt idx="20">
                  <c:v>0</c:v>
                </c:pt>
                <c:pt idx="21">
                  <c:v>1.0000000000000004E-2</c:v>
                </c:pt>
                <c:pt idx="22">
                  <c:v>4.9999999999999992E-3</c:v>
                </c:pt>
                <c:pt idx="23">
                  <c:v>2.999999999999997E-3</c:v>
                </c:pt>
              </c:numCache>
            </c:numRef>
          </c:val>
        </c:ser>
        <c:ser>
          <c:idx val="6"/>
          <c:order val="6"/>
          <c:tx>
            <c:strRef>
              <c:f>Sheet1!$H$1</c:f>
              <c:strCache>
                <c:ptCount val="1"/>
                <c:pt idx="0">
                  <c:v>Column5</c:v>
                </c:pt>
              </c:strCache>
            </c:strRef>
          </c:tx>
          <c:spPr>
            <a:noFill/>
          </c:spPr>
          <c:invertIfNegative val="0"/>
          <c:dLbls>
            <c:dLbl>
              <c:idx val="0"/>
              <c:delete val="1"/>
            </c:dLbl>
            <c:dLbl>
              <c:idx val="4"/>
              <c:layout>
                <c:manualLayout>
                  <c:x val="0"/>
                  <c:y val="0.28304326124822998"/>
                </c:manualLayout>
              </c:layout>
              <c:dLblPos val="ctr"/>
              <c:showLegendKey val="0"/>
              <c:showVal val="1"/>
              <c:showCatName val="0"/>
              <c:showSerName val="0"/>
              <c:showPercent val="0"/>
              <c:showBubbleSize val="0"/>
            </c:dLbl>
            <c:dLbl>
              <c:idx val="13"/>
              <c:layout>
                <c:manualLayout>
                  <c:x val="1.38888888888889E-3"/>
                  <c:y val="0.24423363315031901"/>
                </c:manualLayout>
              </c:layout>
              <c:dLblPos val="ctr"/>
              <c:showLegendKey val="0"/>
              <c:showVal val="1"/>
              <c:showCatName val="0"/>
              <c:showSerName val="0"/>
              <c:showPercent val="0"/>
              <c:showBubbleSize val="0"/>
            </c:dLbl>
            <c:dLbl>
              <c:idx val="16"/>
              <c:layout>
                <c:manualLayout>
                  <c:x val="1.6318897637795299E-3"/>
                  <c:y val="0.2307752798688"/>
                </c:manualLayout>
              </c:layout>
              <c:dLblPos val="ctr"/>
              <c:showLegendKey val="0"/>
              <c:showVal val="1"/>
              <c:showCatName val="0"/>
              <c:showSerName val="0"/>
              <c:showPercent val="0"/>
              <c:showBubbleSize val="0"/>
            </c:dLbl>
            <c:dLbl>
              <c:idx val="21"/>
              <c:layout>
                <c:manualLayout>
                  <c:x val="0"/>
                  <c:y val="0.42017112996709799"/>
                </c:manualLayout>
              </c:layout>
              <c:dLblPos val="ctr"/>
              <c:showLegendKey val="0"/>
              <c:showVal val="1"/>
              <c:showCatName val="0"/>
              <c:showSerName val="0"/>
              <c:showPercent val="0"/>
              <c:showBubbleSize val="0"/>
            </c:dLbl>
            <c:txPr>
              <a:bodyPr/>
              <a:lstStyle/>
              <a:p>
                <a:pPr>
                  <a:defRPr sz="1000"/>
                </a:pPr>
                <a:endParaRPr lang="en-US"/>
              </a:p>
            </c:txPr>
            <c:dLblPos val="inBase"/>
            <c:showLegendKey val="0"/>
            <c:showVal val="1"/>
            <c:showCatName val="0"/>
            <c:showSerName val="0"/>
            <c:showPercent val="0"/>
            <c:showBubbleSize val="0"/>
            <c:showLeaderLines val="0"/>
          </c:dLbls>
          <c:cat>
            <c:numRef>
              <c:f>Sheet1!$A$2:$A$25</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Sheet1!$H$2:$H$25</c:f>
              <c:numCache>
                <c:formatCode>0%</c:formatCode>
                <c:ptCount val="24"/>
                <c:pt idx="0" formatCode="General">
                  <c:v>0</c:v>
                </c:pt>
                <c:pt idx="1">
                  <c:v>0</c:v>
                </c:pt>
                <c:pt idx="2">
                  <c:v>2.0000000000000018E-2</c:v>
                </c:pt>
                <c:pt idx="3">
                  <c:v>-3.0000000000000027E-2</c:v>
                </c:pt>
                <c:pt idx="4">
                  <c:v>9.0000000000000024E-2</c:v>
                </c:pt>
                <c:pt idx="5">
                  <c:v>-7.0000000000000007E-2</c:v>
                </c:pt>
                <c:pt idx="6">
                  <c:v>3.0000000000000027E-2</c:v>
                </c:pt>
                <c:pt idx="7">
                  <c:v>-2.0000000000000018E-2</c:v>
                </c:pt>
                <c:pt idx="8">
                  <c:v>0</c:v>
                </c:pt>
                <c:pt idx="9">
                  <c:v>2.9999999999999971E-2</c:v>
                </c:pt>
                <c:pt idx="10">
                  <c:v>2.0000000000000018E-2</c:v>
                </c:pt>
                <c:pt idx="11">
                  <c:v>-1.0000000000000009E-2</c:v>
                </c:pt>
                <c:pt idx="12">
                  <c:v>-1.9999999999999962E-2</c:v>
                </c:pt>
                <c:pt idx="13">
                  <c:v>7.999999999999996E-2</c:v>
                </c:pt>
                <c:pt idx="14">
                  <c:v>-1.0000000000000009E-2</c:v>
                </c:pt>
                <c:pt idx="15">
                  <c:v>-4.9999999999999989E-2</c:v>
                </c:pt>
                <c:pt idx="16">
                  <c:v>-0.10999999999999999</c:v>
                </c:pt>
                <c:pt idx="17">
                  <c:v>-1.999999999999999E-2</c:v>
                </c:pt>
                <c:pt idx="18">
                  <c:v>4.0000000000000008E-2</c:v>
                </c:pt>
                <c:pt idx="19">
                  <c:v>-3.0000000000000027E-2</c:v>
                </c:pt>
                <c:pt idx="20">
                  <c:v>0</c:v>
                </c:pt>
                <c:pt idx="21">
                  <c:v>0.10000000000000003</c:v>
                </c:pt>
                <c:pt idx="22">
                  <c:v>4.9999999999999989E-2</c:v>
                </c:pt>
                <c:pt idx="23">
                  <c:v>2.9999999999999971E-2</c:v>
                </c:pt>
              </c:numCache>
            </c:numRef>
          </c:val>
        </c:ser>
        <c:dLbls>
          <c:showLegendKey val="0"/>
          <c:showVal val="0"/>
          <c:showCatName val="0"/>
          <c:showSerName val="0"/>
          <c:showPercent val="0"/>
          <c:showBubbleSize val="0"/>
        </c:dLbls>
        <c:gapWidth val="150"/>
        <c:overlap val="100"/>
        <c:axId val="166060416"/>
        <c:axId val="166042240"/>
      </c:barChart>
      <c:catAx>
        <c:axId val="166026624"/>
        <c:scaling>
          <c:orientation val="minMax"/>
        </c:scaling>
        <c:delete val="0"/>
        <c:axPos val="b"/>
        <c:numFmt formatCode="General" sourceLinked="1"/>
        <c:majorTickMark val="none"/>
        <c:minorTickMark val="none"/>
        <c:tickLblPos val="nextTo"/>
        <c:spPr>
          <a:ln>
            <a:noFill/>
          </a:ln>
        </c:spPr>
        <c:txPr>
          <a:bodyPr/>
          <a:lstStyle/>
          <a:p>
            <a:pPr>
              <a:defRPr sz="1000"/>
            </a:pPr>
            <a:endParaRPr lang="en-US"/>
          </a:p>
        </c:txPr>
        <c:crossAx val="166040704"/>
        <c:crosses val="autoZero"/>
        <c:auto val="1"/>
        <c:lblAlgn val="ctr"/>
        <c:lblOffset val="100"/>
        <c:noMultiLvlLbl val="0"/>
      </c:catAx>
      <c:valAx>
        <c:axId val="166040704"/>
        <c:scaling>
          <c:orientation val="minMax"/>
          <c:max val="1"/>
          <c:min val="-0.65"/>
        </c:scaling>
        <c:delete val="0"/>
        <c:axPos val="l"/>
        <c:numFmt formatCode="0%" sourceLinked="1"/>
        <c:majorTickMark val="none"/>
        <c:minorTickMark val="none"/>
        <c:tickLblPos val="nextTo"/>
        <c:spPr>
          <a:noFill/>
          <a:ln>
            <a:noFill/>
          </a:ln>
        </c:spPr>
        <c:txPr>
          <a:bodyPr/>
          <a:lstStyle/>
          <a:p>
            <a:pPr>
              <a:defRPr sz="800">
                <a:solidFill>
                  <a:schemeClr val="bg1"/>
                </a:solidFill>
              </a:defRPr>
            </a:pPr>
            <a:endParaRPr lang="en-US"/>
          </a:p>
        </c:txPr>
        <c:crossAx val="166026624"/>
        <c:crosses val="autoZero"/>
        <c:crossBetween val="between"/>
        <c:majorUnit val="0.05"/>
      </c:valAx>
      <c:valAx>
        <c:axId val="166042240"/>
        <c:scaling>
          <c:orientation val="minMax"/>
          <c:max val="0.1"/>
          <c:min val="-0.03"/>
        </c:scaling>
        <c:delete val="0"/>
        <c:axPos val="r"/>
        <c:majorGridlines>
          <c:spPr>
            <a:ln>
              <a:noFill/>
            </a:ln>
          </c:spPr>
        </c:majorGridlines>
        <c:numFmt formatCode="General" sourceLinked="1"/>
        <c:majorTickMark val="none"/>
        <c:minorTickMark val="none"/>
        <c:tickLblPos val="nextTo"/>
        <c:spPr>
          <a:ln>
            <a:noFill/>
          </a:ln>
        </c:spPr>
        <c:txPr>
          <a:bodyPr/>
          <a:lstStyle/>
          <a:p>
            <a:pPr>
              <a:defRPr sz="800">
                <a:solidFill>
                  <a:schemeClr val="bg1"/>
                </a:solidFill>
              </a:defRPr>
            </a:pPr>
            <a:endParaRPr lang="en-US"/>
          </a:p>
        </c:txPr>
        <c:crossAx val="166060416"/>
        <c:crosses val="max"/>
        <c:crossBetween val="between"/>
      </c:valAx>
      <c:catAx>
        <c:axId val="166060416"/>
        <c:scaling>
          <c:orientation val="minMax"/>
        </c:scaling>
        <c:delete val="0"/>
        <c:axPos val="b"/>
        <c:numFmt formatCode="General" sourceLinked="1"/>
        <c:majorTickMark val="none"/>
        <c:minorTickMark val="none"/>
        <c:tickLblPos val="none"/>
        <c:crossAx val="166042240"/>
        <c:crosses val="autoZero"/>
        <c:auto val="1"/>
        <c:lblAlgn val="ctr"/>
        <c:lblOffset val="100"/>
        <c:noMultiLvlLbl val="0"/>
      </c:catAx>
      <c:spPr>
        <a:noFill/>
        <a:ln w="25400">
          <a:noFill/>
        </a:ln>
      </c:spPr>
    </c:plotArea>
    <c:legend>
      <c:legendPos val="t"/>
      <c:legendEntry>
        <c:idx val="5"/>
        <c:delete val="1"/>
      </c:legendEntry>
      <c:legendEntry>
        <c:idx val="6"/>
        <c:delete val="1"/>
      </c:legendEntry>
      <c:layout>
        <c:manualLayout>
          <c:xMode val="edge"/>
          <c:yMode val="edge"/>
          <c:x val="6.5085301837270307E-2"/>
          <c:y val="1.5523932729624801E-2"/>
          <c:w val="0.86844050743657097"/>
          <c:h val="4.9924112008638E-2"/>
        </c:manualLayout>
      </c:layout>
      <c:overlay val="0"/>
      <c:spPr>
        <a:ln>
          <a:solidFill>
            <a:schemeClr val="tx1">
              <a:lumMod val="50000"/>
              <a:lumOff val="50000"/>
            </a:schemeClr>
          </a:solidFill>
        </a:ln>
      </c:spPr>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0.04462</cdr:x>
      <cdr:y>0.23739</cdr:y>
    </cdr:from>
    <cdr:to>
      <cdr:x>0.06458</cdr:x>
      <cdr:y>0.27785</cdr:y>
    </cdr:to>
    <cdr:sp macro="" textlink="">
      <cdr:nvSpPr>
        <cdr:cNvPr id="2" name="TextBox 1"/>
        <cdr:cNvSpPr txBox="1"/>
      </cdr:nvSpPr>
      <cdr:spPr>
        <a:xfrm xmlns:a="http://schemas.openxmlformats.org/drawingml/2006/main">
          <a:off x="407972" y="1165225"/>
          <a:ext cx="182578" cy="1986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0.04462</cdr:x>
      <cdr:y>0.23739</cdr:y>
    </cdr:from>
    <cdr:to>
      <cdr:x>0.06458</cdr:x>
      <cdr:y>0.27785</cdr:y>
    </cdr:to>
    <cdr:sp macro="" textlink="">
      <cdr:nvSpPr>
        <cdr:cNvPr id="2" name="TextBox 1"/>
        <cdr:cNvSpPr txBox="1"/>
      </cdr:nvSpPr>
      <cdr:spPr>
        <a:xfrm xmlns:a="http://schemas.openxmlformats.org/drawingml/2006/main">
          <a:off x="407972" y="1165225"/>
          <a:ext cx="182578" cy="1986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0.04462</cdr:x>
      <cdr:y>0.23739</cdr:y>
    </cdr:from>
    <cdr:to>
      <cdr:x>0.06458</cdr:x>
      <cdr:y>0.27785</cdr:y>
    </cdr:to>
    <cdr:sp macro="" textlink="">
      <cdr:nvSpPr>
        <cdr:cNvPr id="2" name="TextBox 1"/>
        <cdr:cNvSpPr txBox="1"/>
      </cdr:nvSpPr>
      <cdr:spPr>
        <a:xfrm xmlns:a="http://schemas.openxmlformats.org/drawingml/2006/main">
          <a:off x="407972" y="1165225"/>
          <a:ext cx="182578" cy="1986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0.04462</cdr:x>
      <cdr:y>0.23739</cdr:y>
    </cdr:from>
    <cdr:to>
      <cdr:x>0.06458</cdr:x>
      <cdr:y>0.27785</cdr:y>
    </cdr:to>
    <cdr:sp macro="" textlink="">
      <cdr:nvSpPr>
        <cdr:cNvPr id="2" name="TextBox 1"/>
        <cdr:cNvSpPr txBox="1"/>
      </cdr:nvSpPr>
      <cdr:spPr>
        <a:xfrm xmlns:a="http://schemas.openxmlformats.org/drawingml/2006/main">
          <a:off x="407972" y="1165225"/>
          <a:ext cx="182578" cy="1986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5.xml><?xml version="1.0" encoding="utf-8"?>
<c:userShapes xmlns:c="http://schemas.openxmlformats.org/drawingml/2006/chart">
  <cdr:relSizeAnchor xmlns:cdr="http://schemas.openxmlformats.org/drawingml/2006/chartDrawing">
    <cdr:from>
      <cdr:x>0.04462</cdr:x>
      <cdr:y>0.23739</cdr:y>
    </cdr:from>
    <cdr:to>
      <cdr:x>0.06458</cdr:x>
      <cdr:y>0.27785</cdr:y>
    </cdr:to>
    <cdr:sp macro="" textlink="">
      <cdr:nvSpPr>
        <cdr:cNvPr id="2" name="TextBox 1"/>
        <cdr:cNvSpPr txBox="1"/>
      </cdr:nvSpPr>
      <cdr:spPr>
        <a:xfrm xmlns:a="http://schemas.openxmlformats.org/drawingml/2006/main">
          <a:off x="407972" y="1165225"/>
          <a:ext cx="182578" cy="1986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6.xml><?xml version="1.0" encoding="utf-8"?>
<c:userShapes xmlns:c="http://schemas.openxmlformats.org/drawingml/2006/chart">
  <cdr:relSizeAnchor xmlns:cdr="http://schemas.openxmlformats.org/drawingml/2006/chartDrawing">
    <cdr:from>
      <cdr:x>0.04462</cdr:x>
      <cdr:y>0.23739</cdr:y>
    </cdr:from>
    <cdr:to>
      <cdr:x>0.06458</cdr:x>
      <cdr:y>0.27785</cdr:y>
    </cdr:to>
    <cdr:sp macro="" textlink="">
      <cdr:nvSpPr>
        <cdr:cNvPr id="2" name="TextBox 1"/>
        <cdr:cNvSpPr txBox="1"/>
      </cdr:nvSpPr>
      <cdr:spPr>
        <a:xfrm xmlns:a="http://schemas.openxmlformats.org/drawingml/2006/main">
          <a:off x="407972" y="1165225"/>
          <a:ext cx="182578" cy="1986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7.xml><?xml version="1.0" encoding="utf-8"?>
<c:userShapes xmlns:c="http://schemas.openxmlformats.org/drawingml/2006/chart">
  <cdr:relSizeAnchor xmlns:cdr="http://schemas.openxmlformats.org/drawingml/2006/chartDrawing">
    <cdr:from>
      <cdr:x>0.04462</cdr:x>
      <cdr:y>0.23739</cdr:y>
    </cdr:from>
    <cdr:to>
      <cdr:x>0.06458</cdr:x>
      <cdr:y>0.27785</cdr:y>
    </cdr:to>
    <cdr:sp macro="" textlink="">
      <cdr:nvSpPr>
        <cdr:cNvPr id="2" name="TextBox 1"/>
        <cdr:cNvSpPr txBox="1"/>
      </cdr:nvSpPr>
      <cdr:spPr>
        <a:xfrm xmlns:a="http://schemas.openxmlformats.org/drawingml/2006/main">
          <a:off x="407972" y="1165225"/>
          <a:ext cx="182578" cy="1986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8.xml><?xml version="1.0" encoding="utf-8"?>
<c:userShapes xmlns:c="http://schemas.openxmlformats.org/drawingml/2006/chart">
  <cdr:relSizeAnchor xmlns:cdr="http://schemas.openxmlformats.org/drawingml/2006/chartDrawing">
    <cdr:from>
      <cdr:x>0.04462</cdr:x>
      <cdr:y>0.23739</cdr:y>
    </cdr:from>
    <cdr:to>
      <cdr:x>0.06458</cdr:x>
      <cdr:y>0.27785</cdr:y>
    </cdr:to>
    <cdr:sp macro="" textlink="">
      <cdr:nvSpPr>
        <cdr:cNvPr id="2" name="TextBox 1"/>
        <cdr:cNvSpPr txBox="1"/>
      </cdr:nvSpPr>
      <cdr:spPr>
        <a:xfrm xmlns:a="http://schemas.openxmlformats.org/drawingml/2006/main">
          <a:off x="407972" y="1165225"/>
          <a:ext cx="182578" cy="1986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9.xml><?xml version="1.0" encoding="utf-8"?>
<c:userShapes xmlns:c="http://schemas.openxmlformats.org/drawingml/2006/chart">
  <cdr:relSizeAnchor xmlns:cdr="http://schemas.openxmlformats.org/drawingml/2006/chartDrawing">
    <cdr:from>
      <cdr:x>0.04462</cdr:x>
      <cdr:y>0.23739</cdr:y>
    </cdr:from>
    <cdr:to>
      <cdr:x>0.06458</cdr:x>
      <cdr:y>0.27785</cdr:y>
    </cdr:to>
    <cdr:sp macro="" textlink="">
      <cdr:nvSpPr>
        <cdr:cNvPr id="2" name="TextBox 1"/>
        <cdr:cNvSpPr txBox="1"/>
      </cdr:nvSpPr>
      <cdr:spPr>
        <a:xfrm xmlns:a="http://schemas.openxmlformats.org/drawingml/2006/main">
          <a:off x="407972" y="1165225"/>
          <a:ext cx="182578" cy="1986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717248A-1E34-469B-AEFB-C66497DBDE81}" type="datetimeFigureOut">
              <a:rPr lang="en-US" smtClean="0"/>
              <a:t>3/14/2016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3C86AF0-08B6-43D2-938F-65FA6FA4EB33}" type="slidenum">
              <a:rPr lang="en-US" smtClean="0"/>
              <a:t>‹#›</a:t>
            </a:fld>
            <a:endParaRPr lang="en-US" dirty="0"/>
          </a:p>
        </p:txBody>
      </p:sp>
    </p:spTree>
    <p:extLst>
      <p:ext uri="{BB962C8B-B14F-4D97-AF65-F5344CB8AC3E}">
        <p14:creationId xmlns:p14="http://schemas.microsoft.com/office/powerpoint/2010/main" val="1401258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1</a:t>
            </a:fld>
            <a:endParaRPr lang="en-US" dirty="0"/>
          </a:p>
        </p:txBody>
      </p:sp>
    </p:spTree>
    <p:extLst>
      <p:ext uri="{BB962C8B-B14F-4D97-AF65-F5344CB8AC3E}">
        <p14:creationId xmlns:p14="http://schemas.microsoft.com/office/powerpoint/2010/main" val="3245949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Q10d</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13</a:t>
            </a:fld>
            <a:endParaRPr lang="en-US" dirty="0"/>
          </a:p>
        </p:txBody>
      </p:sp>
    </p:spTree>
    <p:extLst>
      <p:ext uri="{BB962C8B-B14F-4D97-AF65-F5344CB8AC3E}">
        <p14:creationId xmlns:p14="http://schemas.microsoft.com/office/powerpoint/2010/main" val="3225313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Q10c</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14</a:t>
            </a:fld>
            <a:endParaRPr lang="en-US" dirty="0"/>
          </a:p>
        </p:txBody>
      </p:sp>
    </p:spTree>
    <p:extLst>
      <p:ext uri="{BB962C8B-B14F-4D97-AF65-F5344CB8AC3E}">
        <p14:creationId xmlns:p14="http://schemas.microsoft.com/office/powerpoint/2010/main" val="4154293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Q10</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15</a:t>
            </a:fld>
            <a:endParaRPr lang="en-US" dirty="0"/>
          </a:p>
        </p:txBody>
      </p:sp>
    </p:spTree>
    <p:extLst>
      <p:ext uri="{BB962C8B-B14F-4D97-AF65-F5344CB8AC3E}">
        <p14:creationId xmlns:p14="http://schemas.microsoft.com/office/powerpoint/2010/main" val="3247856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Q10d</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16</a:t>
            </a:fld>
            <a:endParaRPr lang="en-US" dirty="0"/>
          </a:p>
        </p:txBody>
      </p:sp>
    </p:spTree>
    <p:extLst>
      <p:ext uri="{BB962C8B-B14F-4D97-AF65-F5344CB8AC3E}">
        <p14:creationId xmlns:p14="http://schemas.microsoft.com/office/powerpoint/2010/main" val="3068951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Q3</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17</a:t>
            </a:fld>
            <a:endParaRPr lang="en-US" dirty="0"/>
          </a:p>
        </p:txBody>
      </p:sp>
    </p:spTree>
    <p:extLst>
      <p:ext uri="{BB962C8B-B14F-4D97-AF65-F5344CB8AC3E}">
        <p14:creationId xmlns:p14="http://schemas.microsoft.com/office/powerpoint/2010/main" val="3032190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Q3</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18</a:t>
            </a:fld>
            <a:endParaRPr lang="en-US" dirty="0"/>
          </a:p>
        </p:txBody>
      </p:sp>
    </p:spTree>
    <p:extLst>
      <p:ext uri="{BB962C8B-B14F-4D97-AF65-F5344CB8AC3E}">
        <p14:creationId xmlns:p14="http://schemas.microsoft.com/office/powerpoint/2010/main" val="3032190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q10a</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20</a:t>
            </a:fld>
            <a:endParaRPr lang="en-US" dirty="0"/>
          </a:p>
        </p:txBody>
      </p:sp>
    </p:spTree>
    <p:extLst>
      <p:ext uri="{BB962C8B-B14F-4D97-AF65-F5344CB8AC3E}">
        <p14:creationId xmlns:p14="http://schemas.microsoft.com/office/powerpoint/2010/main" val="1592186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q10a</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21</a:t>
            </a:fld>
            <a:endParaRPr lang="en-US" dirty="0"/>
          </a:p>
        </p:txBody>
      </p:sp>
    </p:spTree>
    <p:extLst>
      <p:ext uri="{BB962C8B-B14F-4D97-AF65-F5344CB8AC3E}">
        <p14:creationId xmlns:p14="http://schemas.microsoft.com/office/powerpoint/2010/main" val="15078797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Q19</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22</a:t>
            </a:fld>
            <a:endParaRPr lang="en-US" dirty="0"/>
          </a:p>
        </p:txBody>
      </p:sp>
    </p:spTree>
    <p:extLst>
      <p:ext uri="{BB962C8B-B14F-4D97-AF65-F5344CB8AC3E}">
        <p14:creationId xmlns:p14="http://schemas.microsoft.com/office/powerpoint/2010/main" val="27797093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Q20</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23</a:t>
            </a:fld>
            <a:endParaRPr lang="en-US" dirty="0"/>
          </a:p>
        </p:txBody>
      </p:sp>
    </p:spTree>
    <p:extLst>
      <p:ext uri="{BB962C8B-B14F-4D97-AF65-F5344CB8AC3E}">
        <p14:creationId xmlns:p14="http://schemas.microsoft.com/office/powerpoint/2010/main" val="168598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2</a:t>
            </a:fld>
            <a:endParaRPr lang="en-US" dirty="0"/>
          </a:p>
        </p:txBody>
      </p:sp>
    </p:spTree>
    <p:extLst>
      <p:ext uri="{BB962C8B-B14F-4D97-AF65-F5344CB8AC3E}">
        <p14:creationId xmlns:p14="http://schemas.microsoft.com/office/powerpoint/2010/main" val="1188062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Q21</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24</a:t>
            </a:fld>
            <a:endParaRPr lang="en-US" dirty="0"/>
          </a:p>
        </p:txBody>
      </p:sp>
    </p:spTree>
    <p:extLst>
      <p:ext uri="{BB962C8B-B14F-4D97-AF65-F5344CB8AC3E}">
        <p14:creationId xmlns:p14="http://schemas.microsoft.com/office/powerpoint/2010/main" val="27738248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Q21</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25</a:t>
            </a:fld>
            <a:endParaRPr lang="en-US" dirty="0"/>
          </a:p>
        </p:txBody>
      </p:sp>
    </p:spTree>
    <p:extLst>
      <p:ext uri="{BB962C8B-B14F-4D97-AF65-F5344CB8AC3E}">
        <p14:creationId xmlns:p14="http://schemas.microsoft.com/office/powerpoint/2010/main" val="27738248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Q22</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27</a:t>
            </a:fld>
            <a:endParaRPr lang="en-US" dirty="0"/>
          </a:p>
        </p:txBody>
      </p:sp>
    </p:spTree>
    <p:extLst>
      <p:ext uri="{BB962C8B-B14F-4D97-AF65-F5344CB8AC3E}">
        <p14:creationId xmlns:p14="http://schemas.microsoft.com/office/powerpoint/2010/main" val="24176223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Q22 – worker 4</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28</a:t>
            </a:fld>
            <a:endParaRPr lang="en-US" dirty="0"/>
          </a:p>
        </p:txBody>
      </p:sp>
    </p:spTree>
    <p:extLst>
      <p:ext uri="{BB962C8B-B14F-4D97-AF65-F5344CB8AC3E}">
        <p14:creationId xmlns:p14="http://schemas.microsoft.com/office/powerpoint/2010/main" val="28933688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Q23</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29</a:t>
            </a:fld>
            <a:endParaRPr lang="en-US" dirty="0"/>
          </a:p>
        </p:txBody>
      </p:sp>
    </p:spTree>
    <p:extLst>
      <p:ext uri="{BB962C8B-B14F-4D97-AF65-F5344CB8AC3E}">
        <p14:creationId xmlns:p14="http://schemas.microsoft.com/office/powerpoint/2010/main" val="15246373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Q22</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30</a:t>
            </a:fld>
            <a:endParaRPr lang="en-US" dirty="0"/>
          </a:p>
        </p:txBody>
      </p:sp>
    </p:spTree>
    <p:extLst>
      <p:ext uri="{BB962C8B-B14F-4D97-AF65-F5344CB8AC3E}">
        <p14:creationId xmlns:p14="http://schemas.microsoft.com/office/powerpoint/2010/main" val="36035054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Q73</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31</a:t>
            </a:fld>
            <a:endParaRPr lang="en-US" dirty="0"/>
          </a:p>
        </p:txBody>
      </p:sp>
    </p:spTree>
    <p:extLst>
      <p:ext uri="{BB962C8B-B14F-4D97-AF65-F5344CB8AC3E}">
        <p14:creationId xmlns:p14="http://schemas.microsoft.com/office/powerpoint/2010/main" val="17432671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Q73</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32</a:t>
            </a:fld>
            <a:endParaRPr lang="en-US" dirty="0"/>
          </a:p>
        </p:txBody>
      </p:sp>
    </p:spTree>
    <p:extLst>
      <p:ext uri="{BB962C8B-B14F-4D97-AF65-F5344CB8AC3E}">
        <p14:creationId xmlns:p14="http://schemas.microsoft.com/office/powerpoint/2010/main" val="8552006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Q24</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33</a:t>
            </a:fld>
            <a:endParaRPr lang="en-US" dirty="0"/>
          </a:p>
        </p:txBody>
      </p:sp>
    </p:spTree>
    <p:extLst>
      <p:ext uri="{BB962C8B-B14F-4D97-AF65-F5344CB8AC3E}">
        <p14:creationId xmlns:p14="http://schemas.microsoft.com/office/powerpoint/2010/main" val="1318801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Q24 – worker 4</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34</a:t>
            </a:fld>
            <a:endParaRPr lang="en-US" dirty="0"/>
          </a:p>
        </p:txBody>
      </p:sp>
    </p:spTree>
    <p:extLst>
      <p:ext uri="{BB962C8B-B14F-4D97-AF65-F5344CB8AC3E}">
        <p14:creationId xmlns:p14="http://schemas.microsoft.com/office/powerpoint/2010/main" val="3219861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3</a:t>
            </a:fld>
            <a:endParaRPr lang="en-US" dirty="0"/>
          </a:p>
        </p:txBody>
      </p:sp>
    </p:spTree>
    <p:extLst>
      <p:ext uri="{BB962C8B-B14F-4D97-AF65-F5344CB8AC3E}">
        <p14:creationId xmlns:p14="http://schemas.microsoft.com/office/powerpoint/2010/main" val="28513078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q25</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35</a:t>
            </a:fld>
            <a:endParaRPr lang="en-US" dirty="0"/>
          </a:p>
        </p:txBody>
      </p:sp>
    </p:spTree>
    <p:extLst>
      <p:ext uri="{BB962C8B-B14F-4D97-AF65-F5344CB8AC3E}">
        <p14:creationId xmlns:p14="http://schemas.microsoft.com/office/powerpoint/2010/main" val="32198619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Q26</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36</a:t>
            </a:fld>
            <a:endParaRPr lang="en-US" dirty="0"/>
          </a:p>
        </p:txBody>
      </p:sp>
    </p:spTree>
    <p:extLst>
      <p:ext uri="{BB962C8B-B14F-4D97-AF65-F5344CB8AC3E}">
        <p14:creationId xmlns:p14="http://schemas.microsoft.com/office/powerpoint/2010/main" val="37692197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q27</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37</a:t>
            </a:fld>
            <a:endParaRPr lang="en-US" dirty="0"/>
          </a:p>
        </p:txBody>
      </p:sp>
    </p:spTree>
    <p:extLst>
      <p:ext uri="{BB962C8B-B14F-4D97-AF65-F5344CB8AC3E}">
        <p14:creationId xmlns:p14="http://schemas.microsoft.com/office/powerpoint/2010/main" val="32198619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Q65</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38</a:t>
            </a:fld>
            <a:endParaRPr lang="en-US" dirty="0"/>
          </a:p>
        </p:txBody>
      </p:sp>
    </p:spTree>
    <p:extLst>
      <p:ext uri="{BB962C8B-B14F-4D97-AF65-F5344CB8AC3E}">
        <p14:creationId xmlns:p14="http://schemas.microsoft.com/office/powerpoint/2010/main" val="3173063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Q28</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40</a:t>
            </a:fld>
            <a:endParaRPr lang="en-US" dirty="0"/>
          </a:p>
        </p:txBody>
      </p:sp>
    </p:spTree>
    <p:extLst>
      <p:ext uri="{BB962C8B-B14F-4D97-AF65-F5344CB8AC3E}">
        <p14:creationId xmlns:p14="http://schemas.microsoft.com/office/powerpoint/2010/main" val="10979199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Q29</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41</a:t>
            </a:fld>
            <a:endParaRPr lang="en-US" dirty="0"/>
          </a:p>
        </p:txBody>
      </p:sp>
    </p:spTree>
    <p:extLst>
      <p:ext uri="{BB962C8B-B14F-4D97-AF65-F5344CB8AC3E}">
        <p14:creationId xmlns:p14="http://schemas.microsoft.com/office/powerpoint/2010/main" val="7627979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Q33-34</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42</a:t>
            </a:fld>
            <a:endParaRPr lang="en-US" dirty="0"/>
          </a:p>
        </p:txBody>
      </p:sp>
    </p:spTree>
    <p:extLst>
      <p:ext uri="{BB962C8B-B14F-4D97-AF65-F5344CB8AC3E}">
        <p14:creationId xmlns:p14="http://schemas.microsoft.com/office/powerpoint/2010/main" val="3715437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Q37</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43</a:t>
            </a:fld>
            <a:endParaRPr lang="en-US" dirty="0"/>
          </a:p>
        </p:txBody>
      </p:sp>
    </p:spTree>
    <p:extLst>
      <p:ext uri="{BB962C8B-B14F-4D97-AF65-F5344CB8AC3E}">
        <p14:creationId xmlns:p14="http://schemas.microsoft.com/office/powerpoint/2010/main" val="7627979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Q38</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44</a:t>
            </a:fld>
            <a:endParaRPr lang="en-US" dirty="0"/>
          </a:p>
        </p:txBody>
      </p:sp>
    </p:spTree>
    <p:extLst>
      <p:ext uri="{BB962C8B-B14F-4D97-AF65-F5344CB8AC3E}">
        <p14:creationId xmlns:p14="http://schemas.microsoft.com/office/powerpoint/2010/main" val="3715437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q39</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45</a:t>
            </a:fld>
            <a:endParaRPr lang="en-US" dirty="0"/>
          </a:p>
        </p:txBody>
      </p:sp>
    </p:spTree>
    <p:extLst>
      <p:ext uri="{BB962C8B-B14F-4D97-AF65-F5344CB8AC3E}">
        <p14:creationId xmlns:p14="http://schemas.microsoft.com/office/powerpoint/2010/main" val="371543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Q9</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7</a:t>
            </a:fld>
            <a:endParaRPr lang="en-US" dirty="0"/>
          </a:p>
        </p:txBody>
      </p:sp>
    </p:spTree>
    <p:extLst>
      <p:ext uri="{BB962C8B-B14F-4D97-AF65-F5344CB8AC3E}">
        <p14:creationId xmlns:p14="http://schemas.microsoft.com/office/powerpoint/2010/main" val="21845711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q40</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46</a:t>
            </a:fld>
            <a:endParaRPr lang="en-US" dirty="0"/>
          </a:p>
        </p:txBody>
      </p:sp>
    </p:spTree>
    <p:extLst>
      <p:ext uri="{BB962C8B-B14F-4D97-AF65-F5344CB8AC3E}">
        <p14:creationId xmlns:p14="http://schemas.microsoft.com/office/powerpoint/2010/main" val="3715437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q41</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47</a:t>
            </a:fld>
            <a:endParaRPr lang="en-US" dirty="0"/>
          </a:p>
        </p:txBody>
      </p:sp>
    </p:spTree>
    <p:extLst>
      <p:ext uri="{BB962C8B-B14F-4D97-AF65-F5344CB8AC3E}">
        <p14:creationId xmlns:p14="http://schemas.microsoft.com/office/powerpoint/2010/main" val="3715437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q42</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48</a:t>
            </a:fld>
            <a:endParaRPr lang="en-US" dirty="0"/>
          </a:p>
        </p:txBody>
      </p:sp>
    </p:spTree>
    <p:extLst>
      <p:ext uri="{BB962C8B-B14F-4D97-AF65-F5344CB8AC3E}">
        <p14:creationId xmlns:p14="http://schemas.microsoft.com/office/powerpoint/2010/main" val="31341503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q43</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50</a:t>
            </a:fld>
            <a:endParaRPr lang="en-US" dirty="0"/>
          </a:p>
        </p:txBody>
      </p:sp>
    </p:spTree>
    <p:extLst>
      <p:ext uri="{BB962C8B-B14F-4D97-AF65-F5344CB8AC3E}">
        <p14:creationId xmlns:p14="http://schemas.microsoft.com/office/powerpoint/2010/main" val="3715437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q44</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51</a:t>
            </a:fld>
            <a:endParaRPr lang="en-US" dirty="0"/>
          </a:p>
        </p:txBody>
      </p:sp>
    </p:spTree>
    <p:extLst>
      <p:ext uri="{BB962C8B-B14F-4D97-AF65-F5344CB8AC3E}">
        <p14:creationId xmlns:p14="http://schemas.microsoft.com/office/powerpoint/2010/main" val="3715437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Q45</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52</a:t>
            </a:fld>
            <a:endParaRPr lang="en-US" dirty="0"/>
          </a:p>
        </p:txBody>
      </p:sp>
    </p:spTree>
    <p:extLst>
      <p:ext uri="{BB962C8B-B14F-4D97-AF65-F5344CB8AC3E}">
        <p14:creationId xmlns:p14="http://schemas.microsoft.com/office/powerpoint/2010/main" val="28170604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Q60</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53</a:t>
            </a:fld>
            <a:endParaRPr lang="en-US" dirty="0"/>
          </a:p>
        </p:txBody>
      </p:sp>
    </p:spTree>
    <p:extLst>
      <p:ext uri="{BB962C8B-B14F-4D97-AF65-F5344CB8AC3E}">
        <p14:creationId xmlns:p14="http://schemas.microsoft.com/office/powerpoint/2010/main" val="28170604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q42</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54</a:t>
            </a:fld>
            <a:endParaRPr lang="en-US" dirty="0"/>
          </a:p>
        </p:txBody>
      </p:sp>
    </p:spTree>
    <p:extLst>
      <p:ext uri="{BB962C8B-B14F-4D97-AF65-F5344CB8AC3E}">
        <p14:creationId xmlns:p14="http://schemas.microsoft.com/office/powerpoint/2010/main" val="31341503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Q62 q61</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55</a:t>
            </a:fld>
            <a:endParaRPr lang="en-US" dirty="0"/>
          </a:p>
        </p:txBody>
      </p:sp>
    </p:spTree>
    <p:extLst>
      <p:ext uri="{BB962C8B-B14F-4D97-AF65-F5344CB8AC3E}">
        <p14:creationId xmlns:p14="http://schemas.microsoft.com/office/powerpoint/2010/main" val="28170604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q63</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56</a:t>
            </a:fld>
            <a:endParaRPr lang="en-US" dirty="0"/>
          </a:p>
        </p:txBody>
      </p:sp>
    </p:spTree>
    <p:extLst>
      <p:ext uri="{BB962C8B-B14F-4D97-AF65-F5344CB8AC3E}">
        <p14:creationId xmlns:p14="http://schemas.microsoft.com/office/powerpoint/2010/main" val="2817060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Q9 – worker</a:t>
            </a:r>
            <a:r>
              <a:rPr lang="en-US" baseline="0" dirty="0" smtClean="0"/>
              <a:t> 4</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8</a:t>
            </a:fld>
            <a:endParaRPr lang="en-US" dirty="0"/>
          </a:p>
        </p:txBody>
      </p:sp>
    </p:spTree>
    <p:extLst>
      <p:ext uri="{BB962C8B-B14F-4D97-AF65-F5344CB8AC3E}">
        <p14:creationId xmlns:p14="http://schemas.microsoft.com/office/powerpoint/2010/main" val="26685983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q64</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57</a:t>
            </a:fld>
            <a:endParaRPr lang="en-US" dirty="0"/>
          </a:p>
        </p:txBody>
      </p:sp>
    </p:spTree>
    <p:extLst>
      <p:ext uri="{BB962C8B-B14F-4D97-AF65-F5344CB8AC3E}">
        <p14:creationId xmlns:p14="http://schemas.microsoft.com/office/powerpoint/2010/main" val="28170604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Q16 and Q17</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59</a:t>
            </a:fld>
            <a:endParaRPr lang="en-US" dirty="0"/>
          </a:p>
        </p:txBody>
      </p:sp>
    </p:spTree>
    <p:extLst>
      <p:ext uri="{BB962C8B-B14F-4D97-AF65-F5344CB8AC3E}">
        <p14:creationId xmlns:p14="http://schemas.microsoft.com/office/powerpoint/2010/main" val="2056055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Q12</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61</a:t>
            </a:fld>
            <a:endParaRPr lang="en-US" dirty="0"/>
          </a:p>
        </p:txBody>
      </p:sp>
    </p:spTree>
    <p:extLst>
      <p:ext uri="{BB962C8B-B14F-4D97-AF65-F5344CB8AC3E}">
        <p14:creationId xmlns:p14="http://schemas.microsoft.com/office/powerpoint/2010/main" val="364662961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Q13</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64</a:t>
            </a:fld>
            <a:endParaRPr lang="en-US" dirty="0"/>
          </a:p>
        </p:txBody>
      </p:sp>
    </p:spTree>
    <p:extLst>
      <p:ext uri="{BB962C8B-B14F-4D97-AF65-F5344CB8AC3E}">
        <p14:creationId xmlns:p14="http://schemas.microsoft.com/office/powerpoint/2010/main" val="23765834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Q14</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65</a:t>
            </a:fld>
            <a:endParaRPr lang="en-US" dirty="0"/>
          </a:p>
        </p:txBody>
      </p:sp>
    </p:spTree>
    <p:extLst>
      <p:ext uri="{BB962C8B-B14F-4D97-AF65-F5344CB8AC3E}">
        <p14:creationId xmlns:p14="http://schemas.microsoft.com/office/powerpoint/2010/main" val="71445302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Q18 and Q15</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67</a:t>
            </a:fld>
            <a:endParaRPr lang="en-US" dirty="0"/>
          </a:p>
        </p:txBody>
      </p:sp>
    </p:spTree>
    <p:extLst>
      <p:ext uri="{BB962C8B-B14F-4D97-AF65-F5344CB8AC3E}">
        <p14:creationId xmlns:p14="http://schemas.microsoft.com/office/powerpoint/2010/main" val="56640626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q15a</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68</a:t>
            </a:fld>
            <a:endParaRPr lang="en-US" dirty="0"/>
          </a:p>
        </p:txBody>
      </p:sp>
    </p:spTree>
    <p:extLst>
      <p:ext uri="{BB962C8B-B14F-4D97-AF65-F5344CB8AC3E}">
        <p14:creationId xmlns:p14="http://schemas.microsoft.com/office/powerpoint/2010/main" val="4792055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Q50f</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69</a:t>
            </a:fld>
            <a:endParaRPr lang="en-US" dirty="0"/>
          </a:p>
        </p:txBody>
      </p:sp>
    </p:spTree>
    <p:extLst>
      <p:ext uri="{BB962C8B-B14F-4D97-AF65-F5344CB8AC3E}">
        <p14:creationId xmlns:p14="http://schemas.microsoft.com/office/powerpoint/2010/main" val="87258458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Q42</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70</a:t>
            </a:fld>
            <a:endParaRPr lang="en-US" dirty="0"/>
          </a:p>
        </p:txBody>
      </p:sp>
    </p:spTree>
    <p:extLst>
      <p:ext uri="{BB962C8B-B14F-4D97-AF65-F5344CB8AC3E}">
        <p14:creationId xmlns:p14="http://schemas.microsoft.com/office/powerpoint/2010/main" val="411512700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Q42</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71</a:t>
            </a:fld>
            <a:endParaRPr lang="en-US" dirty="0"/>
          </a:p>
        </p:txBody>
      </p:sp>
    </p:spTree>
    <p:extLst>
      <p:ext uri="{BB962C8B-B14F-4D97-AF65-F5344CB8AC3E}">
        <p14:creationId xmlns:p14="http://schemas.microsoft.com/office/powerpoint/2010/main" val="2467430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Q9</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9</a:t>
            </a:fld>
            <a:endParaRPr lang="en-US" dirty="0"/>
          </a:p>
        </p:txBody>
      </p:sp>
    </p:spTree>
    <p:extLst>
      <p:ext uri="{BB962C8B-B14F-4D97-AF65-F5344CB8AC3E}">
        <p14:creationId xmlns:p14="http://schemas.microsoft.com/office/powerpoint/2010/main" val="351088512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Q42 – worker</a:t>
            </a:r>
            <a:r>
              <a:rPr lang="en-US" baseline="0" dirty="0" smtClean="0"/>
              <a:t> 4</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72</a:t>
            </a:fld>
            <a:endParaRPr lang="en-US" dirty="0"/>
          </a:p>
        </p:txBody>
      </p:sp>
    </p:spTree>
    <p:extLst>
      <p:ext uri="{BB962C8B-B14F-4D97-AF65-F5344CB8AC3E}">
        <p14:creationId xmlns:p14="http://schemas.microsoft.com/office/powerpoint/2010/main" val="67783755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Q42</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73</a:t>
            </a:fld>
            <a:endParaRPr lang="en-US" dirty="0"/>
          </a:p>
        </p:txBody>
      </p:sp>
    </p:spTree>
    <p:extLst>
      <p:ext uri="{BB962C8B-B14F-4D97-AF65-F5344CB8AC3E}">
        <p14:creationId xmlns:p14="http://schemas.microsoft.com/office/powerpoint/2010/main" val="3056015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Q42</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74</a:t>
            </a:fld>
            <a:endParaRPr lang="en-US" dirty="0"/>
          </a:p>
        </p:txBody>
      </p:sp>
    </p:spTree>
    <p:extLst>
      <p:ext uri="{BB962C8B-B14F-4D97-AF65-F5344CB8AC3E}">
        <p14:creationId xmlns:p14="http://schemas.microsoft.com/office/powerpoint/2010/main" val="23562375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Q42</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75</a:t>
            </a:fld>
            <a:endParaRPr lang="en-US" dirty="0"/>
          </a:p>
        </p:txBody>
      </p:sp>
    </p:spTree>
    <p:extLst>
      <p:ext uri="{BB962C8B-B14F-4D97-AF65-F5344CB8AC3E}">
        <p14:creationId xmlns:p14="http://schemas.microsoft.com/office/powerpoint/2010/main" val="19930201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Q50c</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76</a:t>
            </a:fld>
            <a:endParaRPr lang="en-US" dirty="0"/>
          </a:p>
        </p:txBody>
      </p:sp>
    </p:spTree>
    <p:extLst>
      <p:ext uri="{BB962C8B-B14F-4D97-AF65-F5344CB8AC3E}">
        <p14:creationId xmlns:p14="http://schemas.microsoft.com/office/powerpoint/2010/main" val="196663903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Q42</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77</a:t>
            </a:fld>
            <a:endParaRPr lang="en-US" dirty="0"/>
          </a:p>
        </p:txBody>
      </p:sp>
    </p:spTree>
    <p:extLst>
      <p:ext uri="{BB962C8B-B14F-4D97-AF65-F5344CB8AC3E}">
        <p14:creationId xmlns:p14="http://schemas.microsoft.com/office/powerpoint/2010/main" val="27234099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Q42</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78</a:t>
            </a:fld>
            <a:endParaRPr lang="en-US" dirty="0"/>
          </a:p>
        </p:txBody>
      </p:sp>
    </p:spTree>
    <p:extLst>
      <p:ext uri="{BB962C8B-B14F-4D97-AF65-F5344CB8AC3E}">
        <p14:creationId xmlns:p14="http://schemas.microsoft.com/office/powerpoint/2010/main" val="226054721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Q42</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79</a:t>
            </a:fld>
            <a:endParaRPr lang="en-US" dirty="0"/>
          </a:p>
        </p:txBody>
      </p:sp>
    </p:spTree>
    <p:extLst>
      <p:ext uri="{BB962C8B-B14F-4D97-AF65-F5344CB8AC3E}">
        <p14:creationId xmlns:p14="http://schemas.microsoft.com/office/powerpoint/2010/main" val="89268385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Q50e</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80</a:t>
            </a:fld>
            <a:endParaRPr lang="en-US" dirty="0"/>
          </a:p>
        </p:txBody>
      </p:sp>
    </p:spTree>
    <p:extLst>
      <p:ext uri="{BB962C8B-B14F-4D97-AF65-F5344CB8AC3E}">
        <p14:creationId xmlns:p14="http://schemas.microsoft.com/office/powerpoint/2010/main" val="82015769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Q50e</a:t>
            </a:r>
          </a:p>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81</a:t>
            </a:fld>
            <a:endParaRPr lang="en-US" dirty="0"/>
          </a:p>
        </p:txBody>
      </p:sp>
    </p:spTree>
    <p:extLst>
      <p:ext uri="{BB962C8B-B14F-4D97-AF65-F5344CB8AC3E}">
        <p14:creationId xmlns:p14="http://schemas.microsoft.com/office/powerpoint/2010/main" val="3789858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q11</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10</a:t>
            </a:fld>
            <a:endParaRPr lang="en-US" dirty="0"/>
          </a:p>
        </p:txBody>
      </p:sp>
    </p:spTree>
    <p:extLst>
      <p:ext uri="{BB962C8B-B14F-4D97-AF65-F5344CB8AC3E}">
        <p14:creationId xmlns:p14="http://schemas.microsoft.com/office/powerpoint/2010/main" val="321986191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Q57</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83</a:t>
            </a:fld>
            <a:endParaRPr lang="en-US" dirty="0"/>
          </a:p>
        </p:txBody>
      </p:sp>
    </p:spTree>
    <p:extLst>
      <p:ext uri="{BB962C8B-B14F-4D97-AF65-F5344CB8AC3E}">
        <p14:creationId xmlns:p14="http://schemas.microsoft.com/office/powerpoint/2010/main" val="229357846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Q57</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84</a:t>
            </a:fld>
            <a:endParaRPr lang="en-US" dirty="0"/>
          </a:p>
        </p:txBody>
      </p:sp>
    </p:spTree>
    <p:extLst>
      <p:ext uri="{BB962C8B-B14F-4D97-AF65-F5344CB8AC3E}">
        <p14:creationId xmlns:p14="http://schemas.microsoft.com/office/powerpoint/2010/main" val="123225282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Q58</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85</a:t>
            </a:fld>
            <a:endParaRPr lang="en-US" dirty="0"/>
          </a:p>
        </p:txBody>
      </p:sp>
    </p:spTree>
    <p:extLst>
      <p:ext uri="{BB962C8B-B14F-4D97-AF65-F5344CB8AC3E}">
        <p14:creationId xmlns:p14="http://schemas.microsoft.com/office/powerpoint/2010/main" val="50026237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Q58</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86</a:t>
            </a:fld>
            <a:endParaRPr lang="en-US" dirty="0"/>
          </a:p>
        </p:txBody>
      </p:sp>
    </p:spTree>
    <p:extLst>
      <p:ext uri="{BB962C8B-B14F-4D97-AF65-F5344CB8AC3E}">
        <p14:creationId xmlns:p14="http://schemas.microsoft.com/office/powerpoint/2010/main" val="343240769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q59</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87</a:t>
            </a:fld>
            <a:endParaRPr lang="en-US" dirty="0"/>
          </a:p>
        </p:txBody>
      </p:sp>
    </p:spTree>
    <p:extLst>
      <p:ext uri="{BB962C8B-B14F-4D97-AF65-F5344CB8AC3E}">
        <p14:creationId xmlns:p14="http://schemas.microsoft.com/office/powerpoint/2010/main" val="428052490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Q46ab</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89</a:t>
            </a:fld>
            <a:endParaRPr lang="en-US" dirty="0"/>
          </a:p>
        </p:txBody>
      </p:sp>
    </p:spTree>
    <p:extLst>
      <p:ext uri="{BB962C8B-B14F-4D97-AF65-F5344CB8AC3E}">
        <p14:creationId xmlns:p14="http://schemas.microsoft.com/office/powerpoint/2010/main" val="258098007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Q47</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90</a:t>
            </a:fld>
            <a:endParaRPr lang="en-US" dirty="0"/>
          </a:p>
        </p:txBody>
      </p:sp>
    </p:spTree>
    <p:extLst>
      <p:ext uri="{BB962C8B-B14F-4D97-AF65-F5344CB8AC3E}">
        <p14:creationId xmlns:p14="http://schemas.microsoft.com/office/powerpoint/2010/main" val="281098025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Q48</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91</a:t>
            </a:fld>
            <a:endParaRPr lang="en-US" dirty="0"/>
          </a:p>
        </p:txBody>
      </p:sp>
    </p:spTree>
    <p:extLst>
      <p:ext uri="{BB962C8B-B14F-4D97-AF65-F5344CB8AC3E}">
        <p14:creationId xmlns:p14="http://schemas.microsoft.com/office/powerpoint/2010/main" val="281098025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Q49</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92</a:t>
            </a:fld>
            <a:endParaRPr lang="en-US" dirty="0"/>
          </a:p>
        </p:txBody>
      </p:sp>
    </p:spTree>
    <p:extLst>
      <p:ext uri="{BB962C8B-B14F-4D97-AF65-F5344CB8AC3E}">
        <p14:creationId xmlns:p14="http://schemas.microsoft.com/office/powerpoint/2010/main" val="281706049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Q51</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94</a:t>
            </a:fld>
            <a:endParaRPr lang="en-US" dirty="0"/>
          </a:p>
        </p:txBody>
      </p:sp>
    </p:spTree>
    <p:extLst>
      <p:ext uri="{BB962C8B-B14F-4D97-AF65-F5344CB8AC3E}">
        <p14:creationId xmlns:p14="http://schemas.microsoft.com/office/powerpoint/2010/main" val="4280524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Q10c</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11</a:t>
            </a:fld>
            <a:endParaRPr lang="en-US" dirty="0"/>
          </a:p>
        </p:txBody>
      </p:sp>
    </p:spTree>
    <p:extLst>
      <p:ext uri="{BB962C8B-B14F-4D97-AF65-F5344CB8AC3E}">
        <p14:creationId xmlns:p14="http://schemas.microsoft.com/office/powerpoint/2010/main" val="94055767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q52</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95</a:t>
            </a:fld>
            <a:endParaRPr lang="en-US" dirty="0"/>
          </a:p>
        </p:txBody>
      </p:sp>
    </p:spTree>
    <p:extLst>
      <p:ext uri="{BB962C8B-B14F-4D97-AF65-F5344CB8AC3E}">
        <p14:creationId xmlns:p14="http://schemas.microsoft.com/office/powerpoint/2010/main" val="428052490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Q53</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96</a:t>
            </a:fld>
            <a:endParaRPr lang="en-US" dirty="0"/>
          </a:p>
        </p:txBody>
      </p:sp>
    </p:spTree>
    <p:extLst>
      <p:ext uri="{BB962C8B-B14F-4D97-AF65-F5344CB8AC3E}">
        <p14:creationId xmlns:p14="http://schemas.microsoft.com/office/powerpoint/2010/main" val="345809431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Q54</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97</a:t>
            </a:fld>
            <a:endParaRPr lang="en-US" dirty="0"/>
          </a:p>
        </p:txBody>
      </p:sp>
    </p:spTree>
    <p:extLst>
      <p:ext uri="{BB962C8B-B14F-4D97-AF65-F5344CB8AC3E}">
        <p14:creationId xmlns:p14="http://schemas.microsoft.com/office/powerpoint/2010/main" val="168573670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Q55</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98</a:t>
            </a:fld>
            <a:endParaRPr lang="en-US" dirty="0"/>
          </a:p>
        </p:txBody>
      </p:sp>
    </p:spTree>
    <p:extLst>
      <p:ext uri="{BB962C8B-B14F-4D97-AF65-F5344CB8AC3E}">
        <p14:creationId xmlns:p14="http://schemas.microsoft.com/office/powerpoint/2010/main" val="167506515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Q56</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99</a:t>
            </a:fld>
            <a:endParaRPr lang="en-US" dirty="0"/>
          </a:p>
        </p:txBody>
      </p:sp>
    </p:spTree>
    <p:extLst>
      <p:ext uri="{BB962C8B-B14F-4D97-AF65-F5344CB8AC3E}">
        <p14:creationId xmlns:p14="http://schemas.microsoft.com/office/powerpoint/2010/main" val="1685736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Q10b</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12</a:t>
            </a:fld>
            <a:endParaRPr lang="en-US" dirty="0"/>
          </a:p>
        </p:txBody>
      </p:sp>
    </p:spTree>
    <p:extLst>
      <p:ext uri="{BB962C8B-B14F-4D97-AF65-F5344CB8AC3E}">
        <p14:creationId xmlns:p14="http://schemas.microsoft.com/office/powerpoint/2010/main" val="2667419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EBAD9AF0-FD35-4E4E-B775-C1DCF7755A5B}" type="slidenum">
              <a:rPr lang="en-US" smtClean="0"/>
              <a:t>‹#›</a:t>
            </a:fld>
            <a:endParaRPr lang="en-US" dirty="0"/>
          </a:p>
        </p:txBody>
      </p:sp>
    </p:spTree>
    <p:extLst>
      <p:ext uri="{BB962C8B-B14F-4D97-AF65-F5344CB8AC3E}">
        <p14:creationId xmlns:p14="http://schemas.microsoft.com/office/powerpoint/2010/main" val="2693729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rgbClr val="00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274638"/>
            <a:ext cx="8229600" cy="944562"/>
          </a:xfrm>
        </p:spPr>
        <p:txBody>
          <a:bodyPr>
            <a:normAutofit/>
          </a:bodyPr>
          <a:lstStyle>
            <a:lvl1pPr algn="ctr">
              <a:defRPr sz="32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2"/>
          </p:nvPr>
        </p:nvSpPr>
        <p:spPr/>
        <p:txBody>
          <a:bodyPr/>
          <a:lstStyle/>
          <a:p>
            <a:fld id="{EBAD9AF0-FD35-4E4E-B775-C1DCF7755A5B}" type="slidenum">
              <a:rPr lang="en-US" smtClean="0"/>
              <a:t>‹#›</a:t>
            </a:fld>
            <a:endParaRPr lang="en-US" dirty="0"/>
          </a:p>
        </p:txBody>
      </p:sp>
    </p:spTree>
    <p:extLst>
      <p:ext uri="{BB962C8B-B14F-4D97-AF65-F5344CB8AC3E}">
        <p14:creationId xmlns:p14="http://schemas.microsoft.com/office/powerpoint/2010/main" val="119986759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p:cNvSpPr/>
          <p:nvPr userDrawn="1"/>
        </p:nvSpPr>
        <p:spPr>
          <a:xfrm>
            <a:off x="0" y="0"/>
            <a:ext cx="9144000" cy="1219200"/>
          </a:xfrm>
          <a:prstGeom prst="rect">
            <a:avLst/>
          </a:prstGeom>
          <a:solidFill>
            <a:srgbClr val="00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274638"/>
            <a:ext cx="8229600" cy="944562"/>
          </a:xfrm>
        </p:spPr>
        <p:txBody>
          <a:bodyPr>
            <a:normAutofit/>
          </a:bodyPr>
          <a:lstStyle>
            <a:lvl1pPr algn="ctr">
              <a:defRPr sz="3200" b="1">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EBAD9AF0-FD35-4E4E-B775-C1DCF7755A5B}" type="slidenum">
              <a:rPr lang="en-US" smtClean="0"/>
              <a:t>‹#›</a:t>
            </a:fld>
            <a:endParaRPr lang="en-US" dirty="0"/>
          </a:p>
        </p:txBody>
      </p:sp>
      <p:sp>
        <p:nvSpPr>
          <p:cNvPr id="7" name="Content Placeholder 2"/>
          <p:cNvSpPr>
            <a:spLocks noGrp="1"/>
          </p:cNvSpPr>
          <p:nvPr>
            <p:ph idx="1"/>
          </p:nvPr>
        </p:nvSpPr>
        <p:spPr>
          <a:xfrm>
            <a:off x="304800" y="1295400"/>
            <a:ext cx="8534400" cy="685800"/>
          </a:xfrm>
        </p:spPr>
        <p:txBody>
          <a:bodyPr>
            <a:normAutofit/>
          </a:bodyPr>
          <a:lstStyle>
            <a:lvl1pPr marL="0" indent="0">
              <a:buNone/>
              <a:defRPr sz="1600"/>
            </a:lvl1pPr>
          </a:lstStyle>
          <a:p>
            <a:pPr lvl="0"/>
            <a:r>
              <a:rPr lang="en-US" dirty="0" smtClean="0"/>
              <a:t>Click to edit Master text styles</a:t>
            </a:r>
          </a:p>
        </p:txBody>
      </p:sp>
    </p:spTree>
    <p:extLst>
      <p:ext uri="{BB962C8B-B14F-4D97-AF65-F5344CB8AC3E}">
        <p14:creationId xmlns:p14="http://schemas.microsoft.com/office/powerpoint/2010/main" val="3930649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200" y="4406900"/>
            <a:ext cx="7772400" cy="1362075"/>
          </a:xfrm>
        </p:spPr>
        <p:txBody>
          <a:bodyPr anchor="t"/>
          <a:lstStyle>
            <a:lvl1pPr algn="l">
              <a:defRPr sz="4000" b="1" cap="all"/>
            </a:lvl1pPr>
          </a:lstStyle>
          <a:p>
            <a:r>
              <a:rPr lang="en-US" smtClean="0"/>
              <a:t>Click to edit Master title style</a:t>
            </a:r>
            <a:endParaRPr lang="en-US"/>
          </a:p>
        </p:txBody>
      </p:sp>
      <p:sp>
        <p:nvSpPr>
          <p:cNvPr id="7" name="Rectangle 6"/>
          <p:cNvSpPr/>
          <p:nvPr userDrawn="1"/>
        </p:nvSpPr>
        <p:spPr>
          <a:xfrm>
            <a:off x="0" y="5029200"/>
            <a:ext cx="9144000" cy="1828800"/>
          </a:xfrm>
          <a:prstGeom prst="rect">
            <a:avLst/>
          </a:prstGeom>
          <a:solidFill>
            <a:srgbClr val="00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08588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0"/>
            <a:ext cx="9144000" cy="1219200"/>
          </a:xfrm>
          <a:prstGeom prst="rect">
            <a:avLst/>
          </a:prstGeom>
          <a:solidFill>
            <a:srgbClr val="00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274638"/>
            <a:ext cx="8229600" cy="944562"/>
          </a:xfrm>
        </p:spPr>
        <p:txBody>
          <a:bodyPr/>
          <a:lstStyle>
            <a:lvl1pPr algn="ctr">
              <a:defRPr b="1">
                <a:solidFill>
                  <a:schemeClr val="bg1"/>
                </a:solidFill>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EBAD9AF0-FD35-4E4E-B775-C1DCF7755A5B}" type="slidenum">
              <a:rPr lang="en-US" smtClean="0"/>
              <a:t>‹#›</a:t>
            </a:fld>
            <a:endParaRPr lang="en-US" dirty="0"/>
          </a:p>
        </p:txBody>
      </p:sp>
    </p:spTree>
    <p:extLst>
      <p:ext uri="{BB962C8B-B14F-4D97-AF65-F5344CB8AC3E}">
        <p14:creationId xmlns:p14="http://schemas.microsoft.com/office/powerpoint/2010/main" val="84529821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7010400" y="6645275"/>
            <a:ext cx="2133600" cy="212725"/>
          </a:xfrm>
          <a:prstGeom prst="rect">
            <a:avLst/>
          </a:prstGeom>
        </p:spPr>
        <p:txBody>
          <a:bodyPr vert="horz" lIns="91440" tIns="45720" rIns="91440" bIns="45720" rtlCol="0" anchor="ctr"/>
          <a:lstStyle>
            <a:lvl1pPr algn="r">
              <a:defRPr sz="1200">
                <a:solidFill>
                  <a:schemeClr val="tx1">
                    <a:tint val="75000"/>
                  </a:schemeClr>
                </a:solidFill>
              </a:defRPr>
            </a:lvl1pPr>
          </a:lstStyle>
          <a:p>
            <a:fld id="{EBAD9AF0-FD35-4E4E-B775-C1DCF7755A5B}" type="slidenum">
              <a:rPr lang="en-US" smtClean="0"/>
              <a:t>‹#›</a:t>
            </a:fld>
            <a:endParaRPr lang="en-US" dirty="0"/>
          </a:p>
        </p:txBody>
      </p:sp>
    </p:spTree>
    <p:extLst>
      <p:ext uri="{BB962C8B-B14F-4D97-AF65-F5344CB8AC3E}">
        <p14:creationId xmlns:p14="http://schemas.microsoft.com/office/powerpoint/2010/main" val="396997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1" r:id="rId4"/>
    <p:sldLayoutId id="2147483654" r:id="rId5"/>
  </p:sldLayoutIdLst>
  <p:timing>
    <p:tnLst>
      <p:par>
        <p:cTn id="1" dur="indefinite" restart="never" nodeType="tmRoot"/>
      </p:par>
    </p:tnLst>
  </p:timing>
  <p:hf hdr="0" ft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chart" Target="../charts/chart32.xml"/></Relationships>
</file>

<file path=ppt/slides/_rels/slide43.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chart" Target="../charts/chart4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chart" Target="../charts/chart84.xml"/></Relationships>
</file>

<file path=ppt/slides/_rels/slide99.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2012" y="4284438"/>
            <a:ext cx="1905000" cy="1943100"/>
          </a:xfrm>
          <a:prstGeom prst="rect">
            <a:avLst/>
          </a:prstGeom>
        </p:spPr>
      </p:pic>
      <p:sp>
        <p:nvSpPr>
          <p:cNvPr id="2" name="Title 1"/>
          <p:cNvSpPr>
            <a:spLocks noGrp="1"/>
          </p:cNvSpPr>
          <p:nvPr>
            <p:ph type="ctrTitle"/>
          </p:nvPr>
        </p:nvSpPr>
        <p:spPr>
          <a:xfrm>
            <a:off x="0" y="0"/>
            <a:ext cx="9144000" cy="3352800"/>
          </a:xfrm>
          <a:solidFill>
            <a:srgbClr val="003300"/>
          </a:solidFill>
          <a:ln w="57150" cmpd="tri">
            <a:solidFill>
              <a:schemeClr val="tx1"/>
            </a:solidFill>
          </a:ln>
        </p:spPr>
        <p:txBody>
          <a:bodyPr>
            <a:normAutofit/>
          </a:bodyPr>
          <a:lstStyle/>
          <a:p>
            <a:pPr algn="ctr"/>
            <a:r>
              <a:rPr lang="en-US" dirty="0" smtClean="0">
                <a:solidFill>
                  <a:schemeClr val="bg1"/>
                </a:solidFill>
              </a:rPr>
              <a:t>2016 Retirement Confidence Survey</a:t>
            </a:r>
            <a:br>
              <a:rPr lang="en-US" dirty="0" smtClean="0">
                <a:solidFill>
                  <a:schemeClr val="bg1"/>
                </a:solidFill>
              </a:rPr>
            </a:br>
            <a:r>
              <a:rPr lang="en-US" dirty="0" smtClean="0">
                <a:solidFill>
                  <a:schemeClr val="bg1"/>
                </a:solidFill>
              </a:rPr>
              <a:t>Chart Book</a:t>
            </a:r>
            <a:endParaRPr lang="en-US" dirty="0">
              <a:solidFill>
                <a:schemeClr val="bg1"/>
              </a:solidFill>
            </a:endParaRPr>
          </a:p>
        </p:txBody>
      </p:sp>
      <p:pic>
        <p:nvPicPr>
          <p:cNvPr id="5" name="Picture 6" descr="MGlogoC1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5957887" y="4038600"/>
            <a:ext cx="1128713"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a:spLocks noChangeArrowheads="1"/>
          </p:cNvSpPr>
          <p:nvPr/>
        </p:nvSpPr>
        <p:spPr bwMode="auto">
          <a:xfrm>
            <a:off x="457200" y="5486400"/>
            <a:ext cx="421005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eaLnBrk="0" hangingPunct="0"/>
            <a:r>
              <a:rPr lang="en-US" sz="1400" b="1" dirty="0"/>
              <a:t>Employee Benefit Research Institute</a:t>
            </a:r>
            <a:br>
              <a:rPr lang="en-US" sz="1400" b="1" dirty="0"/>
            </a:br>
            <a:r>
              <a:rPr lang="en-US" sz="1400" dirty="0"/>
              <a:t>1100 13</a:t>
            </a:r>
            <a:r>
              <a:rPr lang="en-US" sz="1400" baseline="30000" dirty="0"/>
              <a:t>th</a:t>
            </a:r>
            <a:r>
              <a:rPr lang="en-US" sz="1400" dirty="0"/>
              <a:t> Street NW, Suite 878</a:t>
            </a:r>
            <a:br>
              <a:rPr lang="en-US" sz="1400" dirty="0"/>
            </a:br>
            <a:r>
              <a:rPr lang="en-US" sz="1400" dirty="0"/>
              <a:t>Washington, DC 20005</a:t>
            </a:r>
            <a:br>
              <a:rPr lang="en-US" sz="1400" dirty="0"/>
            </a:br>
            <a:r>
              <a:rPr lang="en-US" sz="1400" dirty="0"/>
              <a:t>Phone: (202) 659-0670   Fax: (202) 775-6312</a:t>
            </a:r>
          </a:p>
        </p:txBody>
      </p:sp>
      <p:sp>
        <p:nvSpPr>
          <p:cNvPr id="7" name="Rectangle 8"/>
          <p:cNvSpPr>
            <a:spLocks noChangeArrowheads="1"/>
          </p:cNvSpPr>
          <p:nvPr/>
        </p:nvSpPr>
        <p:spPr bwMode="auto">
          <a:xfrm>
            <a:off x="4419600" y="5486400"/>
            <a:ext cx="4267200" cy="951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eaLnBrk="0" hangingPunct="0"/>
            <a:r>
              <a:rPr lang="en-US" sz="1400" b="1" dirty="0" smtClean="0"/>
              <a:t>Greenwald &amp; Associates</a:t>
            </a:r>
            <a:r>
              <a:rPr lang="en-US" sz="1400" b="1" dirty="0"/>
              <a:t/>
            </a:r>
            <a:br>
              <a:rPr lang="en-US" sz="1400" b="1" dirty="0"/>
            </a:br>
            <a:r>
              <a:rPr lang="en-US" sz="1400" dirty="0"/>
              <a:t>4201 Connecticut Ave. NW, Suite 620</a:t>
            </a:r>
            <a:br>
              <a:rPr lang="en-US" sz="1400" dirty="0"/>
            </a:br>
            <a:r>
              <a:rPr lang="en-US" sz="1400" dirty="0"/>
              <a:t>Washington, DC 20008</a:t>
            </a:r>
            <a:br>
              <a:rPr lang="en-US" sz="1400" dirty="0"/>
            </a:br>
            <a:r>
              <a:rPr lang="en-US" sz="1400" dirty="0"/>
              <a:t>Phone: (202) 686-0300   Fax: (202) 686-2512</a:t>
            </a:r>
          </a:p>
        </p:txBody>
      </p:sp>
      <p:sp>
        <p:nvSpPr>
          <p:cNvPr id="9" name="Rectangle 8"/>
          <p:cNvSpPr/>
          <p:nvPr/>
        </p:nvSpPr>
        <p:spPr>
          <a:xfrm>
            <a:off x="463575" y="3371085"/>
            <a:ext cx="8216865"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Embargoed Until 3/22/2016</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885713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814" y="274638"/>
            <a:ext cx="8644270" cy="944562"/>
          </a:xfrm>
        </p:spPr>
        <p:txBody>
          <a:bodyPr>
            <a:normAutofit fontScale="90000"/>
          </a:bodyPr>
          <a:lstStyle/>
          <a:p>
            <a:r>
              <a:rPr lang="en-US" dirty="0" smtClean="0"/>
              <a:t>More than 4 in 10 Workers and Retirees Say Their  Retirement Confidence Has Been Stable Since Last Year</a:t>
            </a:r>
            <a:endParaRPr lang="en-US" dirty="0"/>
          </a:p>
        </p:txBody>
      </p:sp>
      <p:sp>
        <p:nvSpPr>
          <p:cNvPr id="3" name="Content Placeholder 2"/>
          <p:cNvSpPr>
            <a:spLocks noGrp="1"/>
          </p:cNvSpPr>
          <p:nvPr>
            <p:ph idx="1"/>
          </p:nvPr>
        </p:nvSpPr>
        <p:spPr>
          <a:xfrm>
            <a:off x="304800" y="1295400"/>
            <a:ext cx="8534400" cy="895350"/>
          </a:xfrm>
        </p:spPr>
        <p:txBody>
          <a:bodyPr>
            <a:normAutofit/>
          </a:bodyPr>
          <a:lstStyle/>
          <a:p>
            <a:r>
              <a:rPr lang="en-US" dirty="0" smtClean="0"/>
              <a:t>How does your current level of confidence about having enough money to live comfortably throughout your retirement years compare with your confidence last year at this time? Would you say that you are now…? (Workers n=1,000; Retirees n=505)</a:t>
            </a:r>
            <a:endParaRPr lang="en-US" dirty="0"/>
          </a:p>
        </p:txBody>
      </p:sp>
      <p:sp>
        <p:nvSpPr>
          <p:cNvPr id="4" name="Text Box 6"/>
          <p:cNvSpPr txBox="1">
            <a:spLocks noChangeArrowheads="1"/>
          </p:cNvSpPr>
          <p:nvPr/>
        </p:nvSpPr>
        <p:spPr bwMode="auto">
          <a:xfrm>
            <a:off x="381000" y="6253163"/>
            <a:ext cx="75529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t>
            </a:r>
            <a:r>
              <a:rPr lang="en-US" sz="1200" dirty="0" smtClean="0">
                <a:solidFill>
                  <a:srgbClr val="025200"/>
                </a:solidFill>
                <a:latin typeface="+mj-lt"/>
              </a:rPr>
              <a:t>and </a:t>
            </a:r>
            <a:r>
              <a:rPr lang="en-US" sz="1200" dirty="0">
                <a:solidFill>
                  <a:srgbClr val="025200"/>
                </a:solidFill>
                <a:latin typeface="+mj-lt"/>
              </a:rPr>
              <a:t>Greenwald &amp; </a:t>
            </a:r>
            <a:r>
              <a:rPr lang="en-US" sz="1200" dirty="0" smtClean="0">
                <a:solidFill>
                  <a:srgbClr val="025200"/>
                </a:solidFill>
                <a:latin typeface="+mj-lt"/>
              </a:rPr>
              <a:t>Associates, Inc., 2016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graphicFrame>
        <p:nvGraphicFramePr>
          <p:cNvPr id="5" name="Chart 4"/>
          <p:cNvGraphicFramePr/>
          <p:nvPr>
            <p:extLst>
              <p:ext uri="{D42A27DB-BD31-4B8C-83A1-F6EECF244321}">
                <p14:modId xmlns:p14="http://schemas.microsoft.com/office/powerpoint/2010/main" val="2711395570"/>
              </p:ext>
            </p:extLst>
          </p:nvPr>
        </p:nvGraphicFramePr>
        <p:xfrm>
          <a:off x="136315" y="2699657"/>
          <a:ext cx="8776573" cy="3553506"/>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0"/>
          </p:nvPr>
        </p:nvSpPr>
        <p:spPr/>
        <p:txBody>
          <a:bodyPr/>
          <a:lstStyle/>
          <a:p>
            <a:fld id="{EBAD9AF0-FD35-4E4E-B775-C1DCF7755A5B}" type="slidenum">
              <a:rPr lang="en-US" smtClean="0"/>
              <a:t>10</a:t>
            </a:fld>
            <a:endParaRPr lang="en-US" dirty="0"/>
          </a:p>
        </p:txBody>
      </p:sp>
      <p:sp>
        <p:nvSpPr>
          <p:cNvPr id="7" name="TextBox 6"/>
          <p:cNvSpPr txBox="1"/>
          <p:nvPr/>
        </p:nvSpPr>
        <p:spPr>
          <a:xfrm>
            <a:off x="1439106" y="2257501"/>
            <a:ext cx="6342742" cy="338554"/>
          </a:xfrm>
          <a:prstGeom prst="rect">
            <a:avLst/>
          </a:prstGeom>
          <a:noFill/>
        </p:spPr>
        <p:txBody>
          <a:bodyPr wrap="square" rtlCol="0">
            <a:spAutoFit/>
          </a:bodyPr>
          <a:lstStyle/>
          <a:p>
            <a:pPr algn="ctr"/>
            <a:r>
              <a:rPr lang="en-US" sz="1600" b="1" dirty="0" smtClean="0"/>
              <a:t>Change in Retirement Confidence Since Last Year</a:t>
            </a:r>
            <a:endParaRPr lang="en-US" sz="1600" b="1" dirty="0"/>
          </a:p>
        </p:txBody>
      </p:sp>
    </p:spTree>
    <p:extLst>
      <p:ext uri="{BB962C8B-B14F-4D97-AF65-F5344CB8AC3E}">
        <p14:creationId xmlns:p14="http://schemas.microsoft.com/office/powerpoint/2010/main" val="4404605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3535095658"/>
              </p:ext>
            </p:extLst>
          </p:nvPr>
        </p:nvGraphicFramePr>
        <p:xfrm>
          <a:off x="0" y="1949450"/>
          <a:ext cx="9144000" cy="490855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bwMode="white">
          <a:xfrm>
            <a:off x="123824" y="167760"/>
            <a:ext cx="8763001" cy="944562"/>
          </a:xfrm>
        </p:spPr>
        <p:txBody>
          <a:bodyPr>
            <a:noAutofit/>
          </a:bodyPr>
          <a:lstStyle/>
          <a:p>
            <a:r>
              <a:rPr lang="en-US" sz="2700" dirty="0" smtClean="0"/>
              <a:t>Workers’ Confidence in Their Ability to Have Enough Money For Basic Expenses in Retirement Continues to Rise</a:t>
            </a:r>
            <a:endParaRPr lang="en-US" sz="2700" dirty="0"/>
          </a:p>
        </p:txBody>
      </p:sp>
      <p:sp>
        <p:nvSpPr>
          <p:cNvPr id="3" name="Content Placeholder 2"/>
          <p:cNvSpPr>
            <a:spLocks noGrp="1"/>
          </p:cNvSpPr>
          <p:nvPr>
            <p:ph idx="1"/>
          </p:nvPr>
        </p:nvSpPr>
        <p:spPr/>
        <p:txBody>
          <a:bodyPr/>
          <a:lstStyle/>
          <a:p>
            <a:r>
              <a:rPr lang="en-US" dirty="0" smtClean="0"/>
              <a:t>Overall, how confident are you that you will have enough money to take care of your basic expenses during your retirement? (2016 Workers n=1,000)</a:t>
            </a:r>
            <a:endParaRPr lang="en-US" dirty="0"/>
          </a:p>
        </p:txBody>
      </p:sp>
      <p:sp>
        <p:nvSpPr>
          <p:cNvPr id="5"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1993-2016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6" name="Slide Number Placeholder 5"/>
          <p:cNvSpPr>
            <a:spLocks noGrp="1"/>
          </p:cNvSpPr>
          <p:nvPr>
            <p:ph type="sldNum" sz="quarter" idx="10"/>
          </p:nvPr>
        </p:nvSpPr>
        <p:spPr/>
        <p:txBody>
          <a:bodyPr/>
          <a:lstStyle/>
          <a:p>
            <a:fld id="{EBAD9AF0-FD35-4E4E-B775-C1DCF7755A5B}" type="slidenum">
              <a:rPr lang="en-US" smtClean="0"/>
              <a:t>11</a:t>
            </a:fld>
            <a:endParaRPr lang="en-US" dirty="0"/>
          </a:p>
        </p:txBody>
      </p:sp>
      <p:sp>
        <p:nvSpPr>
          <p:cNvPr id="9" name="TextBox 1"/>
          <p:cNvSpPr txBox="1"/>
          <p:nvPr/>
        </p:nvSpPr>
        <p:spPr>
          <a:xfrm>
            <a:off x="8253918" y="2430953"/>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12%</a:t>
            </a:r>
            <a:endParaRPr lang="en-US" sz="1400" dirty="0"/>
          </a:p>
        </p:txBody>
      </p:sp>
      <p:sp>
        <p:nvSpPr>
          <p:cNvPr id="10" name="TextBox 1"/>
          <p:cNvSpPr txBox="1"/>
          <p:nvPr/>
        </p:nvSpPr>
        <p:spPr>
          <a:xfrm>
            <a:off x="8253917" y="2746130"/>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a:t>9</a:t>
            </a:r>
            <a:r>
              <a:rPr lang="en-US" sz="1400" dirty="0" smtClean="0"/>
              <a:t>%</a:t>
            </a:r>
            <a:endParaRPr lang="en-US" sz="1400" dirty="0"/>
          </a:p>
        </p:txBody>
      </p:sp>
      <p:sp>
        <p:nvSpPr>
          <p:cNvPr id="11" name="TextBox 1"/>
          <p:cNvSpPr txBox="1"/>
          <p:nvPr/>
        </p:nvSpPr>
        <p:spPr>
          <a:xfrm>
            <a:off x="8253918" y="3358567"/>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35%</a:t>
            </a:r>
            <a:endParaRPr lang="en-US" sz="1400" dirty="0">
              <a:solidFill>
                <a:schemeClr val="bg1"/>
              </a:solidFill>
            </a:endParaRPr>
          </a:p>
        </p:txBody>
      </p:sp>
      <p:sp>
        <p:nvSpPr>
          <p:cNvPr id="12" name="TextBox 1"/>
          <p:cNvSpPr txBox="1"/>
          <p:nvPr/>
        </p:nvSpPr>
        <p:spPr>
          <a:xfrm>
            <a:off x="8253918" y="4399102"/>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43%</a:t>
            </a:r>
            <a:endParaRPr lang="en-US" sz="1400" dirty="0">
              <a:solidFill>
                <a:schemeClr val="bg1"/>
              </a:solidFill>
            </a:endParaRPr>
          </a:p>
        </p:txBody>
      </p:sp>
      <p:sp>
        <p:nvSpPr>
          <p:cNvPr id="19" name="TextBox 18"/>
          <p:cNvSpPr txBox="1"/>
          <p:nvPr/>
        </p:nvSpPr>
        <p:spPr>
          <a:xfrm>
            <a:off x="5180197" y="2423341"/>
            <a:ext cx="514350" cy="307777"/>
          </a:xfrm>
          <a:prstGeom prst="rect">
            <a:avLst/>
          </a:prstGeom>
          <a:noFill/>
        </p:spPr>
        <p:txBody>
          <a:bodyPr wrap="square" rtlCol="0">
            <a:spAutoFit/>
          </a:bodyPr>
          <a:lstStyle/>
          <a:p>
            <a:pPr algn="r"/>
            <a:r>
              <a:rPr lang="en-US" sz="1400" dirty="0" smtClean="0"/>
              <a:t>7%  </a:t>
            </a:r>
            <a:endParaRPr lang="en-US" sz="1400" dirty="0"/>
          </a:p>
        </p:txBody>
      </p:sp>
      <p:sp>
        <p:nvSpPr>
          <p:cNvPr id="20" name="TextBox 19"/>
          <p:cNvSpPr txBox="1"/>
          <p:nvPr/>
        </p:nvSpPr>
        <p:spPr>
          <a:xfrm>
            <a:off x="5180197" y="2664641"/>
            <a:ext cx="514350" cy="307777"/>
          </a:xfrm>
          <a:prstGeom prst="rect">
            <a:avLst/>
          </a:prstGeom>
          <a:noFill/>
        </p:spPr>
        <p:txBody>
          <a:bodyPr wrap="square" rtlCol="0">
            <a:spAutoFit/>
          </a:bodyPr>
          <a:lstStyle/>
          <a:p>
            <a:pPr algn="r"/>
            <a:r>
              <a:rPr lang="en-US" sz="1400" dirty="0" smtClean="0"/>
              <a:t>11%  </a:t>
            </a:r>
            <a:endParaRPr lang="en-US" sz="1400" dirty="0"/>
          </a:p>
        </p:txBody>
      </p:sp>
      <p:sp>
        <p:nvSpPr>
          <p:cNvPr id="22" name="TextBox 21"/>
          <p:cNvSpPr txBox="1"/>
          <p:nvPr/>
        </p:nvSpPr>
        <p:spPr>
          <a:xfrm>
            <a:off x="5180197" y="3299338"/>
            <a:ext cx="514350" cy="307777"/>
          </a:xfrm>
          <a:prstGeom prst="rect">
            <a:avLst/>
          </a:prstGeom>
          <a:noFill/>
        </p:spPr>
        <p:txBody>
          <a:bodyPr wrap="square" rtlCol="0">
            <a:spAutoFit/>
          </a:bodyPr>
          <a:lstStyle/>
          <a:p>
            <a:pPr algn="r"/>
            <a:r>
              <a:rPr lang="en-US" sz="1400" dirty="0" smtClean="0">
                <a:solidFill>
                  <a:schemeClr val="bg1"/>
                </a:solidFill>
              </a:rPr>
              <a:t>42%  </a:t>
            </a:r>
            <a:endParaRPr lang="en-US" sz="1400" dirty="0">
              <a:solidFill>
                <a:schemeClr val="bg1"/>
              </a:solidFill>
            </a:endParaRPr>
          </a:p>
        </p:txBody>
      </p:sp>
      <p:sp>
        <p:nvSpPr>
          <p:cNvPr id="23" name="TextBox 22"/>
          <p:cNvSpPr txBox="1"/>
          <p:nvPr/>
        </p:nvSpPr>
        <p:spPr>
          <a:xfrm>
            <a:off x="5180197" y="4385230"/>
            <a:ext cx="514350" cy="307777"/>
          </a:xfrm>
          <a:prstGeom prst="rect">
            <a:avLst/>
          </a:prstGeom>
          <a:noFill/>
        </p:spPr>
        <p:txBody>
          <a:bodyPr wrap="square" rtlCol="0">
            <a:spAutoFit/>
          </a:bodyPr>
          <a:lstStyle/>
          <a:p>
            <a:pPr algn="r"/>
            <a:r>
              <a:rPr lang="en-US" sz="1400" dirty="0" smtClean="0">
                <a:solidFill>
                  <a:schemeClr val="bg1"/>
                </a:solidFill>
              </a:rPr>
              <a:t>40%  </a:t>
            </a:r>
            <a:endParaRPr lang="en-US" sz="1400" dirty="0">
              <a:solidFill>
                <a:schemeClr val="bg1"/>
              </a:solidFill>
            </a:endParaRPr>
          </a:p>
        </p:txBody>
      </p:sp>
      <p:sp>
        <p:nvSpPr>
          <p:cNvPr id="16" name="TextBox 1"/>
          <p:cNvSpPr txBox="1"/>
          <p:nvPr/>
        </p:nvSpPr>
        <p:spPr>
          <a:xfrm>
            <a:off x="123824" y="5431022"/>
            <a:ext cx="682598" cy="579253"/>
          </a:xfrm>
          <a:prstGeom prst="rect">
            <a:avLst/>
          </a:prstGeom>
          <a:solidFill>
            <a:schemeClr val="bg1"/>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050" dirty="0" smtClean="0"/>
              <a:t>Yearly</a:t>
            </a:r>
          </a:p>
          <a:p>
            <a:pPr algn="r"/>
            <a:r>
              <a:rPr lang="en-US" sz="1050" dirty="0" smtClean="0"/>
              <a:t>Change in</a:t>
            </a:r>
          </a:p>
          <a:p>
            <a:pPr algn="r"/>
            <a:r>
              <a:rPr lang="en-US" sz="1050" i="1" dirty="0"/>
              <a:t>Very</a:t>
            </a:r>
          </a:p>
          <a:p>
            <a:pPr algn="r"/>
            <a:r>
              <a:rPr lang="en-US" sz="1050" i="1" dirty="0"/>
              <a:t>Confident</a:t>
            </a:r>
          </a:p>
        </p:txBody>
      </p:sp>
      <p:sp>
        <p:nvSpPr>
          <p:cNvPr id="17" name="TextBox 16"/>
          <p:cNvSpPr txBox="1"/>
          <p:nvPr/>
        </p:nvSpPr>
        <p:spPr>
          <a:xfrm>
            <a:off x="4481330" y="2470227"/>
            <a:ext cx="514350" cy="307777"/>
          </a:xfrm>
          <a:prstGeom prst="rect">
            <a:avLst/>
          </a:prstGeom>
          <a:noFill/>
        </p:spPr>
        <p:txBody>
          <a:bodyPr wrap="square" rtlCol="0">
            <a:spAutoFit/>
          </a:bodyPr>
          <a:lstStyle/>
          <a:p>
            <a:pPr algn="r"/>
            <a:r>
              <a:rPr lang="en-US" sz="1400" dirty="0" smtClean="0"/>
              <a:t>11%  </a:t>
            </a:r>
            <a:endParaRPr lang="en-US" sz="1400" dirty="0"/>
          </a:p>
        </p:txBody>
      </p:sp>
      <p:sp>
        <p:nvSpPr>
          <p:cNvPr id="18" name="TextBox 17"/>
          <p:cNvSpPr txBox="1"/>
          <p:nvPr/>
        </p:nvSpPr>
        <p:spPr>
          <a:xfrm>
            <a:off x="4481330" y="2750105"/>
            <a:ext cx="514350" cy="307777"/>
          </a:xfrm>
          <a:prstGeom prst="rect">
            <a:avLst/>
          </a:prstGeom>
          <a:noFill/>
        </p:spPr>
        <p:txBody>
          <a:bodyPr wrap="square" rtlCol="0">
            <a:spAutoFit/>
          </a:bodyPr>
          <a:lstStyle/>
          <a:p>
            <a:pPr algn="r"/>
            <a:r>
              <a:rPr lang="en-US" sz="1400" dirty="0" smtClean="0"/>
              <a:t>11%  </a:t>
            </a:r>
            <a:endParaRPr lang="en-US" sz="1400" dirty="0"/>
          </a:p>
        </p:txBody>
      </p:sp>
      <p:sp>
        <p:nvSpPr>
          <p:cNvPr id="21" name="TextBox 20"/>
          <p:cNvSpPr txBox="1"/>
          <p:nvPr/>
        </p:nvSpPr>
        <p:spPr>
          <a:xfrm>
            <a:off x="4481330" y="3362042"/>
            <a:ext cx="514350" cy="307777"/>
          </a:xfrm>
          <a:prstGeom prst="rect">
            <a:avLst/>
          </a:prstGeom>
          <a:noFill/>
        </p:spPr>
        <p:txBody>
          <a:bodyPr wrap="square" rtlCol="0">
            <a:spAutoFit/>
          </a:bodyPr>
          <a:lstStyle/>
          <a:p>
            <a:pPr algn="r"/>
            <a:r>
              <a:rPr lang="en-US" sz="1400" dirty="0" smtClean="0">
                <a:solidFill>
                  <a:schemeClr val="bg1"/>
                </a:solidFill>
              </a:rPr>
              <a:t>42%  </a:t>
            </a:r>
            <a:endParaRPr lang="en-US" sz="1400" dirty="0">
              <a:solidFill>
                <a:schemeClr val="bg1"/>
              </a:solidFill>
            </a:endParaRPr>
          </a:p>
        </p:txBody>
      </p:sp>
      <p:sp>
        <p:nvSpPr>
          <p:cNvPr id="24" name="TextBox 23"/>
          <p:cNvSpPr txBox="1"/>
          <p:nvPr/>
        </p:nvSpPr>
        <p:spPr>
          <a:xfrm>
            <a:off x="4481330" y="4464230"/>
            <a:ext cx="514350" cy="307777"/>
          </a:xfrm>
          <a:prstGeom prst="rect">
            <a:avLst/>
          </a:prstGeom>
          <a:noFill/>
        </p:spPr>
        <p:txBody>
          <a:bodyPr wrap="square" rtlCol="0">
            <a:spAutoFit/>
          </a:bodyPr>
          <a:lstStyle/>
          <a:p>
            <a:pPr algn="r"/>
            <a:r>
              <a:rPr lang="en-US" sz="1400" dirty="0" smtClean="0">
                <a:solidFill>
                  <a:schemeClr val="bg1"/>
                </a:solidFill>
              </a:rPr>
              <a:t>35%  </a:t>
            </a:r>
            <a:endParaRPr lang="en-US" sz="1400" dirty="0">
              <a:solidFill>
                <a:schemeClr val="bg1"/>
              </a:solidFill>
            </a:endParaRPr>
          </a:p>
        </p:txBody>
      </p:sp>
      <p:sp>
        <p:nvSpPr>
          <p:cNvPr id="25" name="TextBox 24"/>
          <p:cNvSpPr txBox="1"/>
          <p:nvPr/>
        </p:nvSpPr>
        <p:spPr>
          <a:xfrm>
            <a:off x="1010914" y="2365118"/>
            <a:ext cx="514350" cy="307777"/>
          </a:xfrm>
          <a:prstGeom prst="rect">
            <a:avLst/>
          </a:prstGeom>
          <a:noFill/>
        </p:spPr>
        <p:txBody>
          <a:bodyPr wrap="square" rtlCol="0">
            <a:spAutoFit/>
          </a:bodyPr>
          <a:lstStyle/>
          <a:p>
            <a:pPr algn="r"/>
            <a:r>
              <a:rPr lang="en-US" sz="1400" dirty="0"/>
              <a:t>3</a:t>
            </a:r>
            <a:r>
              <a:rPr lang="en-US" sz="1400" dirty="0" smtClean="0"/>
              <a:t>%  </a:t>
            </a:r>
            <a:endParaRPr lang="en-US" sz="1400" dirty="0"/>
          </a:p>
        </p:txBody>
      </p:sp>
      <p:sp>
        <p:nvSpPr>
          <p:cNvPr id="26" name="TextBox 25"/>
          <p:cNvSpPr txBox="1"/>
          <p:nvPr/>
        </p:nvSpPr>
        <p:spPr>
          <a:xfrm>
            <a:off x="1010914" y="2539957"/>
            <a:ext cx="514350" cy="307777"/>
          </a:xfrm>
          <a:prstGeom prst="rect">
            <a:avLst/>
          </a:prstGeom>
          <a:noFill/>
        </p:spPr>
        <p:txBody>
          <a:bodyPr wrap="square" rtlCol="0">
            <a:spAutoFit/>
          </a:bodyPr>
          <a:lstStyle/>
          <a:p>
            <a:pPr algn="r"/>
            <a:r>
              <a:rPr lang="en-US" sz="1400" dirty="0" smtClean="0"/>
              <a:t>9%  </a:t>
            </a:r>
            <a:endParaRPr lang="en-US" sz="1400" dirty="0"/>
          </a:p>
        </p:txBody>
      </p:sp>
      <p:sp>
        <p:nvSpPr>
          <p:cNvPr id="27" name="TextBox 26"/>
          <p:cNvSpPr txBox="1"/>
          <p:nvPr/>
        </p:nvSpPr>
        <p:spPr>
          <a:xfrm>
            <a:off x="1010914" y="3426094"/>
            <a:ext cx="514350" cy="307777"/>
          </a:xfrm>
          <a:prstGeom prst="rect">
            <a:avLst/>
          </a:prstGeom>
          <a:noFill/>
        </p:spPr>
        <p:txBody>
          <a:bodyPr wrap="square" rtlCol="0">
            <a:spAutoFit/>
          </a:bodyPr>
          <a:lstStyle/>
          <a:p>
            <a:pPr algn="r"/>
            <a:r>
              <a:rPr lang="en-US" sz="1400" dirty="0" smtClean="0">
                <a:solidFill>
                  <a:schemeClr val="bg1"/>
                </a:solidFill>
              </a:rPr>
              <a:t>49%  </a:t>
            </a:r>
            <a:endParaRPr lang="en-US" sz="1400" dirty="0">
              <a:solidFill>
                <a:schemeClr val="bg1"/>
              </a:solidFill>
            </a:endParaRPr>
          </a:p>
        </p:txBody>
      </p:sp>
      <p:sp>
        <p:nvSpPr>
          <p:cNvPr id="28" name="TextBox 27"/>
          <p:cNvSpPr txBox="1"/>
          <p:nvPr/>
        </p:nvSpPr>
        <p:spPr>
          <a:xfrm>
            <a:off x="1010914" y="4473408"/>
            <a:ext cx="514350" cy="307777"/>
          </a:xfrm>
          <a:prstGeom prst="rect">
            <a:avLst/>
          </a:prstGeom>
          <a:noFill/>
        </p:spPr>
        <p:txBody>
          <a:bodyPr wrap="square" rtlCol="0">
            <a:spAutoFit/>
          </a:bodyPr>
          <a:lstStyle/>
          <a:p>
            <a:pPr algn="r"/>
            <a:r>
              <a:rPr lang="en-US" sz="1400" dirty="0" smtClean="0">
                <a:solidFill>
                  <a:schemeClr val="bg1"/>
                </a:solidFill>
              </a:rPr>
              <a:t>38%  </a:t>
            </a:r>
            <a:endParaRPr lang="en-US" sz="1400" dirty="0">
              <a:solidFill>
                <a:schemeClr val="bg1"/>
              </a:solidFill>
            </a:endParaRPr>
          </a:p>
        </p:txBody>
      </p:sp>
      <p:sp>
        <p:nvSpPr>
          <p:cNvPr id="31" name="TextBox 30"/>
          <p:cNvSpPr txBox="1"/>
          <p:nvPr/>
        </p:nvSpPr>
        <p:spPr>
          <a:xfrm>
            <a:off x="7229004" y="2436952"/>
            <a:ext cx="514350" cy="307777"/>
          </a:xfrm>
          <a:prstGeom prst="rect">
            <a:avLst/>
          </a:prstGeom>
          <a:noFill/>
        </p:spPr>
        <p:txBody>
          <a:bodyPr wrap="square" rtlCol="0">
            <a:spAutoFit/>
          </a:bodyPr>
          <a:lstStyle/>
          <a:p>
            <a:pPr algn="r"/>
            <a:r>
              <a:rPr lang="en-US" sz="1400" dirty="0" smtClean="0"/>
              <a:t>16%  </a:t>
            </a:r>
            <a:endParaRPr lang="en-US" sz="1400" dirty="0"/>
          </a:p>
        </p:txBody>
      </p:sp>
      <p:sp>
        <p:nvSpPr>
          <p:cNvPr id="32" name="TextBox 31"/>
          <p:cNvSpPr txBox="1"/>
          <p:nvPr/>
        </p:nvSpPr>
        <p:spPr>
          <a:xfrm>
            <a:off x="7229004" y="2787581"/>
            <a:ext cx="514350" cy="307777"/>
          </a:xfrm>
          <a:prstGeom prst="rect">
            <a:avLst/>
          </a:prstGeom>
          <a:noFill/>
        </p:spPr>
        <p:txBody>
          <a:bodyPr wrap="square" rtlCol="0">
            <a:spAutoFit/>
          </a:bodyPr>
          <a:lstStyle/>
          <a:p>
            <a:pPr algn="r"/>
            <a:r>
              <a:rPr lang="en-US" sz="1400" dirty="0" smtClean="0"/>
              <a:t>13%  </a:t>
            </a:r>
            <a:endParaRPr lang="en-US" sz="1400" dirty="0"/>
          </a:p>
        </p:txBody>
      </p:sp>
      <p:sp>
        <p:nvSpPr>
          <p:cNvPr id="33" name="TextBox 32"/>
          <p:cNvSpPr txBox="1"/>
          <p:nvPr/>
        </p:nvSpPr>
        <p:spPr>
          <a:xfrm>
            <a:off x="7229004" y="3541546"/>
            <a:ext cx="514350" cy="307777"/>
          </a:xfrm>
          <a:prstGeom prst="rect">
            <a:avLst/>
          </a:prstGeom>
          <a:noFill/>
        </p:spPr>
        <p:txBody>
          <a:bodyPr wrap="square" rtlCol="0">
            <a:spAutoFit/>
          </a:bodyPr>
          <a:lstStyle/>
          <a:p>
            <a:pPr algn="r"/>
            <a:r>
              <a:rPr lang="en-US" sz="1400" dirty="0" smtClean="0">
                <a:solidFill>
                  <a:schemeClr val="bg1"/>
                </a:solidFill>
              </a:rPr>
              <a:t>45%  </a:t>
            </a:r>
            <a:endParaRPr lang="en-US" sz="1400" dirty="0">
              <a:solidFill>
                <a:schemeClr val="bg1"/>
              </a:solidFill>
            </a:endParaRPr>
          </a:p>
        </p:txBody>
      </p:sp>
      <p:sp>
        <p:nvSpPr>
          <p:cNvPr id="34" name="TextBox 33"/>
          <p:cNvSpPr txBox="1"/>
          <p:nvPr/>
        </p:nvSpPr>
        <p:spPr>
          <a:xfrm>
            <a:off x="7229004" y="4557865"/>
            <a:ext cx="514350" cy="307777"/>
          </a:xfrm>
          <a:prstGeom prst="rect">
            <a:avLst/>
          </a:prstGeom>
          <a:noFill/>
        </p:spPr>
        <p:txBody>
          <a:bodyPr wrap="square" rtlCol="0">
            <a:spAutoFit/>
          </a:bodyPr>
          <a:lstStyle/>
          <a:p>
            <a:pPr algn="r"/>
            <a:r>
              <a:rPr lang="en-US" sz="1400" dirty="0" smtClean="0">
                <a:solidFill>
                  <a:schemeClr val="bg1"/>
                </a:solidFill>
              </a:rPr>
              <a:t>25%  </a:t>
            </a:r>
            <a:endParaRPr lang="en-US" sz="1400" dirty="0">
              <a:solidFill>
                <a:schemeClr val="bg1"/>
              </a:solidFill>
            </a:endParaRPr>
          </a:p>
        </p:txBody>
      </p:sp>
    </p:spTree>
    <p:extLst>
      <p:ext uri="{BB962C8B-B14F-4D97-AF65-F5344CB8AC3E}">
        <p14:creationId xmlns:p14="http://schemas.microsoft.com/office/powerpoint/2010/main" val="25286734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3561927060"/>
              </p:ext>
            </p:extLst>
          </p:nvPr>
        </p:nvGraphicFramePr>
        <p:xfrm>
          <a:off x="0" y="1949450"/>
          <a:ext cx="9144000" cy="490855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bwMode="white">
          <a:xfrm>
            <a:off x="275327" y="274638"/>
            <a:ext cx="8593347" cy="944562"/>
          </a:xfrm>
        </p:spPr>
        <p:txBody>
          <a:bodyPr>
            <a:normAutofit fontScale="90000"/>
          </a:bodyPr>
          <a:lstStyle/>
          <a:p>
            <a:r>
              <a:rPr lang="en-US" dirty="0" smtClean="0"/>
              <a:t>Worker Confidence About Affording Medical Expenses in Retirement Continues Gradual Increase From 2011</a:t>
            </a:r>
            <a:endParaRPr lang="en-US" dirty="0"/>
          </a:p>
        </p:txBody>
      </p:sp>
      <p:sp>
        <p:nvSpPr>
          <p:cNvPr id="3" name="Content Placeholder 2"/>
          <p:cNvSpPr>
            <a:spLocks noGrp="1"/>
          </p:cNvSpPr>
          <p:nvPr>
            <p:ph idx="1"/>
          </p:nvPr>
        </p:nvSpPr>
        <p:spPr/>
        <p:txBody>
          <a:bodyPr/>
          <a:lstStyle/>
          <a:p>
            <a:r>
              <a:rPr lang="en-US" dirty="0" smtClean="0"/>
              <a:t>Overall, how confident are you that you will have enough money to take care of your medical expenses during your retirement? (2016 Workers n=1,000)</a:t>
            </a:r>
            <a:endParaRPr lang="en-US" dirty="0"/>
          </a:p>
        </p:txBody>
      </p:sp>
      <p:sp>
        <p:nvSpPr>
          <p:cNvPr id="5"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1993-2016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6" name="Slide Number Placeholder 5"/>
          <p:cNvSpPr>
            <a:spLocks noGrp="1"/>
          </p:cNvSpPr>
          <p:nvPr>
            <p:ph type="sldNum" sz="quarter" idx="10"/>
          </p:nvPr>
        </p:nvSpPr>
        <p:spPr/>
        <p:txBody>
          <a:bodyPr/>
          <a:lstStyle/>
          <a:p>
            <a:fld id="{EBAD9AF0-FD35-4E4E-B775-C1DCF7755A5B}" type="slidenum">
              <a:rPr lang="en-US" smtClean="0"/>
              <a:t>12</a:t>
            </a:fld>
            <a:endParaRPr lang="en-US" dirty="0"/>
          </a:p>
        </p:txBody>
      </p:sp>
      <p:sp>
        <p:nvSpPr>
          <p:cNvPr id="9" name="TextBox 1"/>
          <p:cNvSpPr txBox="1"/>
          <p:nvPr/>
        </p:nvSpPr>
        <p:spPr>
          <a:xfrm>
            <a:off x="8242043" y="2578105"/>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19%</a:t>
            </a:r>
            <a:endParaRPr lang="en-US" sz="1400" dirty="0"/>
          </a:p>
        </p:txBody>
      </p:sp>
      <p:sp>
        <p:nvSpPr>
          <p:cNvPr id="10" name="TextBox 1"/>
          <p:cNvSpPr txBox="1"/>
          <p:nvPr/>
        </p:nvSpPr>
        <p:spPr>
          <a:xfrm>
            <a:off x="8242042" y="3102683"/>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19%</a:t>
            </a:r>
            <a:endParaRPr lang="en-US" sz="1400" dirty="0"/>
          </a:p>
        </p:txBody>
      </p:sp>
      <p:sp>
        <p:nvSpPr>
          <p:cNvPr id="11" name="TextBox 1"/>
          <p:cNvSpPr txBox="1"/>
          <p:nvPr/>
        </p:nvSpPr>
        <p:spPr>
          <a:xfrm>
            <a:off x="8242043" y="3834746"/>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39%</a:t>
            </a:r>
            <a:endParaRPr lang="en-US" sz="1400" dirty="0">
              <a:solidFill>
                <a:schemeClr val="bg1"/>
              </a:solidFill>
            </a:endParaRPr>
          </a:p>
        </p:txBody>
      </p:sp>
      <p:sp>
        <p:nvSpPr>
          <p:cNvPr id="12" name="TextBox 1"/>
          <p:cNvSpPr txBox="1"/>
          <p:nvPr/>
        </p:nvSpPr>
        <p:spPr>
          <a:xfrm>
            <a:off x="8242044" y="4647901"/>
            <a:ext cx="294314" cy="262841"/>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22%</a:t>
            </a:r>
            <a:endParaRPr lang="en-US" sz="1400" dirty="0">
              <a:solidFill>
                <a:schemeClr val="bg1"/>
              </a:solidFill>
            </a:endParaRPr>
          </a:p>
        </p:txBody>
      </p:sp>
      <p:sp>
        <p:nvSpPr>
          <p:cNvPr id="19" name="TextBox 18"/>
          <p:cNvSpPr txBox="1"/>
          <p:nvPr/>
        </p:nvSpPr>
        <p:spPr>
          <a:xfrm>
            <a:off x="5173167" y="2530820"/>
            <a:ext cx="514350" cy="307777"/>
          </a:xfrm>
          <a:prstGeom prst="rect">
            <a:avLst/>
          </a:prstGeom>
          <a:noFill/>
        </p:spPr>
        <p:txBody>
          <a:bodyPr wrap="square" rtlCol="0">
            <a:spAutoFit/>
          </a:bodyPr>
          <a:lstStyle/>
          <a:p>
            <a:pPr algn="r"/>
            <a:r>
              <a:rPr lang="en-US" sz="1400" dirty="0" smtClean="0"/>
              <a:t>14%  </a:t>
            </a:r>
            <a:endParaRPr lang="en-US" sz="1400" dirty="0"/>
          </a:p>
        </p:txBody>
      </p:sp>
      <p:sp>
        <p:nvSpPr>
          <p:cNvPr id="20" name="TextBox 19"/>
          <p:cNvSpPr txBox="1"/>
          <p:nvPr/>
        </p:nvSpPr>
        <p:spPr>
          <a:xfrm>
            <a:off x="5173167" y="2962620"/>
            <a:ext cx="514350" cy="307777"/>
          </a:xfrm>
          <a:prstGeom prst="rect">
            <a:avLst/>
          </a:prstGeom>
          <a:noFill/>
        </p:spPr>
        <p:txBody>
          <a:bodyPr wrap="square" rtlCol="0">
            <a:spAutoFit/>
          </a:bodyPr>
          <a:lstStyle/>
          <a:p>
            <a:pPr algn="r"/>
            <a:r>
              <a:rPr lang="en-US" sz="1400" dirty="0" smtClean="0"/>
              <a:t>18%  </a:t>
            </a:r>
            <a:endParaRPr lang="en-US" sz="1400" dirty="0"/>
          </a:p>
        </p:txBody>
      </p:sp>
      <p:sp>
        <p:nvSpPr>
          <p:cNvPr id="22" name="TextBox 21"/>
          <p:cNvSpPr txBox="1"/>
          <p:nvPr/>
        </p:nvSpPr>
        <p:spPr>
          <a:xfrm>
            <a:off x="5173167" y="3813217"/>
            <a:ext cx="514350" cy="307777"/>
          </a:xfrm>
          <a:prstGeom prst="rect">
            <a:avLst/>
          </a:prstGeom>
          <a:noFill/>
        </p:spPr>
        <p:txBody>
          <a:bodyPr wrap="square" rtlCol="0">
            <a:spAutoFit/>
          </a:bodyPr>
          <a:lstStyle/>
          <a:p>
            <a:pPr algn="r"/>
            <a:r>
              <a:rPr lang="en-US" sz="1400" dirty="0" smtClean="0">
                <a:solidFill>
                  <a:schemeClr val="bg1"/>
                </a:solidFill>
              </a:rPr>
              <a:t>46%  </a:t>
            </a:r>
            <a:endParaRPr lang="en-US" sz="1400" dirty="0">
              <a:solidFill>
                <a:schemeClr val="bg1"/>
              </a:solidFill>
            </a:endParaRPr>
          </a:p>
        </p:txBody>
      </p:sp>
      <p:sp>
        <p:nvSpPr>
          <p:cNvPr id="23" name="TextBox 22"/>
          <p:cNvSpPr txBox="1"/>
          <p:nvPr/>
        </p:nvSpPr>
        <p:spPr>
          <a:xfrm>
            <a:off x="5173167" y="4594309"/>
            <a:ext cx="514350" cy="307777"/>
          </a:xfrm>
          <a:prstGeom prst="rect">
            <a:avLst/>
          </a:prstGeom>
          <a:noFill/>
        </p:spPr>
        <p:txBody>
          <a:bodyPr wrap="square" rtlCol="0">
            <a:spAutoFit/>
          </a:bodyPr>
          <a:lstStyle/>
          <a:p>
            <a:pPr algn="r"/>
            <a:r>
              <a:rPr lang="en-US" sz="1400" dirty="0" smtClean="0">
                <a:solidFill>
                  <a:schemeClr val="bg1"/>
                </a:solidFill>
              </a:rPr>
              <a:t>20%  </a:t>
            </a:r>
            <a:endParaRPr lang="en-US" sz="1400" dirty="0">
              <a:solidFill>
                <a:schemeClr val="bg1"/>
              </a:solidFill>
            </a:endParaRPr>
          </a:p>
        </p:txBody>
      </p:sp>
      <p:sp>
        <p:nvSpPr>
          <p:cNvPr id="16" name="TextBox 1"/>
          <p:cNvSpPr txBox="1"/>
          <p:nvPr/>
        </p:nvSpPr>
        <p:spPr>
          <a:xfrm>
            <a:off x="123824" y="5431022"/>
            <a:ext cx="682598" cy="579253"/>
          </a:xfrm>
          <a:prstGeom prst="rect">
            <a:avLst/>
          </a:prstGeom>
          <a:solidFill>
            <a:schemeClr val="bg1"/>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050" dirty="0" smtClean="0"/>
              <a:t>Yearly</a:t>
            </a:r>
          </a:p>
          <a:p>
            <a:pPr algn="r"/>
            <a:r>
              <a:rPr lang="en-US" sz="1050" dirty="0" smtClean="0"/>
              <a:t>Change in</a:t>
            </a:r>
          </a:p>
          <a:p>
            <a:pPr algn="r"/>
            <a:r>
              <a:rPr lang="en-US" sz="1050" i="1" dirty="0"/>
              <a:t>Very</a:t>
            </a:r>
          </a:p>
          <a:p>
            <a:pPr algn="r"/>
            <a:r>
              <a:rPr lang="en-US" sz="1050" i="1" dirty="0"/>
              <a:t>Confident</a:t>
            </a:r>
          </a:p>
        </p:txBody>
      </p:sp>
      <p:sp>
        <p:nvSpPr>
          <p:cNvPr id="17" name="TextBox 16"/>
          <p:cNvSpPr txBox="1"/>
          <p:nvPr/>
        </p:nvSpPr>
        <p:spPr>
          <a:xfrm>
            <a:off x="2744654" y="2457738"/>
            <a:ext cx="514350" cy="307777"/>
          </a:xfrm>
          <a:prstGeom prst="rect">
            <a:avLst/>
          </a:prstGeom>
          <a:noFill/>
        </p:spPr>
        <p:txBody>
          <a:bodyPr wrap="square" rtlCol="0">
            <a:spAutoFit/>
          </a:bodyPr>
          <a:lstStyle/>
          <a:p>
            <a:pPr algn="r"/>
            <a:r>
              <a:rPr lang="en-US" sz="1400" dirty="0" smtClean="0"/>
              <a:t>13%  </a:t>
            </a:r>
            <a:endParaRPr lang="en-US" sz="1400" dirty="0"/>
          </a:p>
        </p:txBody>
      </p:sp>
      <p:sp>
        <p:nvSpPr>
          <p:cNvPr id="18" name="TextBox 17"/>
          <p:cNvSpPr txBox="1"/>
          <p:nvPr/>
        </p:nvSpPr>
        <p:spPr>
          <a:xfrm>
            <a:off x="2744654" y="2915416"/>
            <a:ext cx="514350" cy="307777"/>
          </a:xfrm>
          <a:prstGeom prst="rect">
            <a:avLst/>
          </a:prstGeom>
          <a:noFill/>
        </p:spPr>
        <p:txBody>
          <a:bodyPr wrap="square" rtlCol="0">
            <a:spAutoFit/>
          </a:bodyPr>
          <a:lstStyle/>
          <a:p>
            <a:pPr algn="r"/>
            <a:r>
              <a:rPr lang="en-US" sz="1400" dirty="0" smtClean="0"/>
              <a:t>19%  </a:t>
            </a:r>
            <a:endParaRPr lang="en-US" sz="1400" dirty="0"/>
          </a:p>
        </p:txBody>
      </p:sp>
      <p:sp>
        <p:nvSpPr>
          <p:cNvPr id="21" name="TextBox 20"/>
          <p:cNvSpPr txBox="1"/>
          <p:nvPr/>
        </p:nvSpPr>
        <p:spPr>
          <a:xfrm>
            <a:off x="2744654" y="3806753"/>
            <a:ext cx="514350" cy="307777"/>
          </a:xfrm>
          <a:prstGeom prst="rect">
            <a:avLst/>
          </a:prstGeom>
          <a:noFill/>
        </p:spPr>
        <p:txBody>
          <a:bodyPr wrap="square" rtlCol="0">
            <a:spAutoFit/>
          </a:bodyPr>
          <a:lstStyle/>
          <a:p>
            <a:pPr algn="r"/>
            <a:r>
              <a:rPr lang="en-US" sz="1400" dirty="0" smtClean="0">
                <a:solidFill>
                  <a:schemeClr val="bg1"/>
                </a:solidFill>
              </a:rPr>
              <a:t>42%  </a:t>
            </a:r>
            <a:endParaRPr lang="en-US" sz="1400" dirty="0">
              <a:solidFill>
                <a:schemeClr val="bg1"/>
              </a:solidFill>
            </a:endParaRPr>
          </a:p>
        </p:txBody>
      </p:sp>
      <p:sp>
        <p:nvSpPr>
          <p:cNvPr id="24" name="TextBox 23"/>
          <p:cNvSpPr txBox="1"/>
          <p:nvPr/>
        </p:nvSpPr>
        <p:spPr>
          <a:xfrm>
            <a:off x="2744654" y="4553341"/>
            <a:ext cx="514350" cy="307777"/>
          </a:xfrm>
          <a:prstGeom prst="rect">
            <a:avLst/>
          </a:prstGeom>
          <a:noFill/>
        </p:spPr>
        <p:txBody>
          <a:bodyPr wrap="square" rtlCol="0">
            <a:spAutoFit/>
          </a:bodyPr>
          <a:lstStyle/>
          <a:p>
            <a:pPr algn="r"/>
            <a:r>
              <a:rPr lang="en-US" sz="1400" dirty="0" smtClean="0">
                <a:solidFill>
                  <a:schemeClr val="bg1"/>
                </a:solidFill>
              </a:rPr>
              <a:t>24%  </a:t>
            </a:r>
            <a:endParaRPr lang="en-US" sz="1400" dirty="0">
              <a:solidFill>
                <a:schemeClr val="bg1"/>
              </a:solidFill>
            </a:endParaRPr>
          </a:p>
        </p:txBody>
      </p:sp>
      <p:sp>
        <p:nvSpPr>
          <p:cNvPr id="25" name="TextBox 24"/>
          <p:cNvSpPr txBox="1"/>
          <p:nvPr/>
        </p:nvSpPr>
        <p:spPr>
          <a:xfrm>
            <a:off x="689280" y="2592180"/>
            <a:ext cx="514350" cy="307777"/>
          </a:xfrm>
          <a:prstGeom prst="rect">
            <a:avLst/>
          </a:prstGeom>
          <a:noFill/>
        </p:spPr>
        <p:txBody>
          <a:bodyPr wrap="square" rtlCol="0">
            <a:spAutoFit/>
          </a:bodyPr>
          <a:lstStyle/>
          <a:p>
            <a:pPr algn="r"/>
            <a:r>
              <a:rPr lang="en-US" sz="1400" dirty="0" smtClean="0"/>
              <a:t>21%  </a:t>
            </a:r>
            <a:endParaRPr lang="en-US" sz="1400" dirty="0"/>
          </a:p>
        </p:txBody>
      </p:sp>
      <p:sp>
        <p:nvSpPr>
          <p:cNvPr id="26" name="TextBox 25"/>
          <p:cNvSpPr txBox="1"/>
          <p:nvPr/>
        </p:nvSpPr>
        <p:spPr>
          <a:xfrm>
            <a:off x="689280" y="3171350"/>
            <a:ext cx="514350" cy="307777"/>
          </a:xfrm>
          <a:prstGeom prst="rect">
            <a:avLst/>
          </a:prstGeom>
          <a:noFill/>
        </p:spPr>
        <p:txBody>
          <a:bodyPr wrap="square" rtlCol="0">
            <a:spAutoFit/>
          </a:bodyPr>
          <a:lstStyle/>
          <a:p>
            <a:pPr algn="r"/>
            <a:r>
              <a:rPr lang="en-US" sz="1400" dirty="0" smtClean="0"/>
              <a:t>22%  </a:t>
            </a:r>
            <a:endParaRPr lang="en-US" sz="1400" dirty="0"/>
          </a:p>
        </p:txBody>
      </p:sp>
      <p:sp>
        <p:nvSpPr>
          <p:cNvPr id="27" name="TextBox 26"/>
          <p:cNvSpPr txBox="1"/>
          <p:nvPr/>
        </p:nvSpPr>
        <p:spPr>
          <a:xfrm>
            <a:off x="689280" y="3935437"/>
            <a:ext cx="514350" cy="307777"/>
          </a:xfrm>
          <a:prstGeom prst="rect">
            <a:avLst/>
          </a:prstGeom>
          <a:noFill/>
        </p:spPr>
        <p:txBody>
          <a:bodyPr wrap="square" rtlCol="0">
            <a:spAutoFit/>
          </a:bodyPr>
          <a:lstStyle/>
          <a:p>
            <a:pPr algn="r"/>
            <a:r>
              <a:rPr lang="en-US" sz="1400" dirty="0" smtClean="0">
                <a:solidFill>
                  <a:schemeClr val="bg1"/>
                </a:solidFill>
              </a:rPr>
              <a:t>36%  </a:t>
            </a:r>
            <a:endParaRPr lang="en-US" sz="1400" dirty="0">
              <a:solidFill>
                <a:schemeClr val="bg1"/>
              </a:solidFill>
            </a:endParaRPr>
          </a:p>
        </p:txBody>
      </p:sp>
      <p:sp>
        <p:nvSpPr>
          <p:cNvPr id="28" name="TextBox 27"/>
          <p:cNvSpPr txBox="1"/>
          <p:nvPr/>
        </p:nvSpPr>
        <p:spPr>
          <a:xfrm>
            <a:off x="689280" y="4652551"/>
            <a:ext cx="514350" cy="307777"/>
          </a:xfrm>
          <a:prstGeom prst="rect">
            <a:avLst/>
          </a:prstGeom>
          <a:noFill/>
        </p:spPr>
        <p:txBody>
          <a:bodyPr wrap="square" rtlCol="0">
            <a:spAutoFit/>
          </a:bodyPr>
          <a:lstStyle/>
          <a:p>
            <a:pPr algn="r"/>
            <a:r>
              <a:rPr lang="en-US" sz="1400" dirty="0" smtClean="0">
                <a:solidFill>
                  <a:schemeClr val="bg1"/>
                </a:solidFill>
              </a:rPr>
              <a:t>17%  </a:t>
            </a:r>
            <a:endParaRPr lang="en-US" sz="1400" dirty="0">
              <a:solidFill>
                <a:schemeClr val="bg1"/>
              </a:solidFill>
            </a:endParaRPr>
          </a:p>
        </p:txBody>
      </p:sp>
      <p:sp>
        <p:nvSpPr>
          <p:cNvPr id="31" name="TextBox 30"/>
          <p:cNvSpPr txBox="1"/>
          <p:nvPr/>
        </p:nvSpPr>
        <p:spPr>
          <a:xfrm>
            <a:off x="7248402" y="2583830"/>
            <a:ext cx="514350" cy="307777"/>
          </a:xfrm>
          <a:prstGeom prst="rect">
            <a:avLst/>
          </a:prstGeom>
          <a:noFill/>
        </p:spPr>
        <p:txBody>
          <a:bodyPr wrap="square" rtlCol="0">
            <a:spAutoFit/>
          </a:bodyPr>
          <a:lstStyle/>
          <a:p>
            <a:pPr algn="r"/>
            <a:r>
              <a:rPr lang="en-US" sz="1400" dirty="0" smtClean="0"/>
              <a:t>29%  </a:t>
            </a:r>
            <a:endParaRPr lang="en-US" sz="1400" dirty="0"/>
          </a:p>
        </p:txBody>
      </p:sp>
      <p:sp>
        <p:nvSpPr>
          <p:cNvPr id="32" name="TextBox 31"/>
          <p:cNvSpPr txBox="1"/>
          <p:nvPr/>
        </p:nvSpPr>
        <p:spPr>
          <a:xfrm>
            <a:off x="7248402" y="3184593"/>
            <a:ext cx="514350" cy="307777"/>
          </a:xfrm>
          <a:prstGeom prst="rect">
            <a:avLst/>
          </a:prstGeom>
          <a:noFill/>
        </p:spPr>
        <p:txBody>
          <a:bodyPr wrap="square" rtlCol="0">
            <a:spAutoFit/>
          </a:bodyPr>
          <a:lstStyle/>
          <a:p>
            <a:pPr algn="r"/>
            <a:r>
              <a:rPr lang="en-US" sz="1400" dirty="0" smtClean="0"/>
              <a:t>23%  </a:t>
            </a:r>
            <a:endParaRPr lang="en-US" sz="1400" dirty="0"/>
          </a:p>
        </p:txBody>
      </p:sp>
      <p:sp>
        <p:nvSpPr>
          <p:cNvPr id="33" name="TextBox 32"/>
          <p:cNvSpPr txBox="1"/>
          <p:nvPr/>
        </p:nvSpPr>
        <p:spPr>
          <a:xfrm>
            <a:off x="7248402" y="4035190"/>
            <a:ext cx="514350" cy="307777"/>
          </a:xfrm>
          <a:prstGeom prst="rect">
            <a:avLst/>
          </a:prstGeom>
          <a:noFill/>
        </p:spPr>
        <p:txBody>
          <a:bodyPr wrap="square" rtlCol="0">
            <a:spAutoFit/>
          </a:bodyPr>
          <a:lstStyle/>
          <a:p>
            <a:pPr algn="r"/>
            <a:r>
              <a:rPr lang="en-US" sz="1400" dirty="0" smtClean="0">
                <a:solidFill>
                  <a:schemeClr val="bg1"/>
                </a:solidFill>
              </a:rPr>
              <a:t>34%  </a:t>
            </a:r>
            <a:endParaRPr lang="en-US" sz="1400" dirty="0">
              <a:solidFill>
                <a:schemeClr val="bg1"/>
              </a:solidFill>
            </a:endParaRPr>
          </a:p>
        </p:txBody>
      </p:sp>
      <p:sp>
        <p:nvSpPr>
          <p:cNvPr id="34" name="TextBox 33"/>
          <p:cNvSpPr txBox="1"/>
          <p:nvPr/>
        </p:nvSpPr>
        <p:spPr>
          <a:xfrm>
            <a:off x="7248402" y="4706953"/>
            <a:ext cx="514350" cy="307777"/>
          </a:xfrm>
          <a:prstGeom prst="rect">
            <a:avLst/>
          </a:prstGeom>
          <a:noFill/>
        </p:spPr>
        <p:txBody>
          <a:bodyPr wrap="square" rtlCol="0">
            <a:spAutoFit/>
          </a:bodyPr>
          <a:lstStyle/>
          <a:p>
            <a:pPr algn="r"/>
            <a:r>
              <a:rPr lang="en-US" sz="1400" dirty="0" smtClean="0">
                <a:solidFill>
                  <a:schemeClr val="bg1"/>
                </a:solidFill>
              </a:rPr>
              <a:t>14%  </a:t>
            </a:r>
            <a:endParaRPr lang="en-US" sz="1400" dirty="0">
              <a:solidFill>
                <a:schemeClr val="bg1"/>
              </a:solidFill>
            </a:endParaRPr>
          </a:p>
        </p:txBody>
      </p:sp>
    </p:spTree>
    <p:extLst>
      <p:ext uri="{BB962C8B-B14F-4D97-AF65-F5344CB8AC3E}">
        <p14:creationId xmlns:p14="http://schemas.microsoft.com/office/powerpoint/2010/main" val="25933266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2296545676"/>
              </p:ext>
            </p:extLst>
          </p:nvPr>
        </p:nvGraphicFramePr>
        <p:xfrm>
          <a:off x="0" y="1949450"/>
          <a:ext cx="9144000" cy="490855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bwMode="white">
          <a:xfrm>
            <a:off x="0" y="279396"/>
            <a:ext cx="9143999" cy="944562"/>
          </a:xfrm>
        </p:spPr>
        <p:txBody>
          <a:bodyPr>
            <a:noAutofit/>
          </a:bodyPr>
          <a:lstStyle/>
          <a:p>
            <a:r>
              <a:rPr lang="en-US" sz="2900" dirty="0" smtClean="0"/>
              <a:t>Worker Confidence About Paying for Long-term Care Also Shows Slow Steady Increase Since Low in 2011</a:t>
            </a:r>
            <a:endParaRPr lang="en-US" sz="2900" dirty="0"/>
          </a:p>
        </p:txBody>
      </p:sp>
      <p:sp>
        <p:nvSpPr>
          <p:cNvPr id="3" name="Content Placeholder 2"/>
          <p:cNvSpPr>
            <a:spLocks noGrp="1"/>
          </p:cNvSpPr>
          <p:nvPr>
            <p:ph idx="1"/>
          </p:nvPr>
        </p:nvSpPr>
        <p:spPr>
          <a:xfrm>
            <a:off x="304800" y="1295399"/>
            <a:ext cx="8610600" cy="877785"/>
          </a:xfrm>
        </p:spPr>
        <p:txBody>
          <a:bodyPr>
            <a:normAutofit/>
          </a:bodyPr>
          <a:lstStyle/>
          <a:p>
            <a:r>
              <a:rPr lang="en-US" dirty="0" smtClean="0"/>
              <a:t>Overall, how confident are you that you will have enough money to pay for long-term care, such as nursing home or home health care, should you need it during your retirement? (2016 Workers n=1,000)</a:t>
            </a:r>
            <a:endParaRPr lang="en-US" dirty="0"/>
          </a:p>
        </p:txBody>
      </p:sp>
      <p:sp>
        <p:nvSpPr>
          <p:cNvPr id="5"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2000-2016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6" name="Slide Number Placeholder 5"/>
          <p:cNvSpPr>
            <a:spLocks noGrp="1"/>
          </p:cNvSpPr>
          <p:nvPr>
            <p:ph type="sldNum" sz="quarter" idx="10"/>
          </p:nvPr>
        </p:nvSpPr>
        <p:spPr/>
        <p:txBody>
          <a:bodyPr/>
          <a:lstStyle/>
          <a:p>
            <a:fld id="{EBAD9AF0-FD35-4E4E-B775-C1DCF7755A5B}" type="slidenum">
              <a:rPr lang="en-US" smtClean="0"/>
              <a:t>13</a:t>
            </a:fld>
            <a:endParaRPr lang="en-US" dirty="0"/>
          </a:p>
        </p:txBody>
      </p:sp>
      <p:sp>
        <p:nvSpPr>
          <p:cNvPr id="9" name="TextBox 1"/>
          <p:cNvSpPr txBox="1"/>
          <p:nvPr/>
        </p:nvSpPr>
        <p:spPr>
          <a:xfrm>
            <a:off x="8190418" y="2634391"/>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26%</a:t>
            </a:r>
            <a:endParaRPr lang="en-US" sz="1400" dirty="0"/>
          </a:p>
        </p:txBody>
      </p:sp>
      <p:sp>
        <p:nvSpPr>
          <p:cNvPr id="10" name="TextBox 1"/>
          <p:cNvSpPr txBox="1"/>
          <p:nvPr/>
        </p:nvSpPr>
        <p:spPr>
          <a:xfrm>
            <a:off x="8190417" y="3328799"/>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23%</a:t>
            </a:r>
            <a:endParaRPr lang="en-US" sz="1400" dirty="0"/>
          </a:p>
        </p:txBody>
      </p:sp>
      <p:sp>
        <p:nvSpPr>
          <p:cNvPr id="11" name="TextBox 1"/>
          <p:cNvSpPr txBox="1"/>
          <p:nvPr/>
        </p:nvSpPr>
        <p:spPr>
          <a:xfrm>
            <a:off x="8190418" y="4048460"/>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32%</a:t>
            </a:r>
            <a:endParaRPr lang="en-US" sz="1400" dirty="0">
              <a:solidFill>
                <a:schemeClr val="bg1"/>
              </a:solidFill>
            </a:endParaRPr>
          </a:p>
        </p:txBody>
      </p:sp>
      <p:sp>
        <p:nvSpPr>
          <p:cNvPr id="12" name="TextBox 1"/>
          <p:cNvSpPr txBox="1"/>
          <p:nvPr/>
        </p:nvSpPr>
        <p:spPr>
          <a:xfrm>
            <a:off x="8190419" y="4664318"/>
            <a:ext cx="294314" cy="262841"/>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16%</a:t>
            </a:r>
            <a:endParaRPr lang="en-US" sz="1400" dirty="0">
              <a:solidFill>
                <a:schemeClr val="bg1"/>
              </a:solidFill>
            </a:endParaRPr>
          </a:p>
        </p:txBody>
      </p:sp>
      <p:sp>
        <p:nvSpPr>
          <p:cNvPr id="19" name="TextBox 18"/>
          <p:cNvSpPr txBox="1"/>
          <p:nvPr/>
        </p:nvSpPr>
        <p:spPr>
          <a:xfrm>
            <a:off x="3825159" y="2568920"/>
            <a:ext cx="514350" cy="307777"/>
          </a:xfrm>
          <a:prstGeom prst="rect">
            <a:avLst/>
          </a:prstGeom>
          <a:noFill/>
        </p:spPr>
        <p:txBody>
          <a:bodyPr wrap="square" rtlCol="0">
            <a:spAutoFit/>
          </a:bodyPr>
          <a:lstStyle/>
          <a:p>
            <a:pPr algn="r"/>
            <a:r>
              <a:rPr lang="en-US" sz="1400" dirty="0" smtClean="0"/>
              <a:t>21%  </a:t>
            </a:r>
            <a:endParaRPr lang="en-US" sz="1400" dirty="0"/>
          </a:p>
        </p:txBody>
      </p:sp>
      <p:sp>
        <p:nvSpPr>
          <p:cNvPr id="20" name="TextBox 19"/>
          <p:cNvSpPr txBox="1"/>
          <p:nvPr/>
        </p:nvSpPr>
        <p:spPr>
          <a:xfrm>
            <a:off x="3825159" y="3165820"/>
            <a:ext cx="514350" cy="307777"/>
          </a:xfrm>
          <a:prstGeom prst="rect">
            <a:avLst/>
          </a:prstGeom>
          <a:noFill/>
        </p:spPr>
        <p:txBody>
          <a:bodyPr wrap="square" rtlCol="0">
            <a:spAutoFit/>
          </a:bodyPr>
          <a:lstStyle/>
          <a:p>
            <a:pPr algn="r"/>
            <a:r>
              <a:rPr lang="en-US" sz="1400" dirty="0" smtClean="0"/>
              <a:t>23%  </a:t>
            </a:r>
            <a:endParaRPr lang="en-US" sz="1400" dirty="0"/>
          </a:p>
        </p:txBody>
      </p:sp>
      <p:sp>
        <p:nvSpPr>
          <p:cNvPr id="22" name="TextBox 21"/>
          <p:cNvSpPr txBox="1"/>
          <p:nvPr/>
        </p:nvSpPr>
        <p:spPr>
          <a:xfrm>
            <a:off x="3825159" y="3940217"/>
            <a:ext cx="514350" cy="307777"/>
          </a:xfrm>
          <a:prstGeom prst="rect">
            <a:avLst/>
          </a:prstGeom>
          <a:noFill/>
        </p:spPr>
        <p:txBody>
          <a:bodyPr wrap="square" rtlCol="0">
            <a:spAutoFit/>
          </a:bodyPr>
          <a:lstStyle/>
          <a:p>
            <a:pPr algn="r"/>
            <a:r>
              <a:rPr lang="en-US" sz="1400" dirty="0" smtClean="0">
                <a:solidFill>
                  <a:schemeClr val="bg1"/>
                </a:solidFill>
              </a:rPr>
              <a:t>36%  </a:t>
            </a:r>
            <a:endParaRPr lang="en-US" sz="1400" dirty="0">
              <a:solidFill>
                <a:schemeClr val="bg1"/>
              </a:solidFill>
            </a:endParaRPr>
          </a:p>
        </p:txBody>
      </p:sp>
      <p:sp>
        <p:nvSpPr>
          <p:cNvPr id="23" name="TextBox 22"/>
          <p:cNvSpPr txBox="1"/>
          <p:nvPr/>
        </p:nvSpPr>
        <p:spPr>
          <a:xfrm>
            <a:off x="3825159" y="4632409"/>
            <a:ext cx="514350" cy="307777"/>
          </a:xfrm>
          <a:prstGeom prst="rect">
            <a:avLst/>
          </a:prstGeom>
          <a:noFill/>
        </p:spPr>
        <p:txBody>
          <a:bodyPr wrap="square" rtlCol="0">
            <a:spAutoFit/>
          </a:bodyPr>
          <a:lstStyle/>
          <a:p>
            <a:pPr algn="r"/>
            <a:r>
              <a:rPr lang="en-US" sz="1400" dirty="0" smtClean="0">
                <a:solidFill>
                  <a:schemeClr val="bg1"/>
                </a:solidFill>
              </a:rPr>
              <a:t>17%  </a:t>
            </a:r>
            <a:endParaRPr lang="en-US" sz="1400" dirty="0">
              <a:solidFill>
                <a:schemeClr val="bg1"/>
              </a:solidFill>
            </a:endParaRPr>
          </a:p>
        </p:txBody>
      </p:sp>
      <p:sp>
        <p:nvSpPr>
          <p:cNvPr id="16" name="TextBox 1"/>
          <p:cNvSpPr txBox="1"/>
          <p:nvPr/>
        </p:nvSpPr>
        <p:spPr>
          <a:xfrm>
            <a:off x="123824" y="5431022"/>
            <a:ext cx="682598" cy="579253"/>
          </a:xfrm>
          <a:prstGeom prst="rect">
            <a:avLst/>
          </a:prstGeom>
          <a:solidFill>
            <a:schemeClr val="bg1"/>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050" dirty="0" smtClean="0"/>
              <a:t>Yearly</a:t>
            </a:r>
          </a:p>
          <a:p>
            <a:pPr algn="r"/>
            <a:r>
              <a:rPr lang="en-US" sz="1050" dirty="0" smtClean="0"/>
              <a:t>Change in</a:t>
            </a:r>
          </a:p>
          <a:p>
            <a:pPr algn="r"/>
            <a:r>
              <a:rPr lang="en-US" sz="1050" i="1" dirty="0"/>
              <a:t>Very</a:t>
            </a:r>
          </a:p>
          <a:p>
            <a:pPr algn="r"/>
            <a:r>
              <a:rPr lang="en-US" sz="1050" i="1" dirty="0"/>
              <a:t>Confident</a:t>
            </a:r>
          </a:p>
        </p:txBody>
      </p:sp>
      <p:sp>
        <p:nvSpPr>
          <p:cNvPr id="17" name="TextBox 16"/>
          <p:cNvSpPr txBox="1"/>
          <p:nvPr/>
        </p:nvSpPr>
        <p:spPr>
          <a:xfrm>
            <a:off x="5790011" y="2687163"/>
            <a:ext cx="514350" cy="307777"/>
          </a:xfrm>
          <a:prstGeom prst="rect">
            <a:avLst/>
          </a:prstGeom>
          <a:noFill/>
        </p:spPr>
        <p:txBody>
          <a:bodyPr wrap="square" rtlCol="0">
            <a:spAutoFit/>
          </a:bodyPr>
          <a:lstStyle/>
          <a:p>
            <a:pPr algn="r"/>
            <a:r>
              <a:rPr lang="en-US" sz="1400" dirty="0" smtClean="0"/>
              <a:t>33%  </a:t>
            </a:r>
            <a:endParaRPr lang="en-US" sz="1400" dirty="0"/>
          </a:p>
        </p:txBody>
      </p:sp>
      <p:sp>
        <p:nvSpPr>
          <p:cNvPr id="18" name="TextBox 17"/>
          <p:cNvSpPr txBox="1"/>
          <p:nvPr/>
        </p:nvSpPr>
        <p:spPr>
          <a:xfrm>
            <a:off x="5790011" y="3436941"/>
            <a:ext cx="514350" cy="307777"/>
          </a:xfrm>
          <a:prstGeom prst="rect">
            <a:avLst/>
          </a:prstGeom>
          <a:noFill/>
        </p:spPr>
        <p:txBody>
          <a:bodyPr wrap="square" rtlCol="0">
            <a:spAutoFit/>
          </a:bodyPr>
          <a:lstStyle/>
          <a:p>
            <a:pPr algn="r"/>
            <a:r>
              <a:rPr lang="en-US" sz="1400" dirty="0" smtClean="0"/>
              <a:t>27%  </a:t>
            </a:r>
            <a:endParaRPr lang="en-US" sz="1400" dirty="0"/>
          </a:p>
        </p:txBody>
      </p:sp>
      <p:sp>
        <p:nvSpPr>
          <p:cNvPr id="21" name="TextBox 20"/>
          <p:cNvSpPr txBox="1"/>
          <p:nvPr/>
        </p:nvSpPr>
        <p:spPr>
          <a:xfrm>
            <a:off x="5790011" y="4201278"/>
            <a:ext cx="514350" cy="307777"/>
          </a:xfrm>
          <a:prstGeom prst="rect">
            <a:avLst/>
          </a:prstGeom>
          <a:noFill/>
        </p:spPr>
        <p:txBody>
          <a:bodyPr wrap="square" rtlCol="0">
            <a:spAutoFit/>
          </a:bodyPr>
          <a:lstStyle/>
          <a:p>
            <a:pPr algn="r"/>
            <a:r>
              <a:rPr lang="en-US" sz="1400" dirty="0" smtClean="0">
                <a:solidFill>
                  <a:schemeClr val="bg1"/>
                </a:solidFill>
              </a:rPr>
              <a:t>30%  </a:t>
            </a:r>
            <a:endParaRPr lang="en-US" sz="1400" dirty="0">
              <a:solidFill>
                <a:schemeClr val="bg1"/>
              </a:solidFill>
            </a:endParaRPr>
          </a:p>
        </p:txBody>
      </p:sp>
      <p:sp>
        <p:nvSpPr>
          <p:cNvPr id="24" name="TextBox 23"/>
          <p:cNvSpPr txBox="1"/>
          <p:nvPr/>
        </p:nvSpPr>
        <p:spPr>
          <a:xfrm>
            <a:off x="5790011" y="4744666"/>
            <a:ext cx="514350" cy="307777"/>
          </a:xfrm>
          <a:prstGeom prst="rect">
            <a:avLst/>
          </a:prstGeom>
          <a:noFill/>
        </p:spPr>
        <p:txBody>
          <a:bodyPr wrap="square" rtlCol="0">
            <a:spAutoFit/>
          </a:bodyPr>
          <a:lstStyle/>
          <a:p>
            <a:pPr algn="r"/>
            <a:r>
              <a:rPr lang="en-US" sz="1400" dirty="0" smtClean="0">
                <a:solidFill>
                  <a:schemeClr val="bg1"/>
                </a:solidFill>
              </a:rPr>
              <a:t>9%  </a:t>
            </a:r>
            <a:endParaRPr lang="en-US" sz="1400" dirty="0">
              <a:solidFill>
                <a:schemeClr val="bg1"/>
              </a:solidFill>
            </a:endParaRPr>
          </a:p>
        </p:txBody>
      </p:sp>
      <p:sp>
        <p:nvSpPr>
          <p:cNvPr id="25" name="TextBox 24"/>
          <p:cNvSpPr txBox="1"/>
          <p:nvPr/>
        </p:nvSpPr>
        <p:spPr>
          <a:xfrm>
            <a:off x="888590" y="2642980"/>
            <a:ext cx="514350" cy="307777"/>
          </a:xfrm>
          <a:prstGeom prst="rect">
            <a:avLst/>
          </a:prstGeom>
          <a:noFill/>
        </p:spPr>
        <p:txBody>
          <a:bodyPr wrap="square" rtlCol="0">
            <a:spAutoFit/>
          </a:bodyPr>
          <a:lstStyle/>
          <a:p>
            <a:pPr algn="r"/>
            <a:r>
              <a:rPr lang="en-US" sz="1400" dirty="0" smtClean="0"/>
              <a:t>28%  </a:t>
            </a:r>
            <a:endParaRPr lang="en-US" sz="1400" dirty="0"/>
          </a:p>
        </p:txBody>
      </p:sp>
      <p:sp>
        <p:nvSpPr>
          <p:cNvPr id="26" name="TextBox 25"/>
          <p:cNvSpPr txBox="1"/>
          <p:nvPr/>
        </p:nvSpPr>
        <p:spPr>
          <a:xfrm>
            <a:off x="888590" y="3311050"/>
            <a:ext cx="514350" cy="307777"/>
          </a:xfrm>
          <a:prstGeom prst="rect">
            <a:avLst/>
          </a:prstGeom>
          <a:noFill/>
        </p:spPr>
        <p:txBody>
          <a:bodyPr wrap="square" rtlCol="0">
            <a:spAutoFit/>
          </a:bodyPr>
          <a:lstStyle/>
          <a:p>
            <a:pPr algn="r"/>
            <a:r>
              <a:rPr lang="en-US" sz="1400" dirty="0" smtClean="0"/>
              <a:t>26%  </a:t>
            </a:r>
            <a:endParaRPr lang="en-US" sz="1400" dirty="0"/>
          </a:p>
        </p:txBody>
      </p:sp>
      <p:sp>
        <p:nvSpPr>
          <p:cNvPr id="27" name="TextBox 26"/>
          <p:cNvSpPr txBox="1"/>
          <p:nvPr/>
        </p:nvSpPr>
        <p:spPr>
          <a:xfrm>
            <a:off x="888590" y="4049737"/>
            <a:ext cx="514350" cy="307777"/>
          </a:xfrm>
          <a:prstGeom prst="rect">
            <a:avLst/>
          </a:prstGeom>
          <a:noFill/>
        </p:spPr>
        <p:txBody>
          <a:bodyPr wrap="square" rtlCol="0">
            <a:spAutoFit/>
          </a:bodyPr>
          <a:lstStyle/>
          <a:p>
            <a:pPr algn="r"/>
            <a:r>
              <a:rPr lang="en-US" sz="1400" dirty="0" smtClean="0">
                <a:solidFill>
                  <a:schemeClr val="bg1"/>
                </a:solidFill>
              </a:rPr>
              <a:t>29%  </a:t>
            </a:r>
            <a:endParaRPr lang="en-US" sz="1400" dirty="0">
              <a:solidFill>
                <a:schemeClr val="bg1"/>
              </a:solidFill>
            </a:endParaRPr>
          </a:p>
        </p:txBody>
      </p:sp>
      <p:sp>
        <p:nvSpPr>
          <p:cNvPr id="28" name="TextBox 27"/>
          <p:cNvSpPr txBox="1"/>
          <p:nvPr/>
        </p:nvSpPr>
        <p:spPr>
          <a:xfrm>
            <a:off x="888590" y="4677951"/>
            <a:ext cx="514350" cy="307777"/>
          </a:xfrm>
          <a:prstGeom prst="rect">
            <a:avLst/>
          </a:prstGeom>
          <a:noFill/>
        </p:spPr>
        <p:txBody>
          <a:bodyPr wrap="square" rtlCol="0">
            <a:spAutoFit/>
          </a:bodyPr>
          <a:lstStyle/>
          <a:p>
            <a:pPr algn="r"/>
            <a:r>
              <a:rPr lang="en-US" sz="1400" dirty="0" smtClean="0">
                <a:solidFill>
                  <a:schemeClr val="bg1"/>
                </a:solidFill>
              </a:rPr>
              <a:t>15%  </a:t>
            </a:r>
            <a:endParaRPr lang="en-US" sz="1400" dirty="0">
              <a:solidFill>
                <a:schemeClr val="bg1"/>
              </a:solidFill>
            </a:endParaRPr>
          </a:p>
        </p:txBody>
      </p:sp>
    </p:spTree>
    <p:extLst>
      <p:ext uri="{BB962C8B-B14F-4D97-AF65-F5344CB8AC3E}">
        <p14:creationId xmlns:p14="http://schemas.microsoft.com/office/powerpoint/2010/main" val="1930238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2437725376"/>
              </p:ext>
            </p:extLst>
          </p:nvPr>
        </p:nvGraphicFramePr>
        <p:xfrm>
          <a:off x="0" y="1949450"/>
          <a:ext cx="9144000" cy="490855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bwMode="white">
          <a:xfrm>
            <a:off x="275327" y="274638"/>
            <a:ext cx="8593347" cy="944562"/>
          </a:xfrm>
        </p:spPr>
        <p:txBody>
          <a:bodyPr>
            <a:normAutofit fontScale="90000"/>
          </a:bodyPr>
          <a:lstStyle/>
          <a:p>
            <a:r>
              <a:rPr lang="en-US" dirty="0"/>
              <a:t>Retiree Confidence About Their Ability to Pay for Basic Expenses Continues to Increase From 2013 Low</a:t>
            </a:r>
          </a:p>
        </p:txBody>
      </p:sp>
      <p:sp>
        <p:nvSpPr>
          <p:cNvPr id="3" name="Content Placeholder 2"/>
          <p:cNvSpPr>
            <a:spLocks noGrp="1"/>
          </p:cNvSpPr>
          <p:nvPr>
            <p:ph idx="1"/>
          </p:nvPr>
        </p:nvSpPr>
        <p:spPr/>
        <p:txBody>
          <a:bodyPr/>
          <a:lstStyle/>
          <a:p>
            <a:r>
              <a:rPr lang="en-US" dirty="0" smtClean="0"/>
              <a:t>Overall, how confident are you that you will have enough money to take care of your basic expenses during your retirement? (2016 Retirees n=505)</a:t>
            </a:r>
            <a:endParaRPr lang="en-US" dirty="0"/>
          </a:p>
        </p:txBody>
      </p:sp>
      <p:sp>
        <p:nvSpPr>
          <p:cNvPr id="5"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1993-2016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6" name="Slide Number Placeholder 5"/>
          <p:cNvSpPr>
            <a:spLocks noGrp="1"/>
          </p:cNvSpPr>
          <p:nvPr>
            <p:ph type="sldNum" sz="quarter" idx="10"/>
          </p:nvPr>
        </p:nvSpPr>
        <p:spPr/>
        <p:txBody>
          <a:bodyPr/>
          <a:lstStyle/>
          <a:p>
            <a:fld id="{EBAD9AF0-FD35-4E4E-B775-C1DCF7755A5B}" type="slidenum">
              <a:rPr lang="en-US" smtClean="0"/>
              <a:t>14</a:t>
            </a:fld>
            <a:endParaRPr lang="en-US" dirty="0"/>
          </a:p>
        </p:txBody>
      </p:sp>
      <p:sp>
        <p:nvSpPr>
          <p:cNvPr id="9" name="TextBox 1"/>
          <p:cNvSpPr txBox="1"/>
          <p:nvPr/>
        </p:nvSpPr>
        <p:spPr>
          <a:xfrm>
            <a:off x="8237251" y="2395420"/>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 </a:t>
            </a:r>
            <a:r>
              <a:rPr lang="en-US" sz="1400" dirty="0"/>
              <a:t>8</a:t>
            </a:r>
            <a:r>
              <a:rPr lang="en-US" sz="1400" dirty="0" smtClean="0"/>
              <a:t>%</a:t>
            </a:r>
            <a:endParaRPr lang="en-US" sz="1400" dirty="0"/>
          </a:p>
        </p:txBody>
      </p:sp>
      <p:sp>
        <p:nvSpPr>
          <p:cNvPr id="10" name="TextBox 1"/>
          <p:cNvSpPr txBox="1"/>
          <p:nvPr/>
        </p:nvSpPr>
        <p:spPr>
          <a:xfrm>
            <a:off x="8251179" y="2628882"/>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a:t>6</a:t>
            </a:r>
            <a:r>
              <a:rPr lang="en-US" sz="1400" dirty="0" smtClean="0"/>
              <a:t>%</a:t>
            </a:r>
            <a:endParaRPr lang="en-US" sz="1400" dirty="0"/>
          </a:p>
        </p:txBody>
      </p:sp>
      <p:sp>
        <p:nvSpPr>
          <p:cNvPr id="11" name="TextBox 1"/>
          <p:cNvSpPr txBox="1"/>
          <p:nvPr/>
        </p:nvSpPr>
        <p:spPr>
          <a:xfrm>
            <a:off x="8247572" y="3167430"/>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35%</a:t>
            </a:r>
            <a:endParaRPr lang="en-US" sz="1400" dirty="0">
              <a:solidFill>
                <a:schemeClr val="bg1"/>
              </a:solidFill>
            </a:endParaRPr>
          </a:p>
        </p:txBody>
      </p:sp>
      <p:sp>
        <p:nvSpPr>
          <p:cNvPr id="12" name="TextBox 1"/>
          <p:cNvSpPr txBox="1"/>
          <p:nvPr/>
        </p:nvSpPr>
        <p:spPr>
          <a:xfrm>
            <a:off x="8247572" y="4470829"/>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49%</a:t>
            </a:r>
            <a:endParaRPr lang="en-US" sz="1400" dirty="0">
              <a:solidFill>
                <a:schemeClr val="bg1"/>
              </a:solidFill>
            </a:endParaRPr>
          </a:p>
        </p:txBody>
      </p:sp>
      <p:sp>
        <p:nvSpPr>
          <p:cNvPr id="19" name="TextBox 18"/>
          <p:cNvSpPr txBox="1"/>
          <p:nvPr/>
        </p:nvSpPr>
        <p:spPr>
          <a:xfrm>
            <a:off x="5525717" y="2467320"/>
            <a:ext cx="514350" cy="307777"/>
          </a:xfrm>
          <a:prstGeom prst="rect">
            <a:avLst/>
          </a:prstGeom>
          <a:noFill/>
        </p:spPr>
        <p:txBody>
          <a:bodyPr wrap="square" rtlCol="0">
            <a:spAutoFit/>
          </a:bodyPr>
          <a:lstStyle/>
          <a:p>
            <a:pPr algn="r"/>
            <a:r>
              <a:rPr lang="en-US" sz="1400" dirty="0" smtClean="0"/>
              <a:t>14%  </a:t>
            </a:r>
            <a:endParaRPr lang="en-US" sz="1400" dirty="0"/>
          </a:p>
        </p:txBody>
      </p:sp>
      <p:sp>
        <p:nvSpPr>
          <p:cNvPr id="20" name="TextBox 19"/>
          <p:cNvSpPr txBox="1"/>
          <p:nvPr/>
        </p:nvSpPr>
        <p:spPr>
          <a:xfrm>
            <a:off x="5525717" y="2734020"/>
            <a:ext cx="514350" cy="307777"/>
          </a:xfrm>
          <a:prstGeom prst="rect">
            <a:avLst/>
          </a:prstGeom>
          <a:noFill/>
        </p:spPr>
        <p:txBody>
          <a:bodyPr wrap="square" rtlCol="0">
            <a:spAutoFit/>
          </a:bodyPr>
          <a:lstStyle/>
          <a:p>
            <a:pPr algn="r"/>
            <a:r>
              <a:rPr lang="en-US" sz="1400" dirty="0"/>
              <a:t>6</a:t>
            </a:r>
            <a:r>
              <a:rPr lang="en-US" sz="1400" dirty="0" smtClean="0"/>
              <a:t>%  </a:t>
            </a:r>
            <a:endParaRPr lang="en-US" sz="1400" dirty="0"/>
          </a:p>
        </p:txBody>
      </p:sp>
      <p:sp>
        <p:nvSpPr>
          <p:cNvPr id="22" name="TextBox 21"/>
          <p:cNvSpPr txBox="1"/>
          <p:nvPr/>
        </p:nvSpPr>
        <p:spPr>
          <a:xfrm>
            <a:off x="5525717" y="3279817"/>
            <a:ext cx="514350" cy="307777"/>
          </a:xfrm>
          <a:prstGeom prst="rect">
            <a:avLst/>
          </a:prstGeom>
          <a:noFill/>
        </p:spPr>
        <p:txBody>
          <a:bodyPr wrap="square" rtlCol="0">
            <a:spAutoFit/>
          </a:bodyPr>
          <a:lstStyle/>
          <a:p>
            <a:pPr algn="r"/>
            <a:r>
              <a:rPr lang="en-US" sz="1400" dirty="0">
                <a:solidFill>
                  <a:schemeClr val="bg1"/>
                </a:solidFill>
              </a:rPr>
              <a:t>4</a:t>
            </a:r>
            <a:r>
              <a:rPr lang="en-US" sz="1400" dirty="0" smtClean="0">
                <a:solidFill>
                  <a:schemeClr val="bg1"/>
                </a:solidFill>
              </a:rPr>
              <a:t>5%  </a:t>
            </a:r>
            <a:endParaRPr lang="en-US" sz="1400" dirty="0">
              <a:solidFill>
                <a:schemeClr val="bg1"/>
              </a:solidFill>
            </a:endParaRPr>
          </a:p>
        </p:txBody>
      </p:sp>
      <p:sp>
        <p:nvSpPr>
          <p:cNvPr id="23" name="TextBox 22"/>
          <p:cNvSpPr txBox="1"/>
          <p:nvPr/>
        </p:nvSpPr>
        <p:spPr>
          <a:xfrm>
            <a:off x="5525717" y="4391109"/>
            <a:ext cx="514350" cy="307777"/>
          </a:xfrm>
          <a:prstGeom prst="rect">
            <a:avLst/>
          </a:prstGeom>
          <a:noFill/>
        </p:spPr>
        <p:txBody>
          <a:bodyPr wrap="square" rtlCol="0">
            <a:spAutoFit/>
          </a:bodyPr>
          <a:lstStyle/>
          <a:p>
            <a:pPr algn="r"/>
            <a:r>
              <a:rPr lang="en-US" sz="1400" dirty="0" smtClean="0">
                <a:solidFill>
                  <a:schemeClr val="bg1"/>
                </a:solidFill>
              </a:rPr>
              <a:t>34%  </a:t>
            </a:r>
            <a:endParaRPr lang="en-US" sz="1400" dirty="0">
              <a:solidFill>
                <a:schemeClr val="bg1"/>
              </a:solidFill>
            </a:endParaRPr>
          </a:p>
        </p:txBody>
      </p:sp>
      <p:sp>
        <p:nvSpPr>
          <p:cNvPr id="16" name="TextBox 1"/>
          <p:cNvSpPr txBox="1"/>
          <p:nvPr/>
        </p:nvSpPr>
        <p:spPr>
          <a:xfrm>
            <a:off x="123824" y="5431022"/>
            <a:ext cx="682598" cy="579253"/>
          </a:xfrm>
          <a:prstGeom prst="rect">
            <a:avLst/>
          </a:prstGeom>
          <a:solidFill>
            <a:schemeClr val="bg1"/>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050" dirty="0" smtClean="0"/>
              <a:t>Yearly</a:t>
            </a:r>
          </a:p>
          <a:p>
            <a:pPr algn="r"/>
            <a:r>
              <a:rPr lang="en-US" sz="1050" dirty="0" smtClean="0"/>
              <a:t>Change in</a:t>
            </a:r>
          </a:p>
          <a:p>
            <a:pPr algn="r"/>
            <a:r>
              <a:rPr lang="en-US" sz="1050" i="1" dirty="0"/>
              <a:t>Very</a:t>
            </a:r>
          </a:p>
          <a:p>
            <a:pPr algn="r"/>
            <a:r>
              <a:rPr lang="en-US" sz="1050" i="1" dirty="0"/>
              <a:t>Confident</a:t>
            </a:r>
          </a:p>
        </p:txBody>
      </p:sp>
      <p:sp>
        <p:nvSpPr>
          <p:cNvPr id="17" name="TextBox 16"/>
          <p:cNvSpPr txBox="1"/>
          <p:nvPr/>
        </p:nvSpPr>
        <p:spPr>
          <a:xfrm>
            <a:off x="2741345" y="2406938"/>
            <a:ext cx="514350" cy="307777"/>
          </a:xfrm>
          <a:prstGeom prst="rect">
            <a:avLst/>
          </a:prstGeom>
          <a:noFill/>
        </p:spPr>
        <p:txBody>
          <a:bodyPr wrap="square" rtlCol="0">
            <a:spAutoFit/>
          </a:bodyPr>
          <a:lstStyle/>
          <a:p>
            <a:pPr algn="r"/>
            <a:r>
              <a:rPr lang="en-US" sz="1400" dirty="0" smtClean="0"/>
              <a:t>9%  </a:t>
            </a:r>
            <a:endParaRPr lang="en-US" sz="1400" dirty="0"/>
          </a:p>
        </p:txBody>
      </p:sp>
      <p:sp>
        <p:nvSpPr>
          <p:cNvPr id="18" name="TextBox 17"/>
          <p:cNvSpPr txBox="1"/>
          <p:nvPr/>
        </p:nvSpPr>
        <p:spPr>
          <a:xfrm>
            <a:off x="2741345" y="2661416"/>
            <a:ext cx="514350" cy="307777"/>
          </a:xfrm>
          <a:prstGeom prst="rect">
            <a:avLst/>
          </a:prstGeom>
          <a:noFill/>
        </p:spPr>
        <p:txBody>
          <a:bodyPr wrap="square" rtlCol="0">
            <a:spAutoFit/>
          </a:bodyPr>
          <a:lstStyle/>
          <a:p>
            <a:pPr algn="r"/>
            <a:r>
              <a:rPr lang="en-US" sz="1400" dirty="0" smtClean="0"/>
              <a:t>7%  </a:t>
            </a:r>
            <a:endParaRPr lang="en-US" sz="1400" dirty="0"/>
          </a:p>
        </p:txBody>
      </p:sp>
      <p:sp>
        <p:nvSpPr>
          <p:cNvPr id="21" name="TextBox 20"/>
          <p:cNvSpPr txBox="1"/>
          <p:nvPr/>
        </p:nvSpPr>
        <p:spPr>
          <a:xfrm>
            <a:off x="2741345" y="3222553"/>
            <a:ext cx="514350" cy="307777"/>
          </a:xfrm>
          <a:prstGeom prst="rect">
            <a:avLst/>
          </a:prstGeom>
          <a:noFill/>
        </p:spPr>
        <p:txBody>
          <a:bodyPr wrap="square" rtlCol="0">
            <a:spAutoFit/>
          </a:bodyPr>
          <a:lstStyle/>
          <a:p>
            <a:pPr algn="r"/>
            <a:r>
              <a:rPr lang="en-US" sz="1400" dirty="0" smtClean="0">
                <a:solidFill>
                  <a:schemeClr val="bg1"/>
                </a:solidFill>
              </a:rPr>
              <a:t>36%  </a:t>
            </a:r>
            <a:endParaRPr lang="en-US" sz="1400" dirty="0">
              <a:solidFill>
                <a:schemeClr val="bg1"/>
              </a:solidFill>
            </a:endParaRPr>
          </a:p>
        </p:txBody>
      </p:sp>
      <p:sp>
        <p:nvSpPr>
          <p:cNvPr id="24" name="TextBox 23"/>
          <p:cNvSpPr txBox="1"/>
          <p:nvPr/>
        </p:nvSpPr>
        <p:spPr>
          <a:xfrm>
            <a:off x="2741345" y="4261241"/>
            <a:ext cx="514350" cy="307777"/>
          </a:xfrm>
          <a:prstGeom prst="rect">
            <a:avLst/>
          </a:prstGeom>
          <a:noFill/>
        </p:spPr>
        <p:txBody>
          <a:bodyPr wrap="square" rtlCol="0">
            <a:spAutoFit/>
          </a:bodyPr>
          <a:lstStyle/>
          <a:p>
            <a:pPr algn="r"/>
            <a:r>
              <a:rPr lang="en-US" sz="1400" dirty="0" smtClean="0">
                <a:solidFill>
                  <a:schemeClr val="bg1"/>
                </a:solidFill>
              </a:rPr>
              <a:t>48%  </a:t>
            </a:r>
            <a:endParaRPr lang="en-US" sz="1400" dirty="0">
              <a:solidFill>
                <a:schemeClr val="bg1"/>
              </a:solidFill>
            </a:endParaRPr>
          </a:p>
        </p:txBody>
      </p:sp>
      <p:sp>
        <p:nvSpPr>
          <p:cNvPr id="25" name="TextBox 24"/>
          <p:cNvSpPr txBox="1"/>
          <p:nvPr/>
        </p:nvSpPr>
        <p:spPr>
          <a:xfrm>
            <a:off x="1346332" y="2389805"/>
            <a:ext cx="514350" cy="307777"/>
          </a:xfrm>
          <a:prstGeom prst="rect">
            <a:avLst/>
          </a:prstGeom>
          <a:noFill/>
        </p:spPr>
        <p:txBody>
          <a:bodyPr wrap="square" rtlCol="0">
            <a:spAutoFit/>
          </a:bodyPr>
          <a:lstStyle/>
          <a:p>
            <a:pPr algn="r"/>
            <a:r>
              <a:rPr lang="en-US" sz="1400" dirty="0"/>
              <a:t>2</a:t>
            </a:r>
            <a:r>
              <a:rPr lang="en-US" sz="1400" dirty="0" smtClean="0"/>
              <a:t>%  </a:t>
            </a:r>
            <a:endParaRPr lang="en-US" sz="1400" dirty="0"/>
          </a:p>
        </p:txBody>
      </p:sp>
      <p:sp>
        <p:nvSpPr>
          <p:cNvPr id="26" name="TextBox 25"/>
          <p:cNvSpPr txBox="1"/>
          <p:nvPr/>
        </p:nvSpPr>
        <p:spPr>
          <a:xfrm>
            <a:off x="1346332" y="2626075"/>
            <a:ext cx="514350" cy="307777"/>
          </a:xfrm>
          <a:prstGeom prst="rect">
            <a:avLst/>
          </a:prstGeom>
          <a:noFill/>
        </p:spPr>
        <p:txBody>
          <a:bodyPr wrap="square" rtlCol="0">
            <a:spAutoFit/>
          </a:bodyPr>
          <a:lstStyle/>
          <a:p>
            <a:pPr algn="r"/>
            <a:r>
              <a:rPr lang="en-US" sz="1400" dirty="0" smtClean="0"/>
              <a:t>14%  </a:t>
            </a:r>
            <a:endParaRPr lang="en-US" sz="1400" dirty="0"/>
          </a:p>
        </p:txBody>
      </p:sp>
      <p:sp>
        <p:nvSpPr>
          <p:cNvPr id="27" name="TextBox 26"/>
          <p:cNvSpPr txBox="1"/>
          <p:nvPr/>
        </p:nvSpPr>
        <p:spPr>
          <a:xfrm>
            <a:off x="1346332" y="3339362"/>
            <a:ext cx="514350" cy="307777"/>
          </a:xfrm>
          <a:prstGeom prst="rect">
            <a:avLst/>
          </a:prstGeom>
          <a:noFill/>
        </p:spPr>
        <p:txBody>
          <a:bodyPr wrap="square" rtlCol="0">
            <a:spAutoFit/>
          </a:bodyPr>
          <a:lstStyle/>
          <a:p>
            <a:pPr algn="r"/>
            <a:r>
              <a:rPr lang="en-US" sz="1400" dirty="0" smtClean="0">
                <a:solidFill>
                  <a:schemeClr val="bg1"/>
                </a:solidFill>
              </a:rPr>
              <a:t>41%  </a:t>
            </a:r>
            <a:endParaRPr lang="en-US" sz="1400" dirty="0">
              <a:solidFill>
                <a:schemeClr val="bg1"/>
              </a:solidFill>
            </a:endParaRPr>
          </a:p>
        </p:txBody>
      </p:sp>
      <p:sp>
        <p:nvSpPr>
          <p:cNvPr id="28" name="TextBox 27"/>
          <p:cNvSpPr txBox="1"/>
          <p:nvPr/>
        </p:nvSpPr>
        <p:spPr>
          <a:xfrm>
            <a:off x="1346332" y="4386676"/>
            <a:ext cx="514350" cy="307777"/>
          </a:xfrm>
          <a:prstGeom prst="rect">
            <a:avLst/>
          </a:prstGeom>
          <a:noFill/>
        </p:spPr>
        <p:txBody>
          <a:bodyPr wrap="square" rtlCol="0">
            <a:spAutoFit/>
          </a:bodyPr>
          <a:lstStyle/>
          <a:p>
            <a:pPr algn="r"/>
            <a:r>
              <a:rPr lang="en-US" sz="1400" dirty="0" smtClean="0">
                <a:solidFill>
                  <a:schemeClr val="bg1"/>
                </a:solidFill>
              </a:rPr>
              <a:t>40%  </a:t>
            </a:r>
            <a:endParaRPr lang="en-US" sz="1400" dirty="0">
              <a:solidFill>
                <a:schemeClr val="bg1"/>
              </a:solidFill>
            </a:endParaRPr>
          </a:p>
        </p:txBody>
      </p:sp>
      <p:sp>
        <p:nvSpPr>
          <p:cNvPr id="29" name="TextBox 28"/>
          <p:cNvSpPr txBox="1"/>
          <p:nvPr/>
        </p:nvSpPr>
        <p:spPr>
          <a:xfrm>
            <a:off x="7262434" y="2438959"/>
            <a:ext cx="514350" cy="307777"/>
          </a:xfrm>
          <a:prstGeom prst="rect">
            <a:avLst/>
          </a:prstGeom>
          <a:noFill/>
        </p:spPr>
        <p:txBody>
          <a:bodyPr wrap="square" rtlCol="0">
            <a:spAutoFit/>
          </a:bodyPr>
          <a:lstStyle/>
          <a:p>
            <a:pPr algn="r"/>
            <a:r>
              <a:rPr lang="en-US" sz="1400" dirty="0" smtClean="0"/>
              <a:t>12%  </a:t>
            </a:r>
            <a:endParaRPr lang="en-US" sz="1400" dirty="0"/>
          </a:p>
        </p:txBody>
      </p:sp>
      <p:sp>
        <p:nvSpPr>
          <p:cNvPr id="30" name="TextBox 29"/>
          <p:cNvSpPr txBox="1"/>
          <p:nvPr/>
        </p:nvSpPr>
        <p:spPr>
          <a:xfrm>
            <a:off x="7262434" y="2758824"/>
            <a:ext cx="514350" cy="307777"/>
          </a:xfrm>
          <a:prstGeom prst="rect">
            <a:avLst/>
          </a:prstGeom>
          <a:noFill/>
        </p:spPr>
        <p:txBody>
          <a:bodyPr wrap="square" rtlCol="0">
            <a:spAutoFit/>
          </a:bodyPr>
          <a:lstStyle/>
          <a:p>
            <a:pPr algn="r"/>
            <a:r>
              <a:rPr lang="en-US" sz="1400" dirty="0" smtClean="0"/>
              <a:t>11%  </a:t>
            </a:r>
            <a:endParaRPr lang="en-US" sz="1400" dirty="0"/>
          </a:p>
        </p:txBody>
      </p:sp>
      <p:sp>
        <p:nvSpPr>
          <p:cNvPr id="31" name="TextBox 30"/>
          <p:cNvSpPr txBox="1"/>
          <p:nvPr/>
        </p:nvSpPr>
        <p:spPr>
          <a:xfrm>
            <a:off x="7262434" y="3432217"/>
            <a:ext cx="514350" cy="307777"/>
          </a:xfrm>
          <a:prstGeom prst="rect">
            <a:avLst/>
          </a:prstGeom>
          <a:noFill/>
        </p:spPr>
        <p:txBody>
          <a:bodyPr wrap="square" rtlCol="0">
            <a:spAutoFit/>
          </a:bodyPr>
          <a:lstStyle/>
          <a:p>
            <a:pPr algn="r"/>
            <a:r>
              <a:rPr lang="en-US" sz="1400" dirty="0" smtClean="0">
                <a:solidFill>
                  <a:schemeClr val="bg1"/>
                </a:solidFill>
              </a:rPr>
              <a:t>48%  </a:t>
            </a:r>
            <a:endParaRPr lang="en-US" sz="1400" dirty="0">
              <a:solidFill>
                <a:schemeClr val="bg1"/>
              </a:solidFill>
            </a:endParaRPr>
          </a:p>
        </p:txBody>
      </p:sp>
      <p:sp>
        <p:nvSpPr>
          <p:cNvPr id="32" name="TextBox 31"/>
          <p:cNvSpPr txBox="1"/>
          <p:nvPr/>
        </p:nvSpPr>
        <p:spPr>
          <a:xfrm>
            <a:off x="7262434" y="4543509"/>
            <a:ext cx="514350" cy="307777"/>
          </a:xfrm>
          <a:prstGeom prst="rect">
            <a:avLst/>
          </a:prstGeom>
          <a:noFill/>
        </p:spPr>
        <p:txBody>
          <a:bodyPr wrap="square" rtlCol="0">
            <a:spAutoFit/>
          </a:bodyPr>
          <a:lstStyle/>
          <a:p>
            <a:pPr algn="r"/>
            <a:r>
              <a:rPr lang="en-US" sz="1400" dirty="0" smtClean="0">
                <a:solidFill>
                  <a:schemeClr val="bg1"/>
                </a:solidFill>
              </a:rPr>
              <a:t>28%  </a:t>
            </a:r>
            <a:endParaRPr lang="en-US" sz="1400" dirty="0">
              <a:solidFill>
                <a:schemeClr val="bg1"/>
              </a:solidFill>
            </a:endParaRPr>
          </a:p>
        </p:txBody>
      </p:sp>
    </p:spTree>
    <p:extLst>
      <p:ext uri="{BB962C8B-B14F-4D97-AF65-F5344CB8AC3E}">
        <p14:creationId xmlns:p14="http://schemas.microsoft.com/office/powerpoint/2010/main" val="848333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929136430"/>
              </p:ext>
            </p:extLst>
          </p:nvPr>
        </p:nvGraphicFramePr>
        <p:xfrm>
          <a:off x="0" y="1949450"/>
          <a:ext cx="9144000" cy="490855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bwMode="white">
          <a:xfrm>
            <a:off x="275327" y="274638"/>
            <a:ext cx="8593347" cy="944562"/>
          </a:xfrm>
        </p:spPr>
        <p:txBody>
          <a:bodyPr>
            <a:normAutofit fontScale="90000"/>
          </a:bodyPr>
          <a:lstStyle/>
          <a:p>
            <a:r>
              <a:rPr lang="en-US" dirty="0" smtClean="0"/>
              <a:t>Retirees Very Confident About Paying for Medical Expenses Are at Highest Level Since 2006</a:t>
            </a:r>
            <a:endParaRPr lang="en-US" dirty="0"/>
          </a:p>
        </p:txBody>
      </p:sp>
      <p:sp>
        <p:nvSpPr>
          <p:cNvPr id="3" name="Content Placeholder 2"/>
          <p:cNvSpPr>
            <a:spLocks noGrp="1"/>
          </p:cNvSpPr>
          <p:nvPr>
            <p:ph idx="1"/>
          </p:nvPr>
        </p:nvSpPr>
        <p:spPr/>
        <p:txBody>
          <a:bodyPr/>
          <a:lstStyle/>
          <a:p>
            <a:r>
              <a:rPr lang="en-US" dirty="0" smtClean="0"/>
              <a:t>Overall, how confident are you that you will have enough money to take care of your medical expenses during your retirement? (2016 Retirees n=505)</a:t>
            </a:r>
            <a:endParaRPr lang="en-US" dirty="0"/>
          </a:p>
        </p:txBody>
      </p:sp>
      <p:sp>
        <p:nvSpPr>
          <p:cNvPr id="5"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1993-2016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6" name="Slide Number Placeholder 5"/>
          <p:cNvSpPr>
            <a:spLocks noGrp="1"/>
          </p:cNvSpPr>
          <p:nvPr>
            <p:ph type="sldNum" sz="quarter" idx="10"/>
          </p:nvPr>
        </p:nvSpPr>
        <p:spPr/>
        <p:txBody>
          <a:bodyPr/>
          <a:lstStyle/>
          <a:p>
            <a:fld id="{EBAD9AF0-FD35-4E4E-B775-C1DCF7755A5B}" type="slidenum">
              <a:rPr lang="en-US" smtClean="0"/>
              <a:t>15</a:t>
            </a:fld>
            <a:endParaRPr lang="en-US" dirty="0"/>
          </a:p>
        </p:txBody>
      </p:sp>
      <p:sp>
        <p:nvSpPr>
          <p:cNvPr id="9" name="TextBox 1"/>
          <p:cNvSpPr txBox="1"/>
          <p:nvPr/>
        </p:nvSpPr>
        <p:spPr>
          <a:xfrm>
            <a:off x="8219127" y="2442539"/>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10%</a:t>
            </a:r>
            <a:endParaRPr lang="en-US" sz="1400" dirty="0"/>
          </a:p>
        </p:txBody>
      </p:sp>
      <p:sp>
        <p:nvSpPr>
          <p:cNvPr id="10" name="TextBox 1"/>
          <p:cNvSpPr txBox="1"/>
          <p:nvPr/>
        </p:nvSpPr>
        <p:spPr>
          <a:xfrm>
            <a:off x="8219126" y="2760787"/>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11%</a:t>
            </a:r>
            <a:endParaRPr lang="en-US" sz="1400" dirty="0"/>
          </a:p>
        </p:txBody>
      </p:sp>
      <p:sp>
        <p:nvSpPr>
          <p:cNvPr id="11" name="TextBox 1"/>
          <p:cNvSpPr txBox="1"/>
          <p:nvPr/>
        </p:nvSpPr>
        <p:spPr>
          <a:xfrm>
            <a:off x="8219127" y="3326856"/>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35%</a:t>
            </a:r>
            <a:endParaRPr lang="en-US" sz="1400" dirty="0">
              <a:solidFill>
                <a:schemeClr val="bg1"/>
              </a:solidFill>
            </a:endParaRPr>
          </a:p>
        </p:txBody>
      </p:sp>
      <p:sp>
        <p:nvSpPr>
          <p:cNvPr id="12" name="TextBox 1"/>
          <p:cNvSpPr txBox="1"/>
          <p:nvPr/>
        </p:nvSpPr>
        <p:spPr>
          <a:xfrm>
            <a:off x="8219127" y="4261061"/>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42%</a:t>
            </a:r>
            <a:endParaRPr lang="en-US" sz="1400" dirty="0">
              <a:solidFill>
                <a:schemeClr val="bg1"/>
              </a:solidFill>
            </a:endParaRPr>
          </a:p>
        </p:txBody>
      </p:sp>
      <p:sp>
        <p:nvSpPr>
          <p:cNvPr id="19" name="TextBox 18"/>
          <p:cNvSpPr txBox="1"/>
          <p:nvPr/>
        </p:nvSpPr>
        <p:spPr>
          <a:xfrm>
            <a:off x="4474274" y="2416520"/>
            <a:ext cx="514350" cy="307777"/>
          </a:xfrm>
          <a:prstGeom prst="rect">
            <a:avLst/>
          </a:prstGeom>
          <a:noFill/>
        </p:spPr>
        <p:txBody>
          <a:bodyPr wrap="square" rtlCol="0">
            <a:spAutoFit/>
          </a:bodyPr>
          <a:lstStyle/>
          <a:p>
            <a:pPr algn="r"/>
            <a:r>
              <a:rPr lang="en-US" sz="1400" dirty="0" smtClean="0"/>
              <a:t>9%  </a:t>
            </a:r>
            <a:endParaRPr lang="en-US" sz="1400" dirty="0"/>
          </a:p>
        </p:txBody>
      </p:sp>
      <p:sp>
        <p:nvSpPr>
          <p:cNvPr id="20" name="TextBox 19"/>
          <p:cNvSpPr txBox="1"/>
          <p:nvPr/>
        </p:nvSpPr>
        <p:spPr>
          <a:xfrm>
            <a:off x="4474274" y="2734020"/>
            <a:ext cx="514350" cy="307777"/>
          </a:xfrm>
          <a:prstGeom prst="rect">
            <a:avLst/>
          </a:prstGeom>
          <a:noFill/>
        </p:spPr>
        <p:txBody>
          <a:bodyPr wrap="square" rtlCol="0">
            <a:spAutoFit/>
          </a:bodyPr>
          <a:lstStyle/>
          <a:p>
            <a:pPr algn="r"/>
            <a:r>
              <a:rPr lang="en-US" sz="1400" dirty="0" smtClean="0"/>
              <a:t>17%  </a:t>
            </a:r>
            <a:endParaRPr lang="en-US" sz="1400" dirty="0"/>
          </a:p>
        </p:txBody>
      </p:sp>
      <p:sp>
        <p:nvSpPr>
          <p:cNvPr id="22" name="TextBox 21"/>
          <p:cNvSpPr txBox="1"/>
          <p:nvPr/>
        </p:nvSpPr>
        <p:spPr>
          <a:xfrm>
            <a:off x="4474274" y="3394117"/>
            <a:ext cx="514350" cy="307777"/>
          </a:xfrm>
          <a:prstGeom prst="rect">
            <a:avLst/>
          </a:prstGeom>
          <a:noFill/>
        </p:spPr>
        <p:txBody>
          <a:bodyPr wrap="square" rtlCol="0">
            <a:spAutoFit/>
          </a:bodyPr>
          <a:lstStyle/>
          <a:p>
            <a:pPr algn="r"/>
            <a:r>
              <a:rPr lang="en-US" sz="1400" dirty="0" smtClean="0">
                <a:solidFill>
                  <a:schemeClr val="bg1"/>
                </a:solidFill>
              </a:rPr>
              <a:t>39%  </a:t>
            </a:r>
            <a:endParaRPr lang="en-US" sz="1400" dirty="0">
              <a:solidFill>
                <a:schemeClr val="bg1"/>
              </a:solidFill>
            </a:endParaRPr>
          </a:p>
        </p:txBody>
      </p:sp>
      <p:sp>
        <p:nvSpPr>
          <p:cNvPr id="23" name="TextBox 22"/>
          <p:cNvSpPr txBox="1"/>
          <p:nvPr/>
        </p:nvSpPr>
        <p:spPr>
          <a:xfrm>
            <a:off x="4474274" y="4391109"/>
            <a:ext cx="514350" cy="307777"/>
          </a:xfrm>
          <a:prstGeom prst="rect">
            <a:avLst/>
          </a:prstGeom>
          <a:noFill/>
        </p:spPr>
        <p:txBody>
          <a:bodyPr wrap="square" rtlCol="0">
            <a:spAutoFit/>
          </a:bodyPr>
          <a:lstStyle/>
          <a:p>
            <a:pPr algn="r"/>
            <a:r>
              <a:rPr lang="en-US" sz="1400" dirty="0" smtClean="0">
                <a:solidFill>
                  <a:schemeClr val="bg1"/>
                </a:solidFill>
              </a:rPr>
              <a:t>34%  </a:t>
            </a:r>
            <a:endParaRPr lang="en-US" sz="1400" dirty="0">
              <a:solidFill>
                <a:schemeClr val="bg1"/>
              </a:solidFill>
            </a:endParaRPr>
          </a:p>
        </p:txBody>
      </p:sp>
      <p:sp>
        <p:nvSpPr>
          <p:cNvPr id="16" name="TextBox 1"/>
          <p:cNvSpPr txBox="1"/>
          <p:nvPr/>
        </p:nvSpPr>
        <p:spPr>
          <a:xfrm>
            <a:off x="123824" y="5431022"/>
            <a:ext cx="682598" cy="579253"/>
          </a:xfrm>
          <a:prstGeom prst="rect">
            <a:avLst/>
          </a:prstGeom>
          <a:solidFill>
            <a:schemeClr val="bg1"/>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050" dirty="0" smtClean="0"/>
              <a:t>Yearly</a:t>
            </a:r>
          </a:p>
          <a:p>
            <a:pPr algn="r"/>
            <a:r>
              <a:rPr lang="en-US" sz="1050" dirty="0" smtClean="0"/>
              <a:t>Change in</a:t>
            </a:r>
          </a:p>
          <a:p>
            <a:pPr algn="r"/>
            <a:r>
              <a:rPr lang="en-US" sz="1050" i="1" dirty="0"/>
              <a:t>Very</a:t>
            </a:r>
          </a:p>
          <a:p>
            <a:pPr algn="r"/>
            <a:r>
              <a:rPr lang="en-US" sz="1050" i="1" dirty="0"/>
              <a:t>Confident</a:t>
            </a:r>
          </a:p>
        </p:txBody>
      </p:sp>
      <p:sp>
        <p:nvSpPr>
          <p:cNvPr id="17" name="TextBox 16"/>
          <p:cNvSpPr txBox="1"/>
          <p:nvPr/>
        </p:nvSpPr>
        <p:spPr>
          <a:xfrm>
            <a:off x="4866748" y="2448213"/>
            <a:ext cx="514350" cy="307777"/>
          </a:xfrm>
          <a:prstGeom prst="rect">
            <a:avLst/>
          </a:prstGeom>
          <a:noFill/>
        </p:spPr>
        <p:txBody>
          <a:bodyPr wrap="square" rtlCol="0">
            <a:spAutoFit/>
          </a:bodyPr>
          <a:lstStyle/>
          <a:p>
            <a:pPr algn="r"/>
            <a:r>
              <a:rPr lang="en-US" sz="1400" dirty="0" smtClean="0"/>
              <a:t>10%  </a:t>
            </a:r>
            <a:endParaRPr lang="en-US" sz="1400" dirty="0"/>
          </a:p>
        </p:txBody>
      </p:sp>
      <p:sp>
        <p:nvSpPr>
          <p:cNvPr id="18" name="TextBox 17"/>
          <p:cNvSpPr txBox="1"/>
          <p:nvPr/>
        </p:nvSpPr>
        <p:spPr>
          <a:xfrm>
            <a:off x="4866748" y="2782066"/>
            <a:ext cx="514350" cy="307777"/>
          </a:xfrm>
          <a:prstGeom prst="rect">
            <a:avLst/>
          </a:prstGeom>
          <a:noFill/>
        </p:spPr>
        <p:txBody>
          <a:bodyPr wrap="square" rtlCol="0">
            <a:spAutoFit/>
          </a:bodyPr>
          <a:lstStyle/>
          <a:p>
            <a:pPr algn="r"/>
            <a:r>
              <a:rPr lang="en-US" sz="1400" dirty="0" smtClean="0"/>
              <a:t>15%  </a:t>
            </a:r>
            <a:endParaRPr lang="en-US" sz="1400" dirty="0"/>
          </a:p>
        </p:txBody>
      </p:sp>
      <p:sp>
        <p:nvSpPr>
          <p:cNvPr id="21" name="TextBox 20"/>
          <p:cNvSpPr txBox="1"/>
          <p:nvPr/>
        </p:nvSpPr>
        <p:spPr>
          <a:xfrm>
            <a:off x="4866748" y="3311453"/>
            <a:ext cx="514350" cy="307777"/>
          </a:xfrm>
          <a:prstGeom prst="rect">
            <a:avLst/>
          </a:prstGeom>
          <a:noFill/>
        </p:spPr>
        <p:txBody>
          <a:bodyPr wrap="square" rtlCol="0">
            <a:spAutoFit/>
          </a:bodyPr>
          <a:lstStyle/>
          <a:p>
            <a:pPr algn="r"/>
            <a:r>
              <a:rPr lang="en-US" sz="1400" dirty="0" smtClean="0">
                <a:solidFill>
                  <a:schemeClr val="bg1"/>
                </a:solidFill>
              </a:rPr>
              <a:t>32%  </a:t>
            </a:r>
            <a:endParaRPr lang="en-US" sz="1400" dirty="0">
              <a:solidFill>
                <a:schemeClr val="bg1"/>
              </a:solidFill>
            </a:endParaRPr>
          </a:p>
        </p:txBody>
      </p:sp>
      <p:sp>
        <p:nvSpPr>
          <p:cNvPr id="24" name="TextBox 23"/>
          <p:cNvSpPr txBox="1"/>
          <p:nvPr/>
        </p:nvSpPr>
        <p:spPr>
          <a:xfrm>
            <a:off x="4866748" y="4223141"/>
            <a:ext cx="514350" cy="307777"/>
          </a:xfrm>
          <a:prstGeom prst="rect">
            <a:avLst/>
          </a:prstGeom>
          <a:noFill/>
        </p:spPr>
        <p:txBody>
          <a:bodyPr wrap="square" rtlCol="0">
            <a:spAutoFit/>
          </a:bodyPr>
          <a:lstStyle/>
          <a:p>
            <a:pPr algn="r"/>
            <a:r>
              <a:rPr lang="en-US" sz="1400" dirty="0" smtClean="0">
                <a:solidFill>
                  <a:schemeClr val="bg1"/>
                </a:solidFill>
              </a:rPr>
              <a:t>42%  </a:t>
            </a:r>
            <a:endParaRPr lang="en-US" sz="1400" dirty="0">
              <a:solidFill>
                <a:schemeClr val="bg1"/>
              </a:solidFill>
            </a:endParaRPr>
          </a:p>
        </p:txBody>
      </p:sp>
      <p:sp>
        <p:nvSpPr>
          <p:cNvPr id="25" name="TextBox 24"/>
          <p:cNvSpPr txBox="1"/>
          <p:nvPr/>
        </p:nvSpPr>
        <p:spPr>
          <a:xfrm>
            <a:off x="2763183" y="2452480"/>
            <a:ext cx="514350" cy="307777"/>
          </a:xfrm>
          <a:prstGeom prst="rect">
            <a:avLst/>
          </a:prstGeom>
          <a:noFill/>
        </p:spPr>
        <p:txBody>
          <a:bodyPr wrap="square" rtlCol="0">
            <a:spAutoFit/>
          </a:bodyPr>
          <a:lstStyle/>
          <a:p>
            <a:pPr algn="r"/>
            <a:r>
              <a:rPr lang="en-US" sz="1400" dirty="0" smtClean="0"/>
              <a:t>14%  </a:t>
            </a:r>
            <a:endParaRPr lang="en-US" sz="1400" dirty="0"/>
          </a:p>
        </p:txBody>
      </p:sp>
      <p:sp>
        <p:nvSpPr>
          <p:cNvPr id="26" name="TextBox 25"/>
          <p:cNvSpPr txBox="1"/>
          <p:nvPr/>
        </p:nvSpPr>
        <p:spPr>
          <a:xfrm>
            <a:off x="2763183" y="2815750"/>
            <a:ext cx="514350" cy="307777"/>
          </a:xfrm>
          <a:prstGeom prst="rect">
            <a:avLst/>
          </a:prstGeom>
          <a:noFill/>
        </p:spPr>
        <p:txBody>
          <a:bodyPr wrap="square" rtlCol="0">
            <a:spAutoFit/>
          </a:bodyPr>
          <a:lstStyle/>
          <a:p>
            <a:pPr algn="r"/>
            <a:r>
              <a:rPr lang="en-US" sz="1400" dirty="0" smtClean="0"/>
              <a:t>15%  </a:t>
            </a:r>
            <a:endParaRPr lang="en-US" sz="1400" dirty="0"/>
          </a:p>
        </p:txBody>
      </p:sp>
      <p:sp>
        <p:nvSpPr>
          <p:cNvPr id="27" name="TextBox 26"/>
          <p:cNvSpPr txBox="1"/>
          <p:nvPr/>
        </p:nvSpPr>
        <p:spPr>
          <a:xfrm>
            <a:off x="2763183" y="3414737"/>
            <a:ext cx="514350" cy="307777"/>
          </a:xfrm>
          <a:prstGeom prst="rect">
            <a:avLst/>
          </a:prstGeom>
          <a:noFill/>
        </p:spPr>
        <p:txBody>
          <a:bodyPr wrap="square" rtlCol="0">
            <a:spAutoFit/>
          </a:bodyPr>
          <a:lstStyle/>
          <a:p>
            <a:pPr algn="r"/>
            <a:r>
              <a:rPr lang="en-US" sz="1400" dirty="0" smtClean="0">
                <a:solidFill>
                  <a:schemeClr val="bg1"/>
                </a:solidFill>
              </a:rPr>
              <a:t>38%  </a:t>
            </a:r>
            <a:endParaRPr lang="en-US" sz="1400" dirty="0">
              <a:solidFill>
                <a:schemeClr val="bg1"/>
              </a:solidFill>
            </a:endParaRPr>
          </a:p>
        </p:txBody>
      </p:sp>
      <p:sp>
        <p:nvSpPr>
          <p:cNvPr id="28" name="TextBox 27"/>
          <p:cNvSpPr txBox="1"/>
          <p:nvPr/>
        </p:nvSpPr>
        <p:spPr>
          <a:xfrm>
            <a:off x="2763183" y="4398551"/>
            <a:ext cx="514350" cy="307777"/>
          </a:xfrm>
          <a:prstGeom prst="rect">
            <a:avLst/>
          </a:prstGeom>
          <a:noFill/>
        </p:spPr>
        <p:txBody>
          <a:bodyPr wrap="square" rtlCol="0">
            <a:spAutoFit/>
          </a:bodyPr>
          <a:lstStyle/>
          <a:p>
            <a:pPr algn="r"/>
            <a:r>
              <a:rPr lang="en-US" sz="1400" dirty="0" smtClean="0">
                <a:solidFill>
                  <a:schemeClr val="bg1"/>
                </a:solidFill>
              </a:rPr>
              <a:t>32%  </a:t>
            </a:r>
            <a:endParaRPr lang="en-US" sz="1400" dirty="0">
              <a:solidFill>
                <a:schemeClr val="bg1"/>
              </a:solidFill>
            </a:endParaRPr>
          </a:p>
        </p:txBody>
      </p:sp>
      <p:sp>
        <p:nvSpPr>
          <p:cNvPr id="33" name="TextBox 32"/>
          <p:cNvSpPr txBox="1"/>
          <p:nvPr/>
        </p:nvSpPr>
        <p:spPr>
          <a:xfrm>
            <a:off x="7237630" y="2467320"/>
            <a:ext cx="514350" cy="307777"/>
          </a:xfrm>
          <a:prstGeom prst="rect">
            <a:avLst/>
          </a:prstGeom>
          <a:noFill/>
        </p:spPr>
        <p:txBody>
          <a:bodyPr wrap="square" rtlCol="0">
            <a:spAutoFit/>
          </a:bodyPr>
          <a:lstStyle/>
          <a:p>
            <a:pPr algn="r"/>
            <a:r>
              <a:rPr lang="en-US" sz="1400" dirty="0" smtClean="0"/>
              <a:t>15%  </a:t>
            </a:r>
            <a:endParaRPr lang="en-US" sz="1400" dirty="0"/>
          </a:p>
        </p:txBody>
      </p:sp>
      <p:sp>
        <p:nvSpPr>
          <p:cNvPr id="34" name="TextBox 33"/>
          <p:cNvSpPr txBox="1"/>
          <p:nvPr/>
        </p:nvSpPr>
        <p:spPr>
          <a:xfrm>
            <a:off x="7237630" y="2882882"/>
            <a:ext cx="514350" cy="307777"/>
          </a:xfrm>
          <a:prstGeom prst="rect">
            <a:avLst/>
          </a:prstGeom>
          <a:noFill/>
        </p:spPr>
        <p:txBody>
          <a:bodyPr wrap="square" rtlCol="0">
            <a:spAutoFit/>
          </a:bodyPr>
          <a:lstStyle/>
          <a:p>
            <a:pPr algn="r"/>
            <a:r>
              <a:rPr lang="en-US" sz="1400" dirty="0" smtClean="0"/>
              <a:t>15%  </a:t>
            </a:r>
            <a:endParaRPr lang="en-US" sz="1400" dirty="0"/>
          </a:p>
        </p:txBody>
      </p:sp>
      <p:sp>
        <p:nvSpPr>
          <p:cNvPr id="35" name="TextBox 34"/>
          <p:cNvSpPr txBox="1"/>
          <p:nvPr/>
        </p:nvSpPr>
        <p:spPr>
          <a:xfrm>
            <a:off x="7237630" y="3279817"/>
            <a:ext cx="514350" cy="307777"/>
          </a:xfrm>
          <a:prstGeom prst="rect">
            <a:avLst/>
          </a:prstGeom>
          <a:noFill/>
        </p:spPr>
        <p:txBody>
          <a:bodyPr wrap="square" rtlCol="0">
            <a:spAutoFit/>
          </a:bodyPr>
          <a:lstStyle/>
          <a:p>
            <a:pPr algn="r"/>
            <a:r>
              <a:rPr lang="en-US" sz="1400" dirty="0" smtClean="0">
                <a:solidFill>
                  <a:schemeClr val="bg1"/>
                </a:solidFill>
              </a:rPr>
              <a:t>4</a:t>
            </a:r>
            <a:r>
              <a:rPr lang="en-US" sz="1400" dirty="0">
                <a:solidFill>
                  <a:schemeClr val="bg1"/>
                </a:solidFill>
              </a:rPr>
              <a:t>3</a:t>
            </a:r>
            <a:r>
              <a:rPr lang="en-US" sz="1400" dirty="0" smtClean="0">
                <a:solidFill>
                  <a:schemeClr val="bg1"/>
                </a:solidFill>
              </a:rPr>
              <a:t>%  </a:t>
            </a:r>
            <a:endParaRPr lang="en-US" sz="1400" dirty="0">
              <a:solidFill>
                <a:schemeClr val="bg1"/>
              </a:solidFill>
            </a:endParaRPr>
          </a:p>
        </p:txBody>
      </p:sp>
      <p:sp>
        <p:nvSpPr>
          <p:cNvPr id="36" name="TextBox 35"/>
          <p:cNvSpPr txBox="1"/>
          <p:nvPr/>
        </p:nvSpPr>
        <p:spPr>
          <a:xfrm>
            <a:off x="7237630" y="4391109"/>
            <a:ext cx="514350" cy="307777"/>
          </a:xfrm>
          <a:prstGeom prst="rect">
            <a:avLst/>
          </a:prstGeom>
          <a:noFill/>
        </p:spPr>
        <p:txBody>
          <a:bodyPr wrap="square" rtlCol="0">
            <a:spAutoFit/>
          </a:bodyPr>
          <a:lstStyle/>
          <a:p>
            <a:pPr algn="r"/>
            <a:r>
              <a:rPr lang="en-US" sz="1400" dirty="0" smtClean="0">
                <a:solidFill>
                  <a:schemeClr val="bg1"/>
                </a:solidFill>
              </a:rPr>
              <a:t>24%  </a:t>
            </a:r>
            <a:endParaRPr lang="en-US" sz="1400" dirty="0">
              <a:solidFill>
                <a:schemeClr val="bg1"/>
              </a:solidFill>
            </a:endParaRPr>
          </a:p>
        </p:txBody>
      </p:sp>
    </p:spTree>
    <p:extLst>
      <p:ext uri="{BB962C8B-B14F-4D97-AF65-F5344CB8AC3E}">
        <p14:creationId xmlns:p14="http://schemas.microsoft.com/office/powerpoint/2010/main" val="17004175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622035580"/>
              </p:ext>
            </p:extLst>
          </p:nvPr>
        </p:nvGraphicFramePr>
        <p:xfrm>
          <a:off x="0" y="1949450"/>
          <a:ext cx="9144000" cy="490855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2000-2016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2" name="Title 1"/>
          <p:cNvSpPr>
            <a:spLocks noGrp="1"/>
          </p:cNvSpPr>
          <p:nvPr>
            <p:ph type="title"/>
          </p:nvPr>
        </p:nvSpPr>
        <p:spPr bwMode="white">
          <a:xfrm>
            <a:off x="275327" y="274638"/>
            <a:ext cx="8593347" cy="944562"/>
          </a:xfrm>
        </p:spPr>
        <p:txBody>
          <a:bodyPr>
            <a:normAutofit fontScale="90000"/>
          </a:bodyPr>
          <a:lstStyle/>
          <a:p>
            <a:r>
              <a:rPr lang="en-US" dirty="0" smtClean="0"/>
              <a:t>Retiree </a:t>
            </a:r>
            <a:r>
              <a:rPr lang="en-US" dirty="0"/>
              <a:t>Confidence in Their Ability to Do a Good Job of Various Activities</a:t>
            </a:r>
          </a:p>
        </p:txBody>
      </p:sp>
      <p:sp>
        <p:nvSpPr>
          <p:cNvPr id="3" name="Content Placeholder 2"/>
          <p:cNvSpPr>
            <a:spLocks noGrp="1"/>
          </p:cNvSpPr>
          <p:nvPr>
            <p:ph idx="1"/>
          </p:nvPr>
        </p:nvSpPr>
        <p:spPr>
          <a:xfrm>
            <a:off x="304800" y="1295400"/>
            <a:ext cx="8534400" cy="842158"/>
          </a:xfrm>
        </p:spPr>
        <p:txBody>
          <a:bodyPr>
            <a:normAutofit/>
          </a:bodyPr>
          <a:lstStyle/>
          <a:p>
            <a:r>
              <a:rPr lang="en-US" dirty="0" smtClean="0"/>
              <a:t>Overall, how confident are you that you </a:t>
            </a:r>
            <a:r>
              <a:rPr lang="en-US" dirty="0"/>
              <a:t>will have enough money to pay for long-term care, such as nursing home or home health care, should you need it during your </a:t>
            </a:r>
            <a:r>
              <a:rPr lang="en-US" dirty="0" smtClean="0"/>
              <a:t>retirement? (2016 Retirees n=505)</a:t>
            </a:r>
            <a:endParaRPr lang="en-US" dirty="0"/>
          </a:p>
        </p:txBody>
      </p:sp>
      <p:sp>
        <p:nvSpPr>
          <p:cNvPr id="6" name="Slide Number Placeholder 5"/>
          <p:cNvSpPr>
            <a:spLocks noGrp="1"/>
          </p:cNvSpPr>
          <p:nvPr>
            <p:ph type="sldNum" sz="quarter" idx="10"/>
          </p:nvPr>
        </p:nvSpPr>
        <p:spPr/>
        <p:txBody>
          <a:bodyPr/>
          <a:lstStyle/>
          <a:p>
            <a:fld id="{EBAD9AF0-FD35-4E4E-B775-C1DCF7755A5B}" type="slidenum">
              <a:rPr lang="en-US" smtClean="0"/>
              <a:t>16</a:t>
            </a:fld>
            <a:endParaRPr lang="en-US" dirty="0"/>
          </a:p>
        </p:txBody>
      </p:sp>
      <p:sp>
        <p:nvSpPr>
          <p:cNvPr id="9" name="TextBox 1"/>
          <p:cNvSpPr txBox="1"/>
          <p:nvPr/>
        </p:nvSpPr>
        <p:spPr>
          <a:xfrm>
            <a:off x="8186960" y="2591746"/>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22%</a:t>
            </a:r>
            <a:endParaRPr lang="en-US" sz="1400" dirty="0"/>
          </a:p>
        </p:txBody>
      </p:sp>
      <p:sp>
        <p:nvSpPr>
          <p:cNvPr id="10" name="TextBox 1"/>
          <p:cNvSpPr txBox="1"/>
          <p:nvPr/>
        </p:nvSpPr>
        <p:spPr>
          <a:xfrm>
            <a:off x="8186960" y="3112344"/>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14%</a:t>
            </a:r>
            <a:endParaRPr lang="en-US" sz="1400" dirty="0"/>
          </a:p>
        </p:txBody>
      </p:sp>
      <p:sp>
        <p:nvSpPr>
          <p:cNvPr id="11" name="TextBox 1"/>
          <p:cNvSpPr txBox="1"/>
          <p:nvPr/>
        </p:nvSpPr>
        <p:spPr>
          <a:xfrm>
            <a:off x="8186960" y="3784887"/>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35%</a:t>
            </a:r>
            <a:endParaRPr lang="en-US" sz="1400" dirty="0">
              <a:solidFill>
                <a:schemeClr val="bg1"/>
              </a:solidFill>
            </a:endParaRPr>
          </a:p>
        </p:txBody>
      </p:sp>
      <p:sp>
        <p:nvSpPr>
          <p:cNvPr id="12" name="TextBox 1"/>
          <p:cNvSpPr txBox="1"/>
          <p:nvPr/>
        </p:nvSpPr>
        <p:spPr>
          <a:xfrm>
            <a:off x="8186960" y="4563154"/>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26%</a:t>
            </a:r>
            <a:endParaRPr lang="en-US" sz="1400" dirty="0">
              <a:solidFill>
                <a:schemeClr val="bg1"/>
              </a:solidFill>
            </a:endParaRPr>
          </a:p>
        </p:txBody>
      </p:sp>
      <p:sp>
        <p:nvSpPr>
          <p:cNvPr id="19" name="TextBox 18"/>
          <p:cNvSpPr txBox="1"/>
          <p:nvPr/>
        </p:nvSpPr>
        <p:spPr>
          <a:xfrm>
            <a:off x="3358041" y="2572095"/>
            <a:ext cx="514350" cy="307777"/>
          </a:xfrm>
          <a:prstGeom prst="rect">
            <a:avLst/>
          </a:prstGeom>
          <a:noFill/>
        </p:spPr>
        <p:txBody>
          <a:bodyPr wrap="square" rtlCol="0">
            <a:spAutoFit/>
          </a:bodyPr>
          <a:lstStyle/>
          <a:p>
            <a:pPr algn="r"/>
            <a:r>
              <a:rPr lang="en-US" sz="1400" dirty="0" smtClean="0"/>
              <a:t>16%  </a:t>
            </a:r>
            <a:endParaRPr lang="en-US" sz="1400" dirty="0"/>
          </a:p>
        </p:txBody>
      </p:sp>
      <p:sp>
        <p:nvSpPr>
          <p:cNvPr id="20" name="TextBox 19"/>
          <p:cNvSpPr txBox="1"/>
          <p:nvPr/>
        </p:nvSpPr>
        <p:spPr>
          <a:xfrm>
            <a:off x="3358041" y="3080095"/>
            <a:ext cx="514350" cy="307777"/>
          </a:xfrm>
          <a:prstGeom prst="rect">
            <a:avLst/>
          </a:prstGeom>
          <a:noFill/>
        </p:spPr>
        <p:txBody>
          <a:bodyPr wrap="square" rtlCol="0">
            <a:spAutoFit/>
          </a:bodyPr>
          <a:lstStyle/>
          <a:p>
            <a:pPr algn="r"/>
            <a:r>
              <a:rPr lang="en-US" sz="1400" dirty="0" smtClean="0"/>
              <a:t>25%  </a:t>
            </a:r>
            <a:endParaRPr lang="en-US" sz="1400" dirty="0"/>
          </a:p>
        </p:txBody>
      </p:sp>
      <p:sp>
        <p:nvSpPr>
          <p:cNvPr id="22" name="TextBox 21"/>
          <p:cNvSpPr txBox="1"/>
          <p:nvPr/>
        </p:nvSpPr>
        <p:spPr>
          <a:xfrm>
            <a:off x="3358041" y="3829092"/>
            <a:ext cx="514350" cy="307777"/>
          </a:xfrm>
          <a:prstGeom prst="rect">
            <a:avLst/>
          </a:prstGeom>
          <a:noFill/>
        </p:spPr>
        <p:txBody>
          <a:bodyPr wrap="square" rtlCol="0">
            <a:spAutoFit/>
          </a:bodyPr>
          <a:lstStyle/>
          <a:p>
            <a:pPr algn="r"/>
            <a:r>
              <a:rPr lang="en-US" sz="1400" dirty="0" smtClean="0">
                <a:solidFill>
                  <a:schemeClr val="bg1"/>
                </a:solidFill>
              </a:rPr>
              <a:t>33%  </a:t>
            </a:r>
            <a:endParaRPr lang="en-US" sz="1400" dirty="0">
              <a:solidFill>
                <a:schemeClr val="bg1"/>
              </a:solidFill>
            </a:endParaRPr>
          </a:p>
        </p:txBody>
      </p:sp>
      <p:sp>
        <p:nvSpPr>
          <p:cNvPr id="23" name="TextBox 22"/>
          <p:cNvSpPr txBox="1"/>
          <p:nvPr/>
        </p:nvSpPr>
        <p:spPr>
          <a:xfrm>
            <a:off x="3358041" y="4559384"/>
            <a:ext cx="514350" cy="307777"/>
          </a:xfrm>
          <a:prstGeom prst="rect">
            <a:avLst/>
          </a:prstGeom>
          <a:noFill/>
        </p:spPr>
        <p:txBody>
          <a:bodyPr wrap="square" rtlCol="0">
            <a:spAutoFit/>
          </a:bodyPr>
          <a:lstStyle/>
          <a:p>
            <a:pPr algn="r"/>
            <a:r>
              <a:rPr lang="en-US" sz="1400" dirty="0" smtClean="0">
                <a:solidFill>
                  <a:schemeClr val="bg1"/>
                </a:solidFill>
              </a:rPr>
              <a:t>22%  </a:t>
            </a:r>
            <a:endParaRPr lang="en-US" sz="1400" dirty="0">
              <a:solidFill>
                <a:schemeClr val="bg1"/>
              </a:solidFill>
            </a:endParaRPr>
          </a:p>
        </p:txBody>
      </p:sp>
      <p:sp>
        <p:nvSpPr>
          <p:cNvPr id="16" name="TextBox 1"/>
          <p:cNvSpPr txBox="1"/>
          <p:nvPr/>
        </p:nvSpPr>
        <p:spPr>
          <a:xfrm>
            <a:off x="123824" y="5431022"/>
            <a:ext cx="682598" cy="579253"/>
          </a:xfrm>
          <a:prstGeom prst="rect">
            <a:avLst/>
          </a:prstGeom>
          <a:solidFill>
            <a:schemeClr val="bg1"/>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050" dirty="0" smtClean="0"/>
              <a:t>Yearly</a:t>
            </a:r>
          </a:p>
          <a:p>
            <a:pPr algn="r"/>
            <a:r>
              <a:rPr lang="en-US" sz="1050" dirty="0" smtClean="0"/>
              <a:t>Change in</a:t>
            </a:r>
          </a:p>
          <a:p>
            <a:pPr algn="r"/>
            <a:r>
              <a:rPr lang="en-US" sz="1050" i="1" dirty="0"/>
              <a:t>Very</a:t>
            </a:r>
          </a:p>
          <a:p>
            <a:pPr algn="r"/>
            <a:r>
              <a:rPr lang="en-US" sz="1050" i="1" dirty="0"/>
              <a:t>Confident</a:t>
            </a:r>
          </a:p>
        </p:txBody>
      </p:sp>
      <p:sp>
        <p:nvSpPr>
          <p:cNvPr id="17" name="TextBox 16"/>
          <p:cNvSpPr txBox="1"/>
          <p:nvPr/>
        </p:nvSpPr>
        <p:spPr>
          <a:xfrm>
            <a:off x="4819468" y="2749838"/>
            <a:ext cx="514350" cy="307777"/>
          </a:xfrm>
          <a:prstGeom prst="rect">
            <a:avLst/>
          </a:prstGeom>
          <a:noFill/>
        </p:spPr>
        <p:txBody>
          <a:bodyPr wrap="square" rtlCol="0">
            <a:spAutoFit/>
          </a:bodyPr>
          <a:lstStyle/>
          <a:p>
            <a:pPr algn="r"/>
            <a:r>
              <a:rPr lang="en-US" sz="1400" dirty="0" smtClean="0"/>
              <a:t>38%  </a:t>
            </a:r>
            <a:endParaRPr lang="en-US" sz="1400" dirty="0"/>
          </a:p>
        </p:txBody>
      </p:sp>
      <p:sp>
        <p:nvSpPr>
          <p:cNvPr id="18" name="TextBox 17"/>
          <p:cNvSpPr txBox="1"/>
          <p:nvPr/>
        </p:nvSpPr>
        <p:spPr>
          <a:xfrm>
            <a:off x="4819468" y="3474216"/>
            <a:ext cx="514350" cy="307777"/>
          </a:xfrm>
          <a:prstGeom prst="rect">
            <a:avLst/>
          </a:prstGeom>
          <a:noFill/>
        </p:spPr>
        <p:txBody>
          <a:bodyPr wrap="square" rtlCol="0">
            <a:spAutoFit/>
          </a:bodyPr>
          <a:lstStyle/>
          <a:p>
            <a:pPr algn="r"/>
            <a:r>
              <a:rPr lang="en-US" sz="1400" dirty="0" smtClean="0"/>
              <a:t>17%  </a:t>
            </a:r>
            <a:endParaRPr lang="en-US" sz="1400" dirty="0"/>
          </a:p>
        </p:txBody>
      </p:sp>
      <p:sp>
        <p:nvSpPr>
          <p:cNvPr id="21" name="TextBox 20"/>
          <p:cNvSpPr txBox="1"/>
          <p:nvPr/>
        </p:nvSpPr>
        <p:spPr>
          <a:xfrm>
            <a:off x="4819468" y="4089328"/>
            <a:ext cx="514350" cy="307777"/>
          </a:xfrm>
          <a:prstGeom prst="rect">
            <a:avLst/>
          </a:prstGeom>
          <a:noFill/>
        </p:spPr>
        <p:txBody>
          <a:bodyPr wrap="square" rtlCol="0">
            <a:spAutoFit/>
          </a:bodyPr>
          <a:lstStyle/>
          <a:p>
            <a:pPr algn="r"/>
            <a:r>
              <a:rPr lang="en-US" sz="1400" dirty="0" smtClean="0">
                <a:solidFill>
                  <a:schemeClr val="bg1"/>
                </a:solidFill>
              </a:rPr>
              <a:t>29%  </a:t>
            </a:r>
            <a:endParaRPr lang="en-US" sz="1400" dirty="0">
              <a:solidFill>
                <a:schemeClr val="bg1"/>
              </a:solidFill>
            </a:endParaRPr>
          </a:p>
        </p:txBody>
      </p:sp>
      <p:sp>
        <p:nvSpPr>
          <p:cNvPr id="24" name="TextBox 23"/>
          <p:cNvSpPr txBox="1"/>
          <p:nvPr/>
        </p:nvSpPr>
        <p:spPr>
          <a:xfrm>
            <a:off x="4819468" y="4654941"/>
            <a:ext cx="514350" cy="307777"/>
          </a:xfrm>
          <a:prstGeom prst="rect">
            <a:avLst/>
          </a:prstGeom>
          <a:noFill/>
        </p:spPr>
        <p:txBody>
          <a:bodyPr wrap="square" rtlCol="0">
            <a:spAutoFit/>
          </a:bodyPr>
          <a:lstStyle/>
          <a:p>
            <a:pPr algn="r"/>
            <a:r>
              <a:rPr lang="en-US" sz="1400" dirty="0" smtClean="0">
                <a:solidFill>
                  <a:schemeClr val="bg1"/>
                </a:solidFill>
              </a:rPr>
              <a:t>15%  </a:t>
            </a:r>
            <a:endParaRPr lang="en-US" sz="1400" dirty="0">
              <a:solidFill>
                <a:schemeClr val="bg1"/>
              </a:solidFill>
            </a:endParaRPr>
          </a:p>
        </p:txBody>
      </p:sp>
      <p:sp>
        <p:nvSpPr>
          <p:cNvPr id="25" name="TextBox 24"/>
          <p:cNvSpPr txBox="1"/>
          <p:nvPr/>
        </p:nvSpPr>
        <p:spPr>
          <a:xfrm>
            <a:off x="2351785" y="2646155"/>
            <a:ext cx="514350" cy="307777"/>
          </a:xfrm>
          <a:prstGeom prst="rect">
            <a:avLst/>
          </a:prstGeom>
          <a:noFill/>
        </p:spPr>
        <p:txBody>
          <a:bodyPr wrap="square" rtlCol="0">
            <a:spAutoFit/>
          </a:bodyPr>
          <a:lstStyle/>
          <a:p>
            <a:pPr algn="r"/>
            <a:r>
              <a:rPr lang="en-US" sz="1400" dirty="0" smtClean="0"/>
              <a:t>27%  </a:t>
            </a:r>
            <a:endParaRPr lang="en-US" sz="1400" dirty="0"/>
          </a:p>
        </p:txBody>
      </p:sp>
      <p:sp>
        <p:nvSpPr>
          <p:cNvPr id="26" name="TextBox 25"/>
          <p:cNvSpPr txBox="1"/>
          <p:nvPr/>
        </p:nvSpPr>
        <p:spPr>
          <a:xfrm>
            <a:off x="2351785" y="3263425"/>
            <a:ext cx="514350" cy="307777"/>
          </a:xfrm>
          <a:prstGeom prst="rect">
            <a:avLst/>
          </a:prstGeom>
          <a:noFill/>
        </p:spPr>
        <p:txBody>
          <a:bodyPr wrap="square" rtlCol="0">
            <a:spAutoFit/>
          </a:bodyPr>
          <a:lstStyle/>
          <a:p>
            <a:pPr algn="r"/>
            <a:r>
              <a:rPr lang="en-US" sz="1400" dirty="0" smtClean="0"/>
              <a:t>18%  </a:t>
            </a:r>
            <a:endParaRPr lang="en-US" sz="1400" dirty="0"/>
          </a:p>
        </p:txBody>
      </p:sp>
      <p:sp>
        <p:nvSpPr>
          <p:cNvPr id="27" name="TextBox 26"/>
          <p:cNvSpPr txBox="1"/>
          <p:nvPr/>
        </p:nvSpPr>
        <p:spPr>
          <a:xfrm>
            <a:off x="2351785" y="3786212"/>
            <a:ext cx="514350" cy="307777"/>
          </a:xfrm>
          <a:prstGeom prst="rect">
            <a:avLst/>
          </a:prstGeom>
          <a:noFill/>
        </p:spPr>
        <p:txBody>
          <a:bodyPr wrap="square" rtlCol="0">
            <a:spAutoFit/>
          </a:bodyPr>
          <a:lstStyle/>
          <a:p>
            <a:pPr algn="r"/>
            <a:r>
              <a:rPr lang="en-US" sz="1400" dirty="0" smtClean="0">
                <a:solidFill>
                  <a:schemeClr val="bg1"/>
                </a:solidFill>
              </a:rPr>
              <a:t>23%  </a:t>
            </a:r>
            <a:endParaRPr lang="en-US" sz="1400" dirty="0">
              <a:solidFill>
                <a:schemeClr val="bg1"/>
              </a:solidFill>
            </a:endParaRPr>
          </a:p>
        </p:txBody>
      </p:sp>
      <p:sp>
        <p:nvSpPr>
          <p:cNvPr id="28" name="TextBox 27"/>
          <p:cNvSpPr txBox="1"/>
          <p:nvPr/>
        </p:nvSpPr>
        <p:spPr>
          <a:xfrm>
            <a:off x="2351785" y="4503326"/>
            <a:ext cx="514350" cy="307777"/>
          </a:xfrm>
          <a:prstGeom prst="rect">
            <a:avLst/>
          </a:prstGeom>
          <a:noFill/>
        </p:spPr>
        <p:txBody>
          <a:bodyPr wrap="square" rtlCol="0">
            <a:spAutoFit/>
          </a:bodyPr>
          <a:lstStyle/>
          <a:p>
            <a:pPr algn="r"/>
            <a:r>
              <a:rPr lang="en-US" sz="1400" dirty="0" smtClean="0">
                <a:solidFill>
                  <a:schemeClr val="bg1"/>
                </a:solidFill>
              </a:rPr>
              <a:t>30%  </a:t>
            </a:r>
            <a:endParaRPr lang="en-US" sz="1400" dirty="0">
              <a:solidFill>
                <a:schemeClr val="bg1"/>
              </a:solidFill>
            </a:endParaRPr>
          </a:p>
        </p:txBody>
      </p:sp>
      <p:sp>
        <p:nvSpPr>
          <p:cNvPr id="29" name="TextBox 28"/>
          <p:cNvSpPr txBox="1"/>
          <p:nvPr/>
        </p:nvSpPr>
        <p:spPr>
          <a:xfrm>
            <a:off x="6791044" y="2733145"/>
            <a:ext cx="514350" cy="307777"/>
          </a:xfrm>
          <a:prstGeom prst="rect">
            <a:avLst/>
          </a:prstGeom>
          <a:noFill/>
        </p:spPr>
        <p:txBody>
          <a:bodyPr wrap="square" rtlCol="0">
            <a:spAutoFit/>
          </a:bodyPr>
          <a:lstStyle/>
          <a:p>
            <a:pPr algn="r"/>
            <a:r>
              <a:rPr lang="en-US" sz="1400" dirty="0"/>
              <a:t>3</a:t>
            </a:r>
            <a:r>
              <a:rPr lang="en-US" sz="1400" dirty="0" smtClean="0"/>
              <a:t>4%  </a:t>
            </a:r>
            <a:endParaRPr lang="en-US" sz="1400" dirty="0"/>
          </a:p>
        </p:txBody>
      </p:sp>
      <p:sp>
        <p:nvSpPr>
          <p:cNvPr id="30" name="TextBox 29"/>
          <p:cNvSpPr txBox="1"/>
          <p:nvPr/>
        </p:nvSpPr>
        <p:spPr>
          <a:xfrm>
            <a:off x="6791044" y="3467697"/>
            <a:ext cx="514350" cy="307777"/>
          </a:xfrm>
          <a:prstGeom prst="rect">
            <a:avLst/>
          </a:prstGeom>
          <a:noFill/>
        </p:spPr>
        <p:txBody>
          <a:bodyPr wrap="square" rtlCol="0">
            <a:spAutoFit/>
          </a:bodyPr>
          <a:lstStyle/>
          <a:p>
            <a:pPr algn="r"/>
            <a:r>
              <a:rPr lang="en-US" sz="1400" dirty="0" smtClean="0"/>
              <a:t>19%  </a:t>
            </a:r>
            <a:endParaRPr lang="en-US" sz="1400" dirty="0"/>
          </a:p>
        </p:txBody>
      </p:sp>
      <p:sp>
        <p:nvSpPr>
          <p:cNvPr id="31" name="TextBox 30"/>
          <p:cNvSpPr txBox="1"/>
          <p:nvPr/>
        </p:nvSpPr>
        <p:spPr>
          <a:xfrm>
            <a:off x="6791044" y="3981595"/>
            <a:ext cx="514350" cy="307777"/>
          </a:xfrm>
          <a:prstGeom prst="rect">
            <a:avLst/>
          </a:prstGeom>
          <a:noFill/>
        </p:spPr>
        <p:txBody>
          <a:bodyPr wrap="square" rtlCol="0">
            <a:spAutoFit/>
          </a:bodyPr>
          <a:lstStyle/>
          <a:p>
            <a:pPr algn="r"/>
            <a:r>
              <a:rPr lang="en-US" sz="1400" dirty="0" smtClean="0">
                <a:solidFill>
                  <a:schemeClr val="bg1"/>
                </a:solidFill>
              </a:rPr>
              <a:t>28%  </a:t>
            </a:r>
            <a:endParaRPr lang="en-US" sz="1400" dirty="0">
              <a:solidFill>
                <a:schemeClr val="bg1"/>
              </a:solidFill>
            </a:endParaRPr>
          </a:p>
        </p:txBody>
      </p:sp>
      <p:sp>
        <p:nvSpPr>
          <p:cNvPr id="32" name="TextBox 31"/>
          <p:cNvSpPr txBox="1"/>
          <p:nvPr/>
        </p:nvSpPr>
        <p:spPr>
          <a:xfrm>
            <a:off x="6791044" y="4656934"/>
            <a:ext cx="514350" cy="307777"/>
          </a:xfrm>
          <a:prstGeom prst="rect">
            <a:avLst/>
          </a:prstGeom>
          <a:noFill/>
        </p:spPr>
        <p:txBody>
          <a:bodyPr wrap="square" rtlCol="0">
            <a:spAutoFit/>
          </a:bodyPr>
          <a:lstStyle/>
          <a:p>
            <a:pPr algn="r"/>
            <a:r>
              <a:rPr lang="en-US" sz="1400" dirty="0" smtClean="0">
                <a:solidFill>
                  <a:schemeClr val="bg1"/>
                </a:solidFill>
              </a:rPr>
              <a:t>16%  </a:t>
            </a:r>
            <a:endParaRPr lang="en-US" sz="1400" dirty="0">
              <a:solidFill>
                <a:schemeClr val="bg1"/>
              </a:solidFill>
            </a:endParaRPr>
          </a:p>
        </p:txBody>
      </p:sp>
    </p:spTree>
    <p:extLst>
      <p:ext uri="{BB962C8B-B14F-4D97-AF65-F5344CB8AC3E}">
        <p14:creationId xmlns:p14="http://schemas.microsoft.com/office/powerpoint/2010/main" val="36463868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15" y="274638"/>
            <a:ext cx="8654903" cy="944562"/>
          </a:xfrm>
        </p:spPr>
        <p:txBody>
          <a:bodyPr>
            <a:normAutofit fontScale="90000"/>
          </a:bodyPr>
          <a:lstStyle/>
          <a:p>
            <a:r>
              <a:rPr lang="en-US" dirty="0" smtClean="0"/>
              <a:t>Worker Confidence in Their Ability to Do a Good Job of Various Activities</a:t>
            </a:r>
            <a:endParaRPr lang="en-US" dirty="0"/>
          </a:p>
        </p:txBody>
      </p:sp>
      <p:sp>
        <p:nvSpPr>
          <p:cNvPr id="4" name="Slide Number Placeholder 3"/>
          <p:cNvSpPr>
            <a:spLocks noGrp="1"/>
          </p:cNvSpPr>
          <p:nvPr>
            <p:ph type="sldNum" sz="quarter" idx="12"/>
          </p:nvPr>
        </p:nvSpPr>
        <p:spPr/>
        <p:txBody>
          <a:bodyPr/>
          <a:lstStyle/>
          <a:p>
            <a:fld id="{EBAD9AF0-FD35-4E4E-B775-C1DCF7755A5B}" type="slidenum">
              <a:rPr lang="en-US" smtClean="0"/>
              <a:t>17</a:t>
            </a:fld>
            <a:endParaRPr lang="en-US" dirty="0"/>
          </a:p>
        </p:txBody>
      </p:sp>
      <p:sp>
        <p:nvSpPr>
          <p:cNvPr id="5"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2016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7" name="Content Placeholder 2"/>
          <p:cNvSpPr>
            <a:spLocks noGrp="1"/>
          </p:cNvSpPr>
          <p:nvPr>
            <p:ph idx="1"/>
          </p:nvPr>
        </p:nvSpPr>
        <p:spPr>
          <a:xfrm>
            <a:off x="304800" y="1295398"/>
            <a:ext cx="8534400" cy="1085851"/>
          </a:xfrm>
        </p:spPr>
        <p:txBody>
          <a:bodyPr>
            <a:noAutofit/>
          </a:bodyPr>
          <a:lstStyle/>
          <a:p>
            <a:pPr marL="0" indent="0">
              <a:buNone/>
            </a:pPr>
            <a:r>
              <a:rPr lang="en-US" sz="1600" dirty="0" smtClean="0"/>
              <a:t>How confident are you about your ability to do a good job of…? </a:t>
            </a:r>
            <a:r>
              <a:rPr lang="en-US" sz="1600" dirty="0"/>
              <a:t>(</a:t>
            </a:r>
            <a:r>
              <a:rPr lang="en-US" sz="1600" dirty="0" smtClean="0"/>
              <a:t>2016 Workers n=1,000)</a:t>
            </a:r>
            <a:endParaRPr lang="en-US" sz="1600" dirty="0"/>
          </a:p>
        </p:txBody>
      </p:sp>
      <p:graphicFrame>
        <p:nvGraphicFramePr>
          <p:cNvPr id="3" name="Chart 2"/>
          <p:cNvGraphicFramePr/>
          <p:nvPr>
            <p:extLst>
              <p:ext uri="{D42A27DB-BD31-4B8C-83A1-F6EECF244321}">
                <p14:modId xmlns:p14="http://schemas.microsoft.com/office/powerpoint/2010/main" val="623303639"/>
              </p:ext>
            </p:extLst>
          </p:nvPr>
        </p:nvGraphicFramePr>
        <p:xfrm>
          <a:off x="451143" y="1871693"/>
          <a:ext cx="8304373" cy="41945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36650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15" y="274638"/>
            <a:ext cx="8654903" cy="944562"/>
          </a:xfrm>
        </p:spPr>
        <p:txBody>
          <a:bodyPr>
            <a:normAutofit fontScale="90000"/>
          </a:bodyPr>
          <a:lstStyle/>
          <a:p>
            <a:r>
              <a:rPr lang="en-US" dirty="0" smtClean="0"/>
              <a:t>Retirees Are as Likely to Feel Confident About Ability to Plan for Retirement as Choosing Health Insurance</a:t>
            </a:r>
            <a:endParaRPr lang="en-US" dirty="0"/>
          </a:p>
        </p:txBody>
      </p:sp>
      <p:sp>
        <p:nvSpPr>
          <p:cNvPr id="4" name="Slide Number Placeholder 3"/>
          <p:cNvSpPr>
            <a:spLocks noGrp="1"/>
          </p:cNvSpPr>
          <p:nvPr>
            <p:ph type="sldNum" sz="quarter" idx="12"/>
          </p:nvPr>
        </p:nvSpPr>
        <p:spPr/>
        <p:txBody>
          <a:bodyPr/>
          <a:lstStyle/>
          <a:p>
            <a:fld id="{EBAD9AF0-FD35-4E4E-B775-C1DCF7755A5B}" type="slidenum">
              <a:rPr lang="en-US" smtClean="0"/>
              <a:t>18</a:t>
            </a:fld>
            <a:endParaRPr lang="en-US" dirty="0"/>
          </a:p>
        </p:txBody>
      </p:sp>
      <p:sp>
        <p:nvSpPr>
          <p:cNvPr id="5"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2016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7" name="Content Placeholder 2"/>
          <p:cNvSpPr>
            <a:spLocks noGrp="1"/>
          </p:cNvSpPr>
          <p:nvPr>
            <p:ph idx="1"/>
          </p:nvPr>
        </p:nvSpPr>
        <p:spPr>
          <a:xfrm>
            <a:off x="304800" y="1295398"/>
            <a:ext cx="8534400" cy="1085851"/>
          </a:xfrm>
        </p:spPr>
        <p:txBody>
          <a:bodyPr>
            <a:noAutofit/>
          </a:bodyPr>
          <a:lstStyle/>
          <a:p>
            <a:pPr marL="0" indent="0">
              <a:buNone/>
            </a:pPr>
            <a:r>
              <a:rPr lang="en-US" sz="1600" dirty="0" smtClean="0"/>
              <a:t>How confident are you about your ability to do a good job of…? </a:t>
            </a:r>
            <a:r>
              <a:rPr lang="en-US" sz="1600" dirty="0"/>
              <a:t>(</a:t>
            </a:r>
            <a:r>
              <a:rPr lang="en-US" sz="1600" dirty="0" smtClean="0"/>
              <a:t>2016 Retirees n=505)</a:t>
            </a:r>
            <a:endParaRPr lang="en-US" sz="1600" dirty="0"/>
          </a:p>
        </p:txBody>
      </p:sp>
      <p:graphicFrame>
        <p:nvGraphicFramePr>
          <p:cNvPr id="3" name="Chart 2"/>
          <p:cNvGraphicFramePr/>
          <p:nvPr>
            <p:extLst>
              <p:ext uri="{D42A27DB-BD31-4B8C-83A1-F6EECF244321}">
                <p14:modId xmlns:p14="http://schemas.microsoft.com/office/powerpoint/2010/main" val="20887628"/>
              </p:ext>
            </p:extLst>
          </p:nvPr>
        </p:nvGraphicFramePr>
        <p:xfrm>
          <a:off x="451143" y="1871693"/>
          <a:ext cx="8304373" cy="41945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530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25025"/>
            <a:ext cx="7772400" cy="1362075"/>
          </a:xfrm>
        </p:spPr>
        <p:txBody>
          <a:bodyPr/>
          <a:lstStyle/>
          <a:p>
            <a:r>
              <a:rPr lang="en-US" dirty="0" smtClean="0"/>
              <a:t>Preparations for retirement –</a:t>
            </a:r>
            <a:br>
              <a:rPr lang="en-US" dirty="0" smtClean="0"/>
            </a:br>
            <a:r>
              <a:rPr lang="en-US" dirty="0" smtClean="0"/>
              <a:t>Retirement Planning</a:t>
            </a:r>
            <a:endParaRPr lang="en-US" dirty="0"/>
          </a:p>
        </p:txBody>
      </p:sp>
    </p:spTree>
    <p:extLst>
      <p:ext uri="{BB962C8B-B14F-4D97-AF65-F5344CB8AC3E}">
        <p14:creationId xmlns:p14="http://schemas.microsoft.com/office/powerpoint/2010/main" val="32924207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b="1" dirty="0" smtClean="0"/>
              <a:t>2016 RCS Methodology</a:t>
            </a:r>
            <a:endParaRPr lang="en-US" b="1" dirty="0"/>
          </a:p>
        </p:txBody>
      </p:sp>
      <p:sp>
        <p:nvSpPr>
          <p:cNvPr id="3" name="Content Placeholder 2"/>
          <p:cNvSpPr>
            <a:spLocks noGrp="1"/>
          </p:cNvSpPr>
          <p:nvPr>
            <p:ph idx="1"/>
          </p:nvPr>
        </p:nvSpPr>
        <p:spPr/>
        <p:txBody>
          <a:bodyPr>
            <a:normAutofit fontScale="85000" lnSpcReduction="20000"/>
          </a:bodyPr>
          <a:lstStyle/>
          <a:p>
            <a:pPr>
              <a:lnSpc>
                <a:spcPct val="120000"/>
              </a:lnSpc>
              <a:spcBef>
                <a:spcPts val="1200"/>
              </a:spcBef>
            </a:pPr>
            <a:r>
              <a:rPr lang="en-US" dirty="0" smtClean="0"/>
              <a:t>26</a:t>
            </a:r>
            <a:r>
              <a:rPr lang="en-US" baseline="30000" dirty="0" smtClean="0"/>
              <a:t>th</a:t>
            </a:r>
            <a:r>
              <a:rPr lang="en-US" dirty="0" smtClean="0"/>
              <a:t> annual measure of worker and retiree confidence about retirement</a:t>
            </a:r>
          </a:p>
          <a:p>
            <a:pPr>
              <a:lnSpc>
                <a:spcPct val="120000"/>
              </a:lnSpc>
              <a:spcBef>
                <a:spcPts val="1200"/>
              </a:spcBef>
            </a:pPr>
            <a:r>
              <a:rPr lang="en-US" dirty="0" smtClean="0"/>
              <a:t>1,505 20-minute</a:t>
            </a:r>
            <a:r>
              <a:rPr lang="en-US" dirty="0" smtClean="0">
                <a:solidFill>
                  <a:srgbClr val="FF0000"/>
                </a:solidFill>
              </a:rPr>
              <a:t> </a:t>
            </a:r>
            <a:r>
              <a:rPr lang="en-US" dirty="0" smtClean="0"/>
              <a:t>phone interviews using random-digit dialing with cell phone supplement</a:t>
            </a:r>
          </a:p>
          <a:p>
            <a:pPr>
              <a:lnSpc>
                <a:spcPct val="120000"/>
              </a:lnSpc>
              <a:spcBef>
                <a:spcPts val="1200"/>
              </a:spcBef>
            </a:pPr>
            <a:r>
              <a:rPr lang="en-US" dirty="0" smtClean="0"/>
              <a:t>Conducted January 2 through February 3, 2016</a:t>
            </a:r>
          </a:p>
          <a:p>
            <a:pPr>
              <a:lnSpc>
                <a:spcPct val="120000"/>
              </a:lnSpc>
              <a:spcBef>
                <a:spcPts val="1200"/>
              </a:spcBef>
            </a:pPr>
            <a:r>
              <a:rPr lang="en-US" dirty="0" smtClean="0"/>
              <a:t>Interviewed Americans ages 25 and over</a:t>
            </a:r>
          </a:p>
          <a:p>
            <a:pPr>
              <a:lnSpc>
                <a:spcPct val="120000"/>
              </a:lnSpc>
              <a:spcBef>
                <a:spcPts val="1200"/>
              </a:spcBef>
            </a:pPr>
            <a:r>
              <a:rPr lang="en-US" dirty="0" smtClean="0"/>
              <a:t>Two questionnaire versions</a:t>
            </a:r>
            <a:br>
              <a:rPr lang="en-US" dirty="0" smtClean="0"/>
            </a:br>
            <a:r>
              <a:rPr lang="en-US" dirty="0" smtClean="0">
                <a:solidFill>
                  <a:srgbClr val="FF0000"/>
                </a:solidFill>
              </a:rPr>
              <a:t>	</a:t>
            </a:r>
            <a:r>
              <a:rPr lang="en-US" dirty="0" smtClean="0"/>
              <a:t>-  1,000 interviews with workers (not retired) </a:t>
            </a:r>
            <a:br>
              <a:rPr lang="en-US" dirty="0" smtClean="0"/>
            </a:br>
            <a:r>
              <a:rPr lang="en-US" dirty="0" smtClean="0"/>
              <a:t>	-  505 interviews with retirees</a:t>
            </a:r>
          </a:p>
        </p:txBody>
      </p:sp>
      <p:sp>
        <p:nvSpPr>
          <p:cNvPr id="4" name="Slide Number Placeholder 3"/>
          <p:cNvSpPr>
            <a:spLocks noGrp="1"/>
          </p:cNvSpPr>
          <p:nvPr>
            <p:ph type="sldNum" sz="quarter" idx="12"/>
          </p:nvPr>
        </p:nvSpPr>
        <p:spPr/>
        <p:txBody>
          <a:bodyPr/>
          <a:lstStyle/>
          <a:p>
            <a:fld id="{EBAD9AF0-FD35-4E4E-B775-C1DCF7755A5B}" type="slidenum">
              <a:rPr lang="en-US" smtClean="0"/>
              <a:t>2</a:t>
            </a:fld>
            <a:endParaRPr lang="en-US" dirty="0"/>
          </a:p>
        </p:txBody>
      </p:sp>
    </p:spTree>
    <p:extLst>
      <p:ext uri="{BB962C8B-B14F-4D97-AF65-F5344CB8AC3E}">
        <p14:creationId xmlns:p14="http://schemas.microsoft.com/office/powerpoint/2010/main" val="5402148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3339759972"/>
              </p:ext>
            </p:extLst>
          </p:nvPr>
        </p:nvGraphicFramePr>
        <p:xfrm>
          <a:off x="0" y="1949450"/>
          <a:ext cx="9144000" cy="490855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bwMode="white">
          <a:xfrm>
            <a:off x="275327" y="274638"/>
            <a:ext cx="8593347" cy="944562"/>
          </a:xfrm>
        </p:spPr>
        <p:txBody>
          <a:bodyPr>
            <a:normAutofit fontScale="90000"/>
          </a:bodyPr>
          <a:lstStyle/>
          <a:p>
            <a:r>
              <a:rPr lang="en-US" dirty="0" smtClean="0"/>
              <a:t>Worker Confidence in Doing a Good Job Preparing for Retirement Continues to Increase</a:t>
            </a:r>
            <a:endParaRPr lang="en-US" dirty="0"/>
          </a:p>
        </p:txBody>
      </p:sp>
      <p:sp>
        <p:nvSpPr>
          <p:cNvPr id="3" name="Content Placeholder 2"/>
          <p:cNvSpPr>
            <a:spLocks noGrp="1"/>
          </p:cNvSpPr>
          <p:nvPr>
            <p:ph idx="1"/>
          </p:nvPr>
        </p:nvSpPr>
        <p:spPr/>
        <p:txBody>
          <a:bodyPr/>
          <a:lstStyle/>
          <a:p>
            <a:r>
              <a:rPr lang="en-US" dirty="0" smtClean="0"/>
              <a:t>Overall, how confident are you that you are doing a good job of preparing financially for your retirement? (2016 Workers n=1,000)</a:t>
            </a:r>
            <a:endParaRPr lang="en-US" dirty="0"/>
          </a:p>
        </p:txBody>
      </p:sp>
      <p:sp>
        <p:nvSpPr>
          <p:cNvPr id="5"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1993-2016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6" name="Slide Number Placeholder 5"/>
          <p:cNvSpPr>
            <a:spLocks noGrp="1"/>
          </p:cNvSpPr>
          <p:nvPr>
            <p:ph type="sldNum" sz="quarter" idx="10"/>
          </p:nvPr>
        </p:nvSpPr>
        <p:spPr/>
        <p:txBody>
          <a:bodyPr/>
          <a:lstStyle/>
          <a:p>
            <a:fld id="{EBAD9AF0-FD35-4E4E-B775-C1DCF7755A5B}" type="slidenum">
              <a:rPr lang="en-US" smtClean="0"/>
              <a:t>20</a:t>
            </a:fld>
            <a:endParaRPr lang="en-US" dirty="0"/>
          </a:p>
        </p:txBody>
      </p:sp>
      <p:sp>
        <p:nvSpPr>
          <p:cNvPr id="9" name="TextBox 1"/>
          <p:cNvSpPr txBox="1"/>
          <p:nvPr/>
        </p:nvSpPr>
        <p:spPr>
          <a:xfrm>
            <a:off x="8219127" y="2518078"/>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16%</a:t>
            </a:r>
            <a:endParaRPr lang="en-US" sz="1400" dirty="0"/>
          </a:p>
        </p:txBody>
      </p:sp>
      <p:sp>
        <p:nvSpPr>
          <p:cNvPr id="10" name="TextBox 1"/>
          <p:cNvSpPr txBox="1"/>
          <p:nvPr/>
        </p:nvSpPr>
        <p:spPr>
          <a:xfrm>
            <a:off x="8219126" y="2934045"/>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12%</a:t>
            </a:r>
            <a:endParaRPr lang="en-US" sz="1400" dirty="0"/>
          </a:p>
        </p:txBody>
      </p:sp>
      <p:sp>
        <p:nvSpPr>
          <p:cNvPr id="11" name="TextBox 1"/>
          <p:cNvSpPr txBox="1"/>
          <p:nvPr/>
        </p:nvSpPr>
        <p:spPr>
          <a:xfrm>
            <a:off x="8219127" y="3801972"/>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43%</a:t>
            </a:r>
            <a:endParaRPr lang="en-US" sz="1400" dirty="0">
              <a:solidFill>
                <a:schemeClr val="bg1"/>
              </a:solidFill>
            </a:endParaRPr>
          </a:p>
        </p:txBody>
      </p:sp>
      <p:sp>
        <p:nvSpPr>
          <p:cNvPr id="12" name="TextBox 1"/>
          <p:cNvSpPr txBox="1"/>
          <p:nvPr/>
        </p:nvSpPr>
        <p:spPr>
          <a:xfrm>
            <a:off x="8219128" y="4660899"/>
            <a:ext cx="294314" cy="262841"/>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28%</a:t>
            </a:r>
            <a:endParaRPr lang="en-US" sz="1400" dirty="0">
              <a:solidFill>
                <a:schemeClr val="bg1"/>
              </a:solidFill>
            </a:endParaRPr>
          </a:p>
        </p:txBody>
      </p:sp>
      <p:sp>
        <p:nvSpPr>
          <p:cNvPr id="19" name="TextBox 18"/>
          <p:cNvSpPr txBox="1"/>
          <p:nvPr/>
        </p:nvSpPr>
        <p:spPr>
          <a:xfrm>
            <a:off x="5165426" y="2451445"/>
            <a:ext cx="514350" cy="307777"/>
          </a:xfrm>
          <a:prstGeom prst="rect">
            <a:avLst/>
          </a:prstGeom>
          <a:noFill/>
        </p:spPr>
        <p:txBody>
          <a:bodyPr wrap="square" rtlCol="0">
            <a:spAutoFit/>
          </a:bodyPr>
          <a:lstStyle/>
          <a:p>
            <a:pPr algn="r"/>
            <a:r>
              <a:rPr lang="en-US" sz="1400" dirty="0" smtClean="0"/>
              <a:t>13%  </a:t>
            </a:r>
            <a:endParaRPr lang="en-US" sz="1400" dirty="0"/>
          </a:p>
        </p:txBody>
      </p:sp>
      <p:sp>
        <p:nvSpPr>
          <p:cNvPr id="20" name="TextBox 19"/>
          <p:cNvSpPr txBox="1"/>
          <p:nvPr/>
        </p:nvSpPr>
        <p:spPr>
          <a:xfrm>
            <a:off x="5165426" y="2857845"/>
            <a:ext cx="514350" cy="307777"/>
          </a:xfrm>
          <a:prstGeom prst="rect">
            <a:avLst/>
          </a:prstGeom>
          <a:noFill/>
        </p:spPr>
        <p:txBody>
          <a:bodyPr wrap="square" rtlCol="0">
            <a:spAutoFit/>
          </a:bodyPr>
          <a:lstStyle/>
          <a:p>
            <a:pPr algn="r"/>
            <a:r>
              <a:rPr lang="en-US" sz="1400" dirty="0" smtClean="0"/>
              <a:t>15%  </a:t>
            </a:r>
            <a:endParaRPr lang="en-US" sz="1400" dirty="0"/>
          </a:p>
        </p:txBody>
      </p:sp>
      <p:sp>
        <p:nvSpPr>
          <p:cNvPr id="22" name="TextBox 21"/>
          <p:cNvSpPr txBox="1"/>
          <p:nvPr/>
        </p:nvSpPr>
        <p:spPr>
          <a:xfrm>
            <a:off x="5165426" y="3568742"/>
            <a:ext cx="514350" cy="307777"/>
          </a:xfrm>
          <a:prstGeom prst="rect">
            <a:avLst/>
          </a:prstGeom>
          <a:noFill/>
        </p:spPr>
        <p:txBody>
          <a:bodyPr wrap="square" rtlCol="0">
            <a:spAutoFit/>
          </a:bodyPr>
          <a:lstStyle/>
          <a:p>
            <a:pPr algn="r"/>
            <a:r>
              <a:rPr lang="en-US" sz="1400" dirty="0" smtClean="0">
                <a:solidFill>
                  <a:schemeClr val="bg1"/>
                </a:solidFill>
              </a:rPr>
              <a:t>45%  </a:t>
            </a:r>
            <a:endParaRPr lang="en-US" sz="1400" dirty="0">
              <a:solidFill>
                <a:schemeClr val="bg1"/>
              </a:solidFill>
            </a:endParaRPr>
          </a:p>
        </p:txBody>
      </p:sp>
      <p:sp>
        <p:nvSpPr>
          <p:cNvPr id="23" name="TextBox 22"/>
          <p:cNvSpPr txBox="1"/>
          <p:nvPr/>
        </p:nvSpPr>
        <p:spPr>
          <a:xfrm>
            <a:off x="5165426" y="4527634"/>
            <a:ext cx="514350" cy="307777"/>
          </a:xfrm>
          <a:prstGeom prst="rect">
            <a:avLst/>
          </a:prstGeom>
          <a:noFill/>
        </p:spPr>
        <p:txBody>
          <a:bodyPr wrap="square" rtlCol="0">
            <a:spAutoFit/>
          </a:bodyPr>
          <a:lstStyle/>
          <a:p>
            <a:pPr algn="r"/>
            <a:r>
              <a:rPr lang="en-US" sz="1400" dirty="0" smtClean="0">
                <a:solidFill>
                  <a:schemeClr val="bg1"/>
                </a:solidFill>
              </a:rPr>
              <a:t>26%  </a:t>
            </a:r>
            <a:endParaRPr lang="en-US" sz="1400" dirty="0">
              <a:solidFill>
                <a:schemeClr val="bg1"/>
              </a:solidFill>
            </a:endParaRPr>
          </a:p>
        </p:txBody>
      </p:sp>
      <p:sp>
        <p:nvSpPr>
          <p:cNvPr id="16" name="TextBox 1"/>
          <p:cNvSpPr txBox="1"/>
          <p:nvPr/>
        </p:nvSpPr>
        <p:spPr>
          <a:xfrm>
            <a:off x="123824" y="5431022"/>
            <a:ext cx="682598" cy="579253"/>
          </a:xfrm>
          <a:prstGeom prst="rect">
            <a:avLst/>
          </a:prstGeom>
          <a:solidFill>
            <a:schemeClr val="bg1"/>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050" dirty="0" smtClean="0"/>
              <a:t>Yearly</a:t>
            </a:r>
          </a:p>
          <a:p>
            <a:pPr algn="r"/>
            <a:r>
              <a:rPr lang="en-US" sz="1050" dirty="0" smtClean="0"/>
              <a:t>Change in</a:t>
            </a:r>
          </a:p>
          <a:p>
            <a:pPr algn="r"/>
            <a:r>
              <a:rPr lang="en-US" sz="1050" i="1" dirty="0"/>
              <a:t>Very</a:t>
            </a:r>
          </a:p>
          <a:p>
            <a:pPr algn="r"/>
            <a:r>
              <a:rPr lang="en-US" sz="1050" i="1" dirty="0"/>
              <a:t>Confident</a:t>
            </a:r>
          </a:p>
        </p:txBody>
      </p:sp>
      <p:sp>
        <p:nvSpPr>
          <p:cNvPr id="17" name="TextBox 16"/>
          <p:cNvSpPr txBox="1"/>
          <p:nvPr/>
        </p:nvSpPr>
        <p:spPr>
          <a:xfrm>
            <a:off x="2422344" y="2406938"/>
            <a:ext cx="514350" cy="307777"/>
          </a:xfrm>
          <a:prstGeom prst="rect">
            <a:avLst/>
          </a:prstGeom>
          <a:noFill/>
        </p:spPr>
        <p:txBody>
          <a:bodyPr wrap="square" rtlCol="0">
            <a:spAutoFit/>
          </a:bodyPr>
          <a:lstStyle/>
          <a:p>
            <a:pPr algn="r"/>
            <a:r>
              <a:rPr lang="en-US" sz="1400" dirty="0" smtClean="0"/>
              <a:t>9%  </a:t>
            </a:r>
            <a:endParaRPr lang="en-US" sz="1400" dirty="0"/>
          </a:p>
        </p:txBody>
      </p:sp>
      <p:sp>
        <p:nvSpPr>
          <p:cNvPr id="18" name="TextBox 17"/>
          <p:cNvSpPr txBox="1"/>
          <p:nvPr/>
        </p:nvSpPr>
        <p:spPr>
          <a:xfrm>
            <a:off x="2422344" y="2801116"/>
            <a:ext cx="514350" cy="307777"/>
          </a:xfrm>
          <a:prstGeom prst="rect">
            <a:avLst/>
          </a:prstGeom>
          <a:noFill/>
        </p:spPr>
        <p:txBody>
          <a:bodyPr wrap="square" rtlCol="0">
            <a:spAutoFit/>
          </a:bodyPr>
          <a:lstStyle/>
          <a:p>
            <a:pPr algn="r"/>
            <a:r>
              <a:rPr lang="en-US" sz="1400" dirty="0" smtClean="0"/>
              <a:t>17%  </a:t>
            </a:r>
            <a:endParaRPr lang="en-US" sz="1400" dirty="0"/>
          </a:p>
        </p:txBody>
      </p:sp>
      <p:sp>
        <p:nvSpPr>
          <p:cNvPr id="21" name="TextBox 20"/>
          <p:cNvSpPr txBox="1"/>
          <p:nvPr/>
        </p:nvSpPr>
        <p:spPr>
          <a:xfrm>
            <a:off x="2422344" y="3603553"/>
            <a:ext cx="514350" cy="307777"/>
          </a:xfrm>
          <a:prstGeom prst="rect">
            <a:avLst/>
          </a:prstGeom>
          <a:noFill/>
        </p:spPr>
        <p:txBody>
          <a:bodyPr wrap="square" rtlCol="0">
            <a:spAutoFit/>
          </a:bodyPr>
          <a:lstStyle/>
          <a:p>
            <a:pPr algn="r"/>
            <a:r>
              <a:rPr lang="en-US" sz="1400" dirty="0" smtClean="0">
                <a:solidFill>
                  <a:schemeClr val="bg1"/>
                </a:solidFill>
              </a:rPr>
              <a:t>50%  </a:t>
            </a:r>
            <a:endParaRPr lang="en-US" sz="1400" dirty="0">
              <a:solidFill>
                <a:schemeClr val="bg1"/>
              </a:solidFill>
            </a:endParaRPr>
          </a:p>
        </p:txBody>
      </p:sp>
      <p:sp>
        <p:nvSpPr>
          <p:cNvPr id="24" name="TextBox 23"/>
          <p:cNvSpPr txBox="1"/>
          <p:nvPr/>
        </p:nvSpPr>
        <p:spPr>
          <a:xfrm>
            <a:off x="2422344" y="4553341"/>
            <a:ext cx="514350" cy="307777"/>
          </a:xfrm>
          <a:prstGeom prst="rect">
            <a:avLst/>
          </a:prstGeom>
          <a:noFill/>
        </p:spPr>
        <p:txBody>
          <a:bodyPr wrap="square" rtlCol="0">
            <a:spAutoFit/>
          </a:bodyPr>
          <a:lstStyle/>
          <a:p>
            <a:pPr algn="r"/>
            <a:r>
              <a:rPr lang="en-US" sz="1400" dirty="0" smtClean="0">
                <a:solidFill>
                  <a:schemeClr val="bg1"/>
                </a:solidFill>
              </a:rPr>
              <a:t>23%  </a:t>
            </a:r>
            <a:endParaRPr lang="en-US" sz="1400" dirty="0">
              <a:solidFill>
                <a:schemeClr val="bg1"/>
              </a:solidFill>
            </a:endParaRPr>
          </a:p>
        </p:txBody>
      </p:sp>
      <p:sp>
        <p:nvSpPr>
          <p:cNvPr id="25" name="TextBox 24"/>
          <p:cNvSpPr txBox="1"/>
          <p:nvPr/>
        </p:nvSpPr>
        <p:spPr>
          <a:xfrm>
            <a:off x="682096" y="2503280"/>
            <a:ext cx="514350" cy="307777"/>
          </a:xfrm>
          <a:prstGeom prst="rect">
            <a:avLst/>
          </a:prstGeom>
          <a:noFill/>
        </p:spPr>
        <p:txBody>
          <a:bodyPr wrap="square" rtlCol="0">
            <a:spAutoFit/>
          </a:bodyPr>
          <a:lstStyle/>
          <a:p>
            <a:pPr algn="r"/>
            <a:r>
              <a:rPr lang="en-US" sz="1400" dirty="0" smtClean="0"/>
              <a:t>15%  </a:t>
            </a:r>
            <a:endParaRPr lang="en-US" sz="1400" dirty="0"/>
          </a:p>
        </p:txBody>
      </p:sp>
      <p:sp>
        <p:nvSpPr>
          <p:cNvPr id="26" name="TextBox 25"/>
          <p:cNvSpPr txBox="1"/>
          <p:nvPr/>
        </p:nvSpPr>
        <p:spPr>
          <a:xfrm>
            <a:off x="682096" y="2930050"/>
            <a:ext cx="514350" cy="307777"/>
          </a:xfrm>
          <a:prstGeom prst="rect">
            <a:avLst/>
          </a:prstGeom>
          <a:noFill/>
        </p:spPr>
        <p:txBody>
          <a:bodyPr wrap="square" rtlCol="0">
            <a:spAutoFit/>
          </a:bodyPr>
          <a:lstStyle/>
          <a:p>
            <a:pPr algn="r"/>
            <a:r>
              <a:rPr lang="en-US" sz="1400" dirty="0" smtClean="0"/>
              <a:t>20%  </a:t>
            </a:r>
            <a:endParaRPr lang="en-US" sz="1400" dirty="0"/>
          </a:p>
        </p:txBody>
      </p:sp>
      <p:sp>
        <p:nvSpPr>
          <p:cNvPr id="27" name="TextBox 26"/>
          <p:cNvSpPr txBox="1"/>
          <p:nvPr/>
        </p:nvSpPr>
        <p:spPr>
          <a:xfrm>
            <a:off x="682096" y="3656037"/>
            <a:ext cx="514350" cy="307777"/>
          </a:xfrm>
          <a:prstGeom prst="rect">
            <a:avLst/>
          </a:prstGeom>
          <a:noFill/>
        </p:spPr>
        <p:txBody>
          <a:bodyPr wrap="square" rtlCol="0">
            <a:spAutoFit/>
          </a:bodyPr>
          <a:lstStyle/>
          <a:p>
            <a:pPr algn="r"/>
            <a:r>
              <a:rPr lang="en-US" sz="1400" dirty="0" smtClean="0">
                <a:solidFill>
                  <a:schemeClr val="bg1"/>
                </a:solidFill>
              </a:rPr>
              <a:t>42%  </a:t>
            </a:r>
            <a:endParaRPr lang="en-US" sz="1400" dirty="0">
              <a:solidFill>
                <a:schemeClr val="bg1"/>
              </a:solidFill>
            </a:endParaRPr>
          </a:p>
        </p:txBody>
      </p:sp>
      <p:sp>
        <p:nvSpPr>
          <p:cNvPr id="28" name="TextBox 27"/>
          <p:cNvSpPr txBox="1"/>
          <p:nvPr/>
        </p:nvSpPr>
        <p:spPr>
          <a:xfrm>
            <a:off x="682096" y="4576351"/>
            <a:ext cx="514350" cy="307777"/>
          </a:xfrm>
          <a:prstGeom prst="rect">
            <a:avLst/>
          </a:prstGeom>
          <a:noFill/>
        </p:spPr>
        <p:txBody>
          <a:bodyPr wrap="square" rtlCol="0">
            <a:spAutoFit/>
          </a:bodyPr>
          <a:lstStyle/>
          <a:p>
            <a:pPr algn="r"/>
            <a:r>
              <a:rPr lang="en-US" sz="1400" dirty="0" smtClean="0">
                <a:solidFill>
                  <a:schemeClr val="bg1"/>
                </a:solidFill>
              </a:rPr>
              <a:t>22%  </a:t>
            </a:r>
            <a:endParaRPr lang="en-US" sz="1400" dirty="0">
              <a:solidFill>
                <a:schemeClr val="bg1"/>
              </a:solidFill>
            </a:endParaRPr>
          </a:p>
        </p:txBody>
      </p:sp>
      <p:sp>
        <p:nvSpPr>
          <p:cNvPr id="31" name="TextBox 30"/>
          <p:cNvSpPr txBox="1"/>
          <p:nvPr/>
        </p:nvSpPr>
        <p:spPr>
          <a:xfrm>
            <a:off x="7299086" y="2474638"/>
            <a:ext cx="514350" cy="307777"/>
          </a:xfrm>
          <a:prstGeom prst="rect">
            <a:avLst/>
          </a:prstGeom>
          <a:noFill/>
        </p:spPr>
        <p:txBody>
          <a:bodyPr wrap="square" rtlCol="0">
            <a:spAutoFit/>
          </a:bodyPr>
          <a:lstStyle/>
          <a:p>
            <a:pPr algn="r"/>
            <a:r>
              <a:rPr lang="en-US" sz="1400" dirty="0" smtClean="0"/>
              <a:t>21%  </a:t>
            </a:r>
            <a:endParaRPr lang="en-US" sz="1400" dirty="0"/>
          </a:p>
        </p:txBody>
      </p:sp>
      <p:sp>
        <p:nvSpPr>
          <p:cNvPr id="32" name="TextBox 31"/>
          <p:cNvSpPr txBox="1"/>
          <p:nvPr/>
        </p:nvSpPr>
        <p:spPr>
          <a:xfrm>
            <a:off x="7299086" y="3750959"/>
            <a:ext cx="514350" cy="307777"/>
          </a:xfrm>
          <a:prstGeom prst="rect">
            <a:avLst/>
          </a:prstGeom>
          <a:noFill/>
        </p:spPr>
        <p:txBody>
          <a:bodyPr wrap="square" rtlCol="0">
            <a:spAutoFit/>
          </a:bodyPr>
          <a:lstStyle/>
          <a:p>
            <a:pPr algn="r"/>
            <a:r>
              <a:rPr lang="en-US" sz="1400" dirty="0" smtClean="0">
                <a:solidFill>
                  <a:schemeClr val="bg1"/>
                </a:solidFill>
              </a:rPr>
              <a:t>47%  </a:t>
            </a:r>
            <a:endParaRPr lang="en-US" sz="1400" dirty="0">
              <a:solidFill>
                <a:schemeClr val="bg1"/>
              </a:solidFill>
            </a:endParaRPr>
          </a:p>
        </p:txBody>
      </p:sp>
      <p:sp>
        <p:nvSpPr>
          <p:cNvPr id="33" name="TextBox 32"/>
          <p:cNvSpPr txBox="1"/>
          <p:nvPr/>
        </p:nvSpPr>
        <p:spPr>
          <a:xfrm>
            <a:off x="7299086" y="4600522"/>
            <a:ext cx="514350" cy="307777"/>
          </a:xfrm>
          <a:prstGeom prst="rect">
            <a:avLst/>
          </a:prstGeom>
          <a:noFill/>
        </p:spPr>
        <p:txBody>
          <a:bodyPr wrap="square" rtlCol="0">
            <a:spAutoFit/>
          </a:bodyPr>
          <a:lstStyle/>
          <a:p>
            <a:pPr algn="r"/>
            <a:r>
              <a:rPr lang="en-US" sz="1400" dirty="0" smtClean="0">
                <a:solidFill>
                  <a:schemeClr val="bg1"/>
                </a:solidFill>
              </a:rPr>
              <a:t>17%  </a:t>
            </a:r>
            <a:endParaRPr lang="en-US" sz="1400" dirty="0">
              <a:solidFill>
                <a:schemeClr val="bg1"/>
              </a:solidFill>
            </a:endParaRPr>
          </a:p>
        </p:txBody>
      </p:sp>
      <p:sp>
        <p:nvSpPr>
          <p:cNvPr id="34" name="TextBox 33"/>
          <p:cNvSpPr txBox="1"/>
          <p:nvPr/>
        </p:nvSpPr>
        <p:spPr>
          <a:xfrm>
            <a:off x="7299086" y="2965057"/>
            <a:ext cx="514350" cy="307777"/>
          </a:xfrm>
          <a:prstGeom prst="rect">
            <a:avLst/>
          </a:prstGeom>
          <a:noFill/>
        </p:spPr>
        <p:txBody>
          <a:bodyPr wrap="square" rtlCol="0">
            <a:spAutoFit/>
          </a:bodyPr>
          <a:lstStyle/>
          <a:p>
            <a:pPr algn="r"/>
            <a:r>
              <a:rPr lang="en-US" sz="1400" dirty="0" smtClean="0"/>
              <a:t>15%  </a:t>
            </a:r>
            <a:endParaRPr lang="en-US" sz="1400" dirty="0"/>
          </a:p>
        </p:txBody>
      </p:sp>
    </p:spTree>
    <p:extLst>
      <p:ext uri="{BB962C8B-B14F-4D97-AF65-F5344CB8AC3E}">
        <p14:creationId xmlns:p14="http://schemas.microsoft.com/office/powerpoint/2010/main" val="40814837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2094610043"/>
              </p:ext>
            </p:extLst>
          </p:nvPr>
        </p:nvGraphicFramePr>
        <p:xfrm>
          <a:off x="0" y="1949450"/>
          <a:ext cx="9144000" cy="490855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bwMode="white">
          <a:xfrm>
            <a:off x="275327" y="274638"/>
            <a:ext cx="8593347" cy="944562"/>
          </a:xfrm>
        </p:spPr>
        <p:txBody>
          <a:bodyPr>
            <a:normAutofit fontScale="90000"/>
          </a:bodyPr>
          <a:lstStyle/>
          <a:p>
            <a:r>
              <a:rPr lang="en-US" dirty="0" smtClean="0"/>
              <a:t>Retiree Confidence in Retirement Preparations Also Continues to Climb</a:t>
            </a:r>
            <a:endParaRPr lang="en-US" dirty="0"/>
          </a:p>
        </p:txBody>
      </p:sp>
      <p:sp>
        <p:nvSpPr>
          <p:cNvPr id="3" name="Content Placeholder 2"/>
          <p:cNvSpPr>
            <a:spLocks noGrp="1"/>
          </p:cNvSpPr>
          <p:nvPr>
            <p:ph idx="1"/>
          </p:nvPr>
        </p:nvSpPr>
        <p:spPr/>
        <p:txBody>
          <a:bodyPr/>
          <a:lstStyle/>
          <a:p>
            <a:r>
              <a:rPr lang="en-US" dirty="0" smtClean="0"/>
              <a:t>Overall, how confident are you that you did a good job of preparing financially for your retirement? (2016 Retirees n=505)</a:t>
            </a:r>
            <a:endParaRPr lang="en-US" dirty="0"/>
          </a:p>
        </p:txBody>
      </p:sp>
      <p:sp>
        <p:nvSpPr>
          <p:cNvPr id="5"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1993-2016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6" name="Slide Number Placeholder 5"/>
          <p:cNvSpPr>
            <a:spLocks noGrp="1"/>
          </p:cNvSpPr>
          <p:nvPr>
            <p:ph type="sldNum" sz="quarter" idx="10"/>
          </p:nvPr>
        </p:nvSpPr>
        <p:spPr/>
        <p:txBody>
          <a:bodyPr/>
          <a:lstStyle/>
          <a:p>
            <a:fld id="{EBAD9AF0-FD35-4E4E-B775-C1DCF7755A5B}" type="slidenum">
              <a:rPr lang="en-US" smtClean="0"/>
              <a:t>21</a:t>
            </a:fld>
            <a:endParaRPr lang="en-US" dirty="0"/>
          </a:p>
        </p:txBody>
      </p:sp>
      <p:sp>
        <p:nvSpPr>
          <p:cNvPr id="9" name="TextBox 1"/>
          <p:cNvSpPr txBox="1"/>
          <p:nvPr/>
        </p:nvSpPr>
        <p:spPr>
          <a:xfrm>
            <a:off x="8241635" y="2476803"/>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11%</a:t>
            </a:r>
            <a:endParaRPr lang="en-US" sz="1400" dirty="0"/>
          </a:p>
        </p:txBody>
      </p:sp>
      <p:sp>
        <p:nvSpPr>
          <p:cNvPr id="10" name="TextBox 1"/>
          <p:cNvSpPr txBox="1"/>
          <p:nvPr/>
        </p:nvSpPr>
        <p:spPr>
          <a:xfrm>
            <a:off x="8241634" y="2745612"/>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10%</a:t>
            </a:r>
            <a:endParaRPr lang="en-US" sz="1400" dirty="0"/>
          </a:p>
        </p:txBody>
      </p:sp>
      <p:sp>
        <p:nvSpPr>
          <p:cNvPr id="11" name="TextBox 1"/>
          <p:cNvSpPr txBox="1"/>
          <p:nvPr/>
        </p:nvSpPr>
        <p:spPr>
          <a:xfrm>
            <a:off x="8241635" y="3598772"/>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34%</a:t>
            </a:r>
            <a:endParaRPr lang="en-US" sz="1400" dirty="0">
              <a:solidFill>
                <a:schemeClr val="bg1"/>
              </a:solidFill>
            </a:endParaRPr>
          </a:p>
        </p:txBody>
      </p:sp>
      <p:sp>
        <p:nvSpPr>
          <p:cNvPr id="12" name="TextBox 1"/>
          <p:cNvSpPr txBox="1"/>
          <p:nvPr/>
        </p:nvSpPr>
        <p:spPr>
          <a:xfrm>
            <a:off x="8241635" y="4334786"/>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43%</a:t>
            </a:r>
            <a:endParaRPr lang="en-US" sz="1400" dirty="0">
              <a:solidFill>
                <a:schemeClr val="bg1"/>
              </a:solidFill>
            </a:endParaRPr>
          </a:p>
        </p:txBody>
      </p:sp>
      <p:sp>
        <p:nvSpPr>
          <p:cNvPr id="19" name="TextBox 18"/>
          <p:cNvSpPr txBox="1"/>
          <p:nvPr/>
        </p:nvSpPr>
        <p:spPr>
          <a:xfrm>
            <a:off x="3777582" y="2518945"/>
            <a:ext cx="514350" cy="307777"/>
          </a:xfrm>
          <a:prstGeom prst="rect">
            <a:avLst/>
          </a:prstGeom>
          <a:noFill/>
        </p:spPr>
        <p:txBody>
          <a:bodyPr wrap="square" rtlCol="0">
            <a:spAutoFit/>
          </a:bodyPr>
          <a:lstStyle/>
          <a:p>
            <a:pPr algn="r"/>
            <a:r>
              <a:rPr lang="en-US" sz="1400" dirty="0" smtClean="0"/>
              <a:t>18%  </a:t>
            </a:r>
            <a:endParaRPr lang="en-US" sz="1400" dirty="0"/>
          </a:p>
        </p:txBody>
      </p:sp>
      <p:sp>
        <p:nvSpPr>
          <p:cNvPr id="20" name="TextBox 19"/>
          <p:cNvSpPr txBox="1"/>
          <p:nvPr/>
        </p:nvSpPr>
        <p:spPr>
          <a:xfrm>
            <a:off x="3777582" y="2849145"/>
            <a:ext cx="514350" cy="307777"/>
          </a:xfrm>
          <a:prstGeom prst="rect">
            <a:avLst/>
          </a:prstGeom>
          <a:noFill/>
        </p:spPr>
        <p:txBody>
          <a:bodyPr wrap="square" rtlCol="0">
            <a:spAutoFit/>
          </a:bodyPr>
          <a:lstStyle/>
          <a:p>
            <a:pPr algn="r"/>
            <a:r>
              <a:rPr lang="en-US" sz="1400" dirty="0" smtClean="0"/>
              <a:t>6%  </a:t>
            </a:r>
            <a:endParaRPr lang="en-US" sz="1400" dirty="0"/>
          </a:p>
        </p:txBody>
      </p:sp>
      <p:sp>
        <p:nvSpPr>
          <p:cNvPr id="22" name="TextBox 21"/>
          <p:cNvSpPr txBox="1"/>
          <p:nvPr/>
        </p:nvSpPr>
        <p:spPr>
          <a:xfrm>
            <a:off x="3777582" y="3382242"/>
            <a:ext cx="514350" cy="307777"/>
          </a:xfrm>
          <a:prstGeom prst="rect">
            <a:avLst/>
          </a:prstGeom>
          <a:noFill/>
        </p:spPr>
        <p:txBody>
          <a:bodyPr wrap="square" rtlCol="0">
            <a:spAutoFit/>
          </a:bodyPr>
          <a:lstStyle/>
          <a:p>
            <a:pPr algn="r"/>
            <a:r>
              <a:rPr lang="en-US" sz="1400" dirty="0" smtClean="0">
                <a:solidFill>
                  <a:schemeClr val="bg1"/>
                </a:solidFill>
              </a:rPr>
              <a:t>34%  </a:t>
            </a:r>
            <a:endParaRPr lang="en-US" sz="1400" dirty="0">
              <a:solidFill>
                <a:schemeClr val="bg1"/>
              </a:solidFill>
            </a:endParaRPr>
          </a:p>
        </p:txBody>
      </p:sp>
      <p:sp>
        <p:nvSpPr>
          <p:cNvPr id="23" name="TextBox 22"/>
          <p:cNvSpPr txBox="1"/>
          <p:nvPr/>
        </p:nvSpPr>
        <p:spPr>
          <a:xfrm>
            <a:off x="3777582" y="4315734"/>
            <a:ext cx="514350" cy="307777"/>
          </a:xfrm>
          <a:prstGeom prst="rect">
            <a:avLst/>
          </a:prstGeom>
          <a:noFill/>
        </p:spPr>
        <p:txBody>
          <a:bodyPr wrap="square" rtlCol="0">
            <a:spAutoFit/>
          </a:bodyPr>
          <a:lstStyle/>
          <a:p>
            <a:pPr algn="r"/>
            <a:r>
              <a:rPr lang="en-US" sz="1400" dirty="0" smtClean="0">
                <a:solidFill>
                  <a:schemeClr val="bg1"/>
                </a:solidFill>
              </a:rPr>
              <a:t>41%  </a:t>
            </a:r>
            <a:endParaRPr lang="en-US" sz="1400" dirty="0">
              <a:solidFill>
                <a:schemeClr val="bg1"/>
              </a:solidFill>
            </a:endParaRPr>
          </a:p>
        </p:txBody>
      </p:sp>
      <p:sp>
        <p:nvSpPr>
          <p:cNvPr id="16" name="TextBox 1"/>
          <p:cNvSpPr txBox="1"/>
          <p:nvPr/>
        </p:nvSpPr>
        <p:spPr>
          <a:xfrm>
            <a:off x="123824" y="5431022"/>
            <a:ext cx="682598" cy="579253"/>
          </a:xfrm>
          <a:prstGeom prst="rect">
            <a:avLst/>
          </a:prstGeom>
          <a:solidFill>
            <a:schemeClr val="bg1"/>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050" dirty="0" smtClean="0"/>
              <a:t>Yearly</a:t>
            </a:r>
          </a:p>
          <a:p>
            <a:pPr algn="r"/>
            <a:r>
              <a:rPr lang="en-US" sz="1050" dirty="0" smtClean="0"/>
              <a:t>Change in</a:t>
            </a:r>
          </a:p>
          <a:p>
            <a:pPr algn="r"/>
            <a:r>
              <a:rPr lang="en-US" sz="1050" i="1" dirty="0"/>
              <a:t>Very</a:t>
            </a:r>
          </a:p>
          <a:p>
            <a:pPr algn="r"/>
            <a:r>
              <a:rPr lang="en-US" sz="1050" i="1" dirty="0"/>
              <a:t>Confident</a:t>
            </a:r>
          </a:p>
        </p:txBody>
      </p:sp>
      <p:sp>
        <p:nvSpPr>
          <p:cNvPr id="17" name="TextBox 16"/>
          <p:cNvSpPr txBox="1"/>
          <p:nvPr/>
        </p:nvSpPr>
        <p:spPr>
          <a:xfrm>
            <a:off x="5158958" y="2419638"/>
            <a:ext cx="514350" cy="307777"/>
          </a:xfrm>
          <a:prstGeom prst="rect">
            <a:avLst/>
          </a:prstGeom>
          <a:noFill/>
        </p:spPr>
        <p:txBody>
          <a:bodyPr wrap="square" rtlCol="0">
            <a:spAutoFit/>
          </a:bodyPr>
          <a:lstStyle/>
          <a:p>
            <a:pPr algn="r"/>
            <a:r>
              <a:rPr lang="en-US" sz="1400" dirty="0" smtClean="0"/>
              <a:t>7%  </a:t>
            </a:r>
            <a:endParaRPr lang="en-US" sz="1400" dirty="0"/>
          </a:p>
        </p:txBody>
      </p:sp>
      <p:sp>
        <p:nvSpPr>
          <p:cNvPr id="18" name="TextBox 17"/>
          <p:cNvSpPr txBox="1"/>
          <p:nvPr/>
        </p:nvSpPr>
        <p:spPr>
          <a:xfrm>
            <a:off x="5158958" y="2674116"/>
            <a:ext cx="514350" cy="307777"/>
          </a:xfrm>
          <a:prstGeom prst="rect">
            <a:avLst/>
          </a:prstGeom>
          <a:noFill/>
        </p:spPr>
        <p:txBody>
          <a:bodyPr wrap="square" rtlCol="0">
            <a:spAutoFit/>
          </a:bodyPr>
          <a:lstStyle/>
          <a:p>
            <a:pPr algn="r"/>
            <a:r>
              <a:rPr lang="en-US" sz="1400" dirty="0" smtClean="0"/>
              <a:t>10%  </a:t>
            </a:r>
            <a:endParaRPr lang="en-US" sz="1400" dirty="0"/>
          </a:p>
        </p:txBody>
      </p:sp>
      <p:sp>
        <p:nvSpPr>
          <p:cNvPr id="21" name="TextBox 20"/>
          <p:cNvSpPr txBox="1"/>
          <p:nvPr/>
        </p:nvSpPr>
        <p:spPr>
          <a:xfrm>
            <a:off x="5158958" y="3311453"/>
            <a:ext cx="514350" cy="307777"/>
          </a:xfrm>
          <a:prstGeom prst="rect">
            <a:avLst/>
          </a:prstGeom>
          <a:noFill/>
        </p:spPr>
        <p:txBody>
          <a:bodyPr wrap="square" rtlCol="0">
            <a:spAutoFit/>
          </a:bodyPr>
          <a:lstStyle/>
          <a:p>
            <a:pPr algn="r"/>
            <a:r>
              <a:rPr lang="en-US" sz="1400" dirty="0" smtClean="0">
                <a:solidFill>
                  <a:schemeClr val="bg1"/>
                </a:solidFill>
              </a:rPr>
              <a:t>41%  </a:t>
            </a:r>
            <a:endParaRPr lang="en-US" sz="1400" dirty="0">
              <a:solidFill>
                <a:schemeClr val="bg1"/>
              </a:solidFill>
            </a:endParaRPr>
          </a:p>
        </p:txBody>
      </p:sp>
      <p:sp>
        <p:nvSpPr>
          <p:cNvPr id="24" name="TextBox 23"/>
          <p:cNvSpPr txBox="1"/>
          <p:nvPr/>
        </p:nvSpPr>
        <p:spPr>
          <a:xfrm>
            <a:off x="5158958" y="4337441"/>
            <a:ext cx="514350" cy="307777"/>
          </a:xfrm>
          <a:prstGeom prst="rect">
            <a:avLst/>
          </a:prstGeom>
          <a:noFill/>
        </p:spPr>
        <p:txBody>
          <a:bodyPr wrap="square" rtlCol="0">
            <a:spAutoFit/>
          </a:bodyPr>
          <a:lstStyle/>
          <a:p>
            <a:pPr algn="r"/>
            <a:r>
              <a:rPr lang="en-US" sz="1400" dirty="0" smtClean="0">
                <a:solidFill>
                  <a:schemeClr val="bg1"/>
                </a:solidFill>
              </a:rPr>
              <a:t>39%  </a:t>
            </a:r>
            <a:endParaRPr lang="en-US" sz="1400" dirty="0">
              <a:solidFill>
                <a:schemeClr val="bg1"/>
              </a:solidFill>
            </a:endParaRPr>
          </a:p>
        </p:txBody>
      </p:sp>
      <p:sp>
        <p:nvSpPr>
          <p:cNvPr id="25" name="TextBox 24"/>
          <p:cNvSpPr txBox="1"/>
          <p:nvPr/>
        </p:nvSpPr>
        <p:spPr>
          <a:xfrm>
            <a:off x="2415041" y="2462005"/>
            <a:ext cx="514350" cy="307777"/>
          </a:xfrm>
          <a:prstGeom prst="rect">
            <a:avLst/>
          </a:prstGeom>
          <a:noFill/>
        </p:spPr>
        <p:txBody>
          <a:bodyPr wrap="square" rtlCol="0">
            <a:spAutoFit/>
          </a:bodyPr>
          <a:lstStyle/>
          <a:p>
            <a:pPr algn="r"/>
            <a:r>
              <a:rPr lang="en-US" sz="1400" dirty="0"/>
              <a:t>9</a:t>
            </a:r>
            <a:r>
              <a:rPr lang="en-US" sz="1400" dirty="0" smtClean="0"/>
              <a:t>%  </a:t>
            </a:r>
            <a:endParaRPr lang="en-US" sz="1400" dirty="0"/>
          </a:p>
        </p:txBody>
      </p:sp>
      <p:sp>
        <p:nvSpPr>
          <p:cNvPr id="26" name="TextBox 25"/>
          <p:cNvSpPr txBox="1"/>
          <p:nvPr/>
        </p:nvSpPr>
        <p:spPr>
          <a:xfrm>
            <a:off x="2415041" y="2799875"/>
            <a:ext cx="514350" cy="307777"/>
          </a:xfrm>
          <a:prstGeom prst="rect">
            <a:avLst/>
          </a:prstGeom>
          <a:noFill/>
        </p:spPr>
        <p:txBody>
          <a:bodyPr wrap="square" rtlCol="0">
            <a:spAutoFit/>
          </a:bodyPr>
          <a:lstStyle/>
          <a:p>
            <a:pPr algn="r"/>
            <a:r>
              <a:rPr lang="en-US" sz="1400" dirty="0" smtClean="0"/>
              <a:t>16%  </a:t>
            </a:r>
            <a:endParaRPr lang="en-US" sz="1400" dirty="0"/>
          </a:p>
        </p:txBody>
      </p:sp>
      <p:sp>
        <p:nvSpPr>
          <p:cNvPr id="27" name="TextBox 26"/>
          <p:cNvSpPr txBox="1"/>
          <p:nvPr/>
        </p:nvSpPr>
        <p:spPr>
          <a:xfrm>
            <a:off x="2415041" y="3424262"/>
            <a:ext cx="514350" cy="307777"/>
          </a:xfrm>
          <a:prstGeom prst="rect">
            <a:avLst/>
          </a:prstGeom>
          <a:noFill/>
        </p:spPr>
        <p:txBody>
          <a:bodyPr wrap="square" rtlCol="0">
            <a:spAutoFit/>
          </a:bodyPr>
          <a:lstStyle/>
          <a:p>
            <a:pPr algn="r"/>
            <a:r>
              <a:rPr lang="en-US" sz="1400" dirty="0" smtClean="0">
                <a:solidFill>
                  <a:schemeClr val="bg1"/>
                </a:solidFill>
              </a:rPr>
              <a:t>40%  </a:t>
            </a:r>
            <a:endParaRPr lang="en-US" sz="1400" dirty="0">
              <a:solidFill>
                <a:schemeClr val="bg1"/>
              </a:solidFill>
            </a:endParaRPr>
          </a:p>
        </p:txBody>
      </p:sp>
      <p:sp>
        <p:nvSpPr>
          <p:cNvPr id="28" name="TextBox 27"/>
          <p:cNvSpPr txBox="1"/>
          <p:nvPr/>
        </p:nvSpPr>
        <p:spPr>
          <a:xfrm>
            <a:off x="2415041" y="4433476"/>
            <a:ext cx="514350" cy="307777"/>
          </a:xfrm>
          <a:prstGeom prst="rect">
            <a:avLst/>
          </a:prstGeom>
          <a:noFill/>
        </p:spPr>
        <p:txBody>
          <a:bodyPr wrap="square" rtlCol="0">
            <a:spAutoFit/>
          </a:bodyPr>
          <a:lstStyle/>
          <a:p>
            <a:pPr algn="r"/>
            <a:r>
              <a:rPr lang="en-US" sz="1400" dirty="0" smtClean="0">
                <a:solidFill>
                  <a:schemeClr val="bg1"/>
                </a:solidFill>
              </a:rPr>
              <a:t>34%  </a:t>
            </a:r>
            <a:endParaRPr lang="en-US" sz="1400" dirty="0">
              <a:solidFill>
                <a:schemeClr val="bg1"/>
              </a:solidFill>
            </a:endParaRPr>
          </a:p>
        </p:txBody>
      </p:sp>
      <p:sp>
        <p:nvSpPr>
          <p:cNvPr id="29" name="TextBox 28"/>
          <p:cNvSpPr txBox="1"/>
          <p:nvPr/>
        </p:nvSpPr>
        <p:spPr>
          <a:xfrm>
            <a:off x="7267830" y="2455075"/>
            <a:ext cx="514350" cy="307777"/>
          </a:xfrm>
          <a:prstGeom prst="rect">
            <a:avLst/>
          </a:prstGeom>
          <a:noFill/>
        </p:spPr>
        <p:txBody>
          <a:bodyPr wrap="square" rtlCol="0">
            <a:spAutoFit/>
          </a:bodyPr>
          <a:lstStyle/>
          <a:p>
            <a:pPr algn="r"/>
            <a:r>
              <a:rPr lang="en-US" sz="1400" dirty="0" smtClean="0"/>
              <a:t>15%  </a:t>
            </a:r>
            <a:endParaRPr lang="en-US" sz="1400" dirty="0"/>
          </a:p>
        </p:txBody>
      </p:sp>
      <p:sp>
        <p:nvSpPr>
          <p:cNvPr id="30" name="TextBox 29"/>
          <p:cNvSpPr txBox="1"/>
          <p:nvPr/>
        </p:nvSpPr>
        <p:spPr>
          <a:xfrm>
            <a:off x="7267830" y="2847782"/>
            <a:ext cx="514350" cy="307777"/>
          </a:xfrm>
          <a:prstGeom prst="rect">
            <a:avLst/>
          </a:prstGeom>
          <a:noFill/>
        </p:spPr>
        <p:txBody>
          <a:bodyPr wrap="square" rtlCol="0">
            <a:spAutoFit/>
          </a:bodyPr>
          <a:lstStyle/>
          <a:p>
            <a:pPr algn="r"/>
            <a:r>
              <a:rPr lang="en-US" sz="1400" dirty="0" smtClean="0"/>
              <a:t>15%  </a:t>
            </a:r>
            <a:endParaRPr lang="en-US" sz="1400" dirty="0"/>
          </a:p>
        </p:txBody>
      </p:sp>
      <p:sp>
        <p:nvSpPr>
          <p:cNvPr id="31" name="TextBox 30"/>
          <p:cNvSpPr txBox="1"/>
          <p:nvPr/>
        </p:nvSpPr>
        <p:spPr>
          <a:xfrm>
            <a:off x="7267830" y="3527651"/>
            <a:ext cx="514350" cy="307777"/>
          </a:xfrm>
          <a:prstGeom prst="rect">
            <a:avLst/>
          </a:prstGeom>
          <a:noFill/>
        </p:spPr>
        <p:txBody>
          <a:bodyPr wrap="square" rtlCol="0">
            <a:spAutoFit/>
          </a:bodyPr>
          <a:lstStyle/>
          <a:p>
            <a:pPr algn="r"/>
            <a:r>
              <a:rPr lang="en-US" sz="1400" dirty="0" smtClean="0">
                <a:solidFill>
                  <a:schemeClr val="bg1"/>
                </a:solidFill>
              </a:rPr>
              <a:t>47%  </a:t>
            </a:r>
            <a:endParaRPr lang="en-US" sz="1400" dirty="0">
              <a:solidFill>
                <a:schemeClr val="bg1"/>
              </a:solidFill>
            </a:endParaRPr>
          </a:p>
        </p:txBody>
      </p:sp>
      <p:sp>
        <p:nvSpPr>
          <p:cNvPr id="32" name="TextBox 31"/>
          <p:cNvSpPr txBox="1"/>
          <p:nvPr/>
        </p:nvSpPr>
        <p:spPr>
          <a:xfrm>
            <a:off x="7267830" y="4543006"/>
            <a:ext cx="514350" cy="307777"/>
          </a:xfrm>
          <a:prstGeom prst="rect">
            <a:avLst/>
          </a:prstGeom>
          <a:noFill/>
        </p:spPr>
        <p:txBody>
          <a:bodyPr wrap="square" rtlCol="0">
            <a:spAutoFit/>
          </a:bodyPr>
          <a:lstStyle/>
          <a:p>
            <a:pPr algn="r"/>
            <a:r>
              <a:rPr lang="en-US" sz="1400" dirty="0" smtClean="0">
                <a:solidFill>
                  <a:schemeClr val="bg1"/>
                </a:solidFill>
              </a:rPr>
              <a:t>23%  </a:t>
            </a:r>
            <a:endParaRPr lang="en-US" sz="1400" dirty="0">
              <a:solidFill>
                <a:schemeClr val="bg1"/>
              </a:solidFill>
            </a:endParaRPr>
          </a:p>
        </p:txBody>
      </p:sp>
    </p:spTree>
    <p:extLst>
      <p:ext uri="{BB962C8B-B14F-4D97-AF65-F5344CB8AC3E}">
        <p14:creationId xmlns:p14="http://schemas.microsoft.com/office/powerpoint/2010/main" val="35997856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76200" y="274638"/>
            <a:ext cx="8775700" cy="944562"/>
          </a:xfrm>
        </p:spPr>
        <p:txBody>
          <a:bodyPr>
            <a:noAutofit/>
          </a:bodyPr>
          <a:lstStyle/>
          <a:p>
            <a:r>
              <a:rPr lang="en-US" sz="2900" dirty="0" smtClean="0"/>
              <a:t>Percentage </a:t>
            </a:r>
            <a:r>
              <a:rPr lang="en-US" sz="2900" dirty="0"/>
              <a:t>of </a:t>
            </a:r>
            <a:r>
              <a:rPr lang="en-US" sz="2900" dirty="0" smtClean="0"/>
              <a:t>Workers Calculating Retirement Needs Remains Relatively Stable Over Past Decade</a:t>
            </a:r>
            <a:endParaRPr lang="en-US" sz="2900" dirty="0"/>
          </a:p>
        </p:txBody>
      </p:sp>
      <p:sp>
        <p:nvSpPr>
          <p:cNvPr id="3" name="Content Placeholder 2"/>
          <p:cNvSpPr>
            <a:spLocks noGrp="1"/>
          </p:cNvSpPr>
          <p:nvPr>
            <p:ph idx="1"/>
          </p:nvPr>
        </p:nvSpPr>
        <p:spPr>
          <a:xfrm>
            <a:off x="304800" y="1295400"/>
            <a:ext cx="8686800" cy="685800"/>
          </a:xfrm>
        </p:spPr>
        <p:txBody>
          <a:bodyPr>
            <a:noAutofit/>
          </a:bodyPr>
          <a:lstStyle/>
          <a:p>
            <a:r>
              <a:rPr lang="en-US" dirty="0" smtClean="0"/>
              <a:t>Have </a:t>
            </a:r>
            <a:r>
              <a:rPr lang="en-US" dirty="0"/>
              <a:t>you (or your spouse) tried to figure out how much money you will need to have saved by the time you retire so that you can live comfortably in retirement?  </a:t>
            </a:r>
            <a:r>
              <a:rPr lang="en-US" dirty="0" smtClean="0"/>
              <a:t>(2016 </a:t>
            </a:r>
            <a:r>
              <a:rPr lang="en-US" dirty="0"/>
              <a:t>Workers </a:t>
            </a:r>
            <a:r>
              <a:rPr lang="en-US" dirty="0" smtClean="0"/>
              <a:t>n=1,000, percent yes)</a:t>
            </a:r>
            <a:endParaRPr lang="en-US" dirty="0"/>
          </a:p>
        </p:txBody>
      </p:sp>
      <p:sp>
        <p:nvSpPr>
          <p:cNvPr id="4"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1993-2016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graphicFrame>
        <p:nvGraphicFramePr>
          <p:cNvPr id="5" name="Chart 4"/>
          <p:cNvGraphicFramePr/>
          <p:nvPr>
            <p:extLst>
              <p:ext uri="{D42A27DB-BD31-4B8C-83A1-F6EECF244321}">
                <p14:modId xmlns:p14="http://schemas.microsoft.com/office/powerpoint/2010/main" val="667675308"/>
              </p:ext>
            </p:extLst>
          </p:nvPr>
        </p:nvGraphicFramePr>
        <p:xfrm>
          <a:off x="152400" y="1981200"/>
          <a:ext cx="86868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0"/>
          </p:nvPr>
        </p:nvSpPr>
        <p:spPr/>
        <p:txBody>
          <a:bodyPr/>
          <a:lstStyle/>
          <a:p>
            <a:fld id="{EBAD9AF0-FD35-4E4E-B775-C1DCF7755A5B}" type="slidenum">
              <a:rPr lang="en-US" smtClean="0"/>
              <a:t>22</a:t>
            </a:fld>
            <a:endParaRPr lang="en-US" dirty="0"/>
          </a:p>
        </p:txBody>
      </p:sp>
    </p:spTree>
    <p:extLst>
      <p:ext uri="{BB962C8B-B14F-4D97-AF65-F5344CB8AC3E}">
        <p14:creationId xmlns:p14="http://schemas.microsoft.com/office/powerpoint/2010/main" val="41252467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57200" y="274638"/>
            <a:ext cx="8229600" cy="944562"/>
          </a:xfrm>
        </p:spPr>
        <p:txBody>
          <a:bodyPr>
            <a:normAutofit fontScale="90000"/>
          </a:bodyPr>
          <a:lstStyle/>
          <a:p>
            <a:r>
              <a:rPr lang="en-US" dirty="0" smtClean="0"/>
              <a:t>Two-Thirds of Workers Expect to Need $250,000 or More to Live Comfortably in Retirement</a:t>
            </a:r>
            <a:endParaRPr lang="en-US" dirty="0"/>
          </a:p>
        </p:txBody>
      </p:sp>
      <p:sp>
        <p:nvSpPr>
          <p:cNvPr id="3" name="Content Placeholder 2"/>
          <p:cNvSpPr>
            <a:spLocks noGrp="1"/>
          </p:cNvSpPr>
          <p:nvPr>
            <p:ph idx="1"/>
          </p:nvPr>
        </p:nvSpPr>
        <p:spPr/>
        <p:txBody>
          <a:bodyPr>
            <a:noAutofit/>
          </a:bodyPr>
          <a:lstStyle/>
          <a:p>
            <a:r>
              <a:rPr lang="en-US" dirty="0" smtClean="0"/>
              <a:t>How </a:t>
            </a:r>
            <a:r>
              <a:rPr lang="en-US" dirty="0"/>
              <a:t>much do you think you (and your spouse) will need to accumulate in total by the time you retire so that you can live comfortably in </a:t>
            </a:r>
            <a:r>
              <a:rPr lang="en-US" dirty="0" smtClean="0"/>
              <a:t>retirement?/ How much did you (or your spouse) calculate you would need in total by the time your retire so that you can live comfortably in retirement? (2016 Workers n=1,000)</a:t>
            </a:r>
            <a:endParaRPr lang="en-US" dirty="0"/>
          </a:p>
        </p:txBody>
      </p:sp>
      <p:sp>
        <p:nvSpPr>
          <p:cNvPr id="4" name="Text Box 6"/>
          <p:cNvSpPr txBox="1">
            <a:spLocks noChangeArrowheads="1"/>
          </p:cNvSpPr>
          <p:nvPr/>
        </p:nvSpPr>
        <p:spPr bwMode="auto">
          <a:xfrm>
            <a:off x="380999" y="6253162"/>
            <a:ext cx="79632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2005, 2013-2016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graphicFrame>
        <p:nvGraphicFramePr>
          <p:cNvPr id="6" name="Chart 5"/>
          <p:cNvGraphicFramePr/>
          <p:nvPr>
            <p:extLst>
              <p:ext uri="{D42A27DB-BD31-4B8C-83A1-F6EECF244321}">
                <p14:modId xmlns:p14="http://schemas.microsoft.com/office/powerpoint/2010/main" val="3900502920"/>
              </p:ext>
            </p:extLst>
          </p:nvPr>
        </p:nvGraphicFramePr>
        <p:xfrm>
          <a:off x="366932" y="2128837"/>
          <a:ext cx="8458200" cy="4195763"/>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0"/>
          </p:nvPr>
        </p:nvSpPr>
        <p:spPr/>
        <p:txBody>
          <a:bodyPr/>
          <a:lstStyle/>
          <a:p>
            <a:fld id="{EBAD9AF0-FD35-4E4E-B775-C1DCF7755A5B}" type="slidenum">
              <a:rPr lang="en-US" smtClean="0"/>
              <a:t>23</a:t>
            </a:fld>
            <a:endParaRPr lang="en-US" dirty="0"/>
          </a:p>
        </p:txBody>
      </p:sp>
    </p:spTree>
    <p:extLst>
      <p:ext uri="{BB962C8B-B14F-4D97-AF65-F5344CB8AC3E}">
        <p14:creationId xmlns:p14="http://schemas.microsoft.com/office/powerpoint/2010/main" val="495993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About Two-Thirds of Workers Have Thought About How They Will Occupy Their Time in Retirement</a:t>
            </a:r>
            <a:endParaRPr lang="en-US" dirty="0"/>
          </a:p>
        </p:txBody>
      </p:sp>
      <p:sp>
        <p:nvSpPr>
          <p:cNvPr id="3" name="Slide Number Placeholder 2"/>
          <p:cNvSpPr>
            <a:spLocks noGrp="1"/>
          </p:cNvSpPr>
          <p:nvPr>
            <p:ph type="sldNum" sz="quarter" idx="10"/>
          </p:nvPr>
        </p:nvSpPr>
        <p:spPr/>
        <p:txBody>
          <a:bodyPr/>
          <a:lstStyle/>
          <a:p>
            <a:fld id="{EBAD9AF0-FD35-4E4E-B775-C1DCF7755A5B}" type="slidenum">
              <a:rPr lang="en-US" smtClean="0"/>
              <a:t>24</a:t>
            </a:fld>
            <a:endParaRPr lang="en-US" dirty="0"/>
          </a:p>
        </p:txBody>
      </p:sp>
      <p:sp>
        <p:nvSpPr>
          <p:cNvPr id="6" name="Text Box 6"/>
          <p:cNvSpPr txBox="1">
            <a:spLocks noChangeArrowheads="1"/>
          </p:cNvSpPr>
          <p:nvPr/>
        </p:nvSpPr>
        <p:spPr bwMode="auto">
          <a:xfrm>
            <a:off x="381000" y="6253163"/>
            <a:ext cx="74544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2015-2016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7" name="Content Placeholder 2"/>
          <p:cNvSpPr>
            <a:spLocks noGrp="1"/>
          </p:cNvSpPr>
          <p:nvPr>
            <p:ph idx="1"/>
          </p:nvPr>
        </p:nvSpPr>
        <p:spPr>
          <a:xfrm>
            <a:off x="304800" y="1295400"/>
            <a:ext cx="8534400" cy="685800"/>
          </a:xfrm>
        </p:spPr>
        <p:txBody>
          <a:bodyPr/>
          <a:lstStyle/>
          <a:p>
            <a:r>
              <a:rPr lang="en-US" dirty="0" smtClean="0"/>
              <a:t>Have you (or your spouse)…? (2016 Workers n=1,000, percent yes)</a:t>
            </a:r>
            <a:endParaRPr lang="en-US" dirty="0"/>
          </a:p>
        </p:txBody>
      </p:sp>
      <p:graphicFrame>
        <p:nvGraphicFramePr>
          <p:cNvPr id="8" name="Chart 7"/>
          <p:cNvGraphicFramePr/>
          <p:nvPr>
            <p:extLst>
              <p:ext uri="{D42A27DB-BD31-4B8C-83A1-F6EECF244321}">
                <p14:modId xmlns:p14="http://schemas.microsoft.com/office/powerpoint/2010/main" val="353227492"/>
              </p:ext>
            </p:extLst>
          </p:nvPr>
        </p:nvGraphicFramePr>
        <p:xfrm>
          <a:off x="381000" y="1745488"/>
          <a:ext cx="8842756" cy="45076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239885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8894618" cy="944562"/>
          </a:xfrm>
        </p:spPr>
        <p:txBody>
          <a:bodyPr>
            <a:noAutofit/>
          </a:bodyPr>
          <a:lstStyle/>
          <a:p>
            <a:r>
              <a:rPr lang="en-US" sz="2900" dirty="0" smtClean="0"/>
              <a:t>6 in 10 Retirees Thought About How They Would Occupy Their Time and Estimated Their Social Security Benefits </a:t>
            </a:r>
            <a:endParaRPr lang="en-US" sz="2900" dirty="0"/>
          </a:p>
        </p:txBody>
      </p:sp>
      <p:sp>
        <p:nvSpPr>
          <p:cNvPr id="3" name="Slide Number Placeholder 2"/>
          <p:cNvSpPr>
            <a:spLocks noGrp="1"/>
          </p:cNvSpPr>
          <p:nvPr>
            <p:ph type="sldNum" sz="quarter" idx="10"/>
          </p:nvPr>
        </p:nvSpPr>
        <p:spPr/>
        <p:txBody>
          <a:bodyPr/>
          <a:lstStyle/>
          <a:p>
            <a:fld id="{EBAD9AF0-FD35-4E4E-B775-C1DCF7755A5B}" type="slidenum">
              <a:rPr lang="en-US" smtClean="0"/>
              <a:t>25</a:t>
            </a:fld>
            <a:endParaRPr lang="en-US" dirty="0"/>
          </a:p>
        </p:txBody>
      </p:sp>
      <p:sp>
        <p:nvSpPr>
          <p:cNvPr id="6" name="Text Box 6"/>
          <p:cNvSpPr txBox="1">
            <a:spLocks noChangeArrowheads="1"/>
          </p:cNvSpPr>
          <p:nvPr/>
        </p:nvSpPr>
        <p:spPr bwMode="auto">
          <a:xfrm>
            <a:off x="381000" y="6253163"/>
            <a:ext cx="75009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2015-2016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7" name="Content Placeholder 2"/>
          <p:cNvSpPr>
            <a:spLocks noGrp="1"/>
          </p:cNvSpPr>
          <p:nvPr>
            <p:ph idx="1"/>
          </p:nvPr>
        </p:nvSpPr>
        <p:spPr>
          <a:xfrm>
            <a:off x="304800" y="1295400"/>
            <a:ext cx="8534400" cy="685800"/>
          </a:xfrm>
        </p:spPr>
        <p:txBody>
          <a:bodyPr/>
          <a:lstStyle/>
          <a:p>
            <a:r>
              <a:rPr lang="en-US" dirty="0" smtClean="0"/>
              <a:t>To prepare for retirement, did you (or your spouse)…? (2016 Retirees n=505, percent yes)</a:t>
            </a:r>
            <a:endParaRPr lang="en-US" dirty="0"/>
          </a:p>
        </p:txBody>
      </p:sp>
      <p:graphicFrame>
        <p:nvGraphicFramePr>
          <p:cNvPr id="8" name="Chart 7"/>
          <p:cNvGraphicFramePr/>
          <p:nvPr>
            <p:extLst>
              <p:ext uri="{D42A27DB-BD31-4B8C-83A1-F6EECF244321}">
                <p14:modId xmlns:p14="http://schemas.microsoft.com/office/powerpoint/2010/main" val="4180368136"/>
              </p:ext>
            </p:extLst>
          </p:nvPr>
        </p:nvGraphicFramePr>
        <p:xfrm>
          <a:off x="381000" y="1745488"/>
          <a:ext cx="8842756" cy="45076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018674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25025"/>
            <a:ext cx="7772400" cy="1362075"/>
          </a:xfrm>
        </p:spPr>
        <p:txBody>
          <a:bodyPr/>
          <a:lstStyle/>
          <a:p>
            <a:r>
              <a:rPr lang="en-US" dirty="0" smtClean="0"/>
              <a:t>Preparations for retirement –</a:t>
            </a:r>
            <a:br>
              <a:rPr lang="en-US" dirty="0" smtClean="0"/>
            </a:br>
            <a:r>
              <a:rPr lang="en-US" dirty="0" smtClean="0"/>
              <a:t>Savings and Investments</a:t>
            </a:r>
            <a:endParaRPr lang="en-US" dirty="0"/>
          </a:p>
        </p:txBody>
      </p:sp>
    </p:spTree>
    <p:extLst>
      <p:ext uri="{BB962C8B-B14F-4D97-AF65-F5344CB8AC3E}">
        <p14:creationId xmlns:p14="http://schemas.microsoft.com/office/powerpoint/2010/main" val="697213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fontScale="90000"/>
          </a:bodyPr>
          <a:lstStyle/>
          <a:p>
            <a:r>
              <a:rPr lang="en-US" dirty="0" smtClean="0"/>
              <a:t>7 in 10 Workers Report Having Saved Money for Retirement</a:t>
            </a:r>
            <a:endParaRPr lang="en-US" dirty="0"/>
          </a:p>
        </p:txBody>
      </p:sp>
      <p:sp>
        <p:nvSpPr>
          <p:cNvPr id="3" name="Content Placeholder 2"/>
          <p:cNvSpPr>
            <a:spLocks noGrp="1"/>
          </p:cNvSpPr>
          <p:nvPr>
            <p:ph idx="1"/>
          </p:nvPr>
        </p:nvSpPr>
        <p:spPr>
          <a:xfrm>
            <a:off x="228600" y="1295400"/>
            <a:ext cx="8839200" cy="685800"/>
          </a:xfrm>
        </p:spPr>
        <p:txBody>
          <a:bodyPr>
            <a:noAutofit/>
          </a:bodyPr>
          <a:lstStyle/>
          <a:p>
            <a:r>
              <a:rPr lang="en-US" dirty="0" smtClean="0"/>
              <a:t>Not </a:t>
            </a:r>
            <a:r>
              <a:rPr lang="en-US" dirty="0"/>
              <a:t>including Social Security taxes or employer-provided money, </a:t>
            </a:r>
            <a:r>
              <a:rPr lang="en-US" dirty="0" smtClean="0"/>
              <a:t>have </a:t>
            </a:r>
            <a:r>
              <a:rPr lang="en-US" dirty="0"/>
              <a:t>you (and/or your spouse) personally saved any money for retirement?  These savings could include money you personally put into a retirement plan at work</a:t>
            </a:r>
            <a:r>
              <a:rPr lang="en-US" dirty="0" smtClean="0"/>
              <a:t>. (2016 </a:t>
            </a:r>
            <a:r>
              <a:rPr lang="en-US" dirty="0"/>
              <a:t>Workers </a:t>
            </a:r>
            <a:r>
              <a:rPr lang="en-US" dirty="0" smtClean="0"/>
              <a:t>n=1,000, percent yes)</a:t>
            </a:r>
            <a:endParaRPr lang="en-US" dirty="0"/>
          </a:p>
        </p:txBody>
      </p:sp>
      <p:sp>
        <p:nvSpPr>
          <p:cNvPr id="4"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1994-2016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graphicFrame>
        <p:nvGraphicFramePr>
          <p:cNvPr id="5" name="Chart 4"/>
          <p:cNvGraphicFramePr/>
          <p:nvPr>
            <p:extLst>
              <p:ext uri="{D42A27DB-BD31-4B8C-83A1-F6EECF244321}">
                <p14:modId xmlns:p14="http://schemas.microsoft.com/office/powerpoint/2010/main" val="3539689566"/>
              </p:ext>
            </p:extLst>
          </p:nvPr>
        </p:nvGraphicFramePr>
        <p:xfrm>
          <a:off x="152400" y="2209799"/>
          <a:ext cx="8686800" cy="4043363"/>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0"/>
          </p:nvPr>
        </p:nvSpPr>
        <p:spPr/>
        <p:txBody>
          <a:bodyPr/>
          <a:lstStyle/>
          <a:p>
            <a:fld id="{EBAD9AF0-FD35-4E4E-B775-C1DCF7755A5B}" type="slidenum">
              <a:rPr lang="en-US" smtClean="0"/>
              <a:t>27</a:t>
            </a:fld>
            <a:endParaRPr lang="en-US" dirty="0"/>
          </a:p>
        </p:txBody>
      </p:sp>
    </p:spTree>
    <p:extLst>
      <p:ext uri="{BB962C8B-B14F-4D97-AF65-F5344CB8AC3E}">
        <p14:creationId xmlns:p14="http://schemas.microsoft.com/office/powerpoint/2010/main" val="8963975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3752291082"/>
              </p:ext>
            </p:extLst>
          </p:nvPr>
        </p:nvGraphicFramePr>
        <p:xfrm>
          <a:off x="342900" y="2109401"/>
          <a:ext cx="8458200" cy="419576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Box 7"/>
          <p:cNvSpPr txBox="1">
            <a:spLocks noChangeArrowheads="1"/>
          </p:cNvSpPr>
          <p:nvPr/>
        </p:nvSpPr>
        <p:spPr bwMode="auto">
          <a:xfrm>
            <a:off x="1291771" y="2142893"/>
            <a:ext cx="65894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b="1" dirty="0" smtClean="0">
                <a:solidFill>
                  <a:srgbClr val="000000"/>
                </a:solidFill>
                <a:latin typeface="+mj-lt"/>
              </a:rPr>
              <a:t>Workers Having Saved for Retirement, </a:t>
            </a:r>
            <a:br>
              <a:rPr lang="en-US" sz="1600" b="1" dirty="0" smtClean="0">
                <a:solidFill>
                  <a:srgbClr val="000000"/>
                </a:solidFill>
                <a:latin typeface="+mj-lt"/>
              </a:rPr>
            </a:br>
            <a:r>
              <a:rPr lang="en-US" sz="1600" b="1" dirty="0" smtClean="0">
                <a:solidFill>
                  <a:srgbClr val="000000"/>
                </a:solidFill>
                <a:latin typeface="+mj-lt"/>
              </a:rPr>
              <a:t>by Household Participation in Retirement Plan</a:t>
            </a:r>
            <a:endParaRPr lang="en-US" sz="1600" b="1" dirty="0">
              <a:solidFill>
                <a:srgbClr val="000000"/>
              </a:solidFill>
              <a:latin typeface="+mj-lt"/>
            </a:endParaRPr>
          </a:p>
        </p:txBody>
      </p:sp>
      <p:sp>
        <p:nvSpPr>
          <p:cNvPr id="2" name="Title 1"/>
          <p:cNvSpPr>
            <a:spLocks noGrp="1"/>
          </p:cNvSpPr>
          <p:nvPr>
            <p:ph type="title"/>
          </p:nvPr>
        </p:nvSpPr>
        <p:spPr bwMode="white">
          <a:xfrm>
            <a:off x="457200" y="274638"/>
            <a:ext cx="8229600" cy="944562"/>
          </a:xfrm>
        </p:spPr>
        <p:txBody>
          <a:bodyPr>
            <a:normAutofit fontScale="90000"/>
          </a:bodyPr>
          <a:lstStyle/>
          <a:p>
            <a:r>
              <a:rPr lang="en-US" dirty="0" smtClean="0"/>
              <a:t>Workers With Retirement Plan Are Much More Likely to Have Saved for Retirement</a:t>
            </a:r>
            <a:endParaRPr lang="en-US" dirty="0"/>
          </a:p>
        </p:txBody>
      </p:sp>
      <p:sp>
        <p:nvSpPr>
          <p:cNvPr id="4" name="Text Box 6"/>
          <p:cNvSpPr txBox="1">
            <a:spLocks noChangeArrowheads="1"/>
          </p:cNvSpPr>
          <p:nvPr/>
        </p:nvSpPr>
        <p:spPr bwMode="auto">
          <a:xfrm>
            <a:off x="380999" y="6253162"/>
            <a:ext cx="720985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2016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5" name="Slide Number Placeholder 4"/>
          <p:cNvSpPr>
            <a:spLocks noGrp="1"/>
          </p:cNvSpPr>
          <p:nvPr>
            <p:ph type="sldNum" sz="quarter" idx="10"/>
          </p:nvPr>
        </p:nvSpPr>
        <p:spPr/>
        <p:txBody>
          <a:bodyPr/>
          <a:lstStyle/>
          <a:p>
            <a:fld id="{EBAD9AF0-FD35-4E4E-B775-C1DCF7755A5B}" type="slidenum">
              <a:rPr lang="en-US" smtClean="0"/>
              <a:t>28</a:t>
            </a:fld>
            <a:endParaRPr lang="en-US" dirty="0"/>
          </a:p>
        </p:txBody>
      </p:sp>
      <p:sp>
        <p:nvSpPr>
          <p:cNvPr id="10" name="Content Placeholder 2"/>
          <p:cNvSpPr>
            <a:spLocks noGrp="1"/>
          </p:cNvSpPr>
          <p:nvPr>
            <p:ph idx="1"/>
          </p:nvPr>
        </p:nvSpPr>
        <p:spPr>
          <a:xfrm>
            <a:off x="228600" y="1295400"/>
            <a:ext cx="8839200" cy="685800"/>
          </a:xfrm>
        </p:spPr>
        <p:txBody>
          <a:bodyPr>
            <a:noAutofit/>
          </a:bodyPr>
          <a:lstStyle/>
          <a:p>
            <a:r>
              <a:rPr lang="en-US" dirty="0" smtClean="0"/>
              <a:t>Not </a:t>
            </a:r>
            <a:r>
              <a:rPr lang="en-US" dirty="0"/>
              <a:t>including Social Security </a:t>
            </a:r>
            <a:r>
              <a:rPr lang="en-US" dirty="0" smtClean="0"/>
              <a:t>or </a:t>
            </a:r>
            <a:r>
              <a:rPr lang="en-US" dirty="0"/>
              <a:t>employer-provided money, have you (and/or your spouse) personally saved any money for retirement?  These savings could include money you personally put into a retirement plan at work</a:t>
            </a:r>
            <a:r>
              <a:rPr lang="en-US" dirty="0" smtClean="0"/>
              <a:t>. (2016 Workers, percent yes)</a:t>
            </a:r>
            <a:endParaRPr lang="en-US" dirty="0"/>
          </a:p>
        </p:txBody>
      </p:sp>
      <p:sp>
        <p:nvSpPr>
          <p:cNvPr id="11" name="Content Placeholder 2"/>
          <p:cNvSpPr txBox="1">
            <a:spLocks/>
          </p:cNvSpPr>
          <p:nvPr/>
        </p:nvSpPr>
        <p:spPr>
          <a:xfrm>
            <a:off x="381000" y="6033017"/>
            <a:ext cx="8534400" cy="29158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50" dirty="0" smtClean="0"/>
              <a:t>*</a:t>
            </a:r>
            <a:r>
              <a:rPr lang="en-US" sz="1050" i="1" dirty="0" smtClean="0"/>
              <a:t>Have Retirement Plan </a:t>
            </a:r>
            <a:r>
              <a:rPr lang="en-US" sz="1050" dirty="0" smtClean="0"/>
              <a:t>defined as respondent or spouse having at least one of the following: IRA, DC plan, or DB plan </a:t>
            </a:r>
            <a:endParaRPr lang="en-US" sz="1050" dirty="0"/>
          </a:p>
        </p:txBody>
      </p:sp>
    </p:spTree>
    <p:extLst>
      <p:ext uri="{BB962C8B-B14F-4D97-AF65-F5344CB8AC3E}">
        <p14:creationId xmlns:p14="http://schemas.microsoft.com/office/powerpoint/2010/main" val="36414263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76199" y="274638"/>
            <a:ext cx="8917899" cy="944562"/>
          </a:xfrm>
        </p:spPr>
        <p:txBody>
          <a:bodyPr>
            <a:noAutofit/>
          </a:bodyPr>
          <a:lstStyle/>
          <a:p>
            <a:r>
              <a:rPr lang="en-US" sz="2800" dirty="0" smtClean="0"/>
              <a:t>The Percentage of Workers Reporting They Are </a:t>
            </a:r>
            <a:r>
              <a:rPr lang="en-US" sz="2800" i="1" dirty="0" smtClean="0"/>
              <a:t>Currently</a:t>
            </a:r>
            <a:r>
              <a:rPr lang="en-US" sz="2800" dirty="0" smtClean="0"/>
              <a:t> Saving for Retirement Continues Increase From 2014</a:t>
            </a:r>
            <a:endParaRPr lang="en-US" sz="2800" dirty="0"/>
          </a:p>
        </p:txBody>
      </p:sp>
      <p:sp>
        <p:nvSpPr>
          <p:cNvPr id="3" name="Content Placeholder 2"/>
          <p:cNvSpPr>
            <a:spLocks noGrp="1"/>
          </p:cNvSpPr>
          <p:nvPr>
            <p:ph idx="1"/>
          </p:nvPr>
        </p:nvSpPr>
        <p:spPr/>
        <p:txBody>
          <a:bodyPr/>
          <a:lstStyle/>
          <a:p>
            <a:r>
              <a:rPr lang="en-US" dirty="0" smtClean="0"/>
              <a:t>Are </a:t>
            </a:r>
            <a:r>
              <a:rPr lang="en-US" dirty="0"/>
              <a:t>you (and/or your spouse) currently saving for retirement?  </a:t>
            </a:r>
            <a:r>
              <a:rPr lang="en-US" dirty="0" smtClean="0"/>
              <a:t>(2016 Workers n=1,000, percent </a:t>
            </a:r>
            <a:r>
              <a:rPr lang="en-US" dirty="0"/>
              <a:t>y</a:t>
            </a:r>
            <a:r>
              <a:rPr lang="en-US" dirty="0" smtClean="0"/>
              <a:t>es)</a:t>
            </a:r>
            <a:endParaRPr lang="en-US" dirty="0"/>
          </a:p>
        </p:txBody>
      </p:sp>
      <p:sp>
        <p:nvSpPr>
          <p:cNvPr id="4"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2001-2016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graphicFrame>
        <p:nvGraphicFramePr>
          <p:cNvPr id="5" name="Chart 4"/>
          <p:cNvGraphicFramePr/>
          <p:nvPr>
            <p:extLst>
              <p:ext uri="{D42A27DB-BD31-4B8C-83A1-F6EECF244321}">
                <p14:modId xmlns:p14="http://schemas.microsoft.com/office/powerpoint/2010/main" val="3836078684"/>
              </p:ext>
            </p:extLst>
          </p:nvPr>
        </p:nvGraphicFramePr>
        <p:xfrm>
          <a:off x="224286" y="1981200"/>
          <a:ext cx="8614913" cy="4271963"/>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0"/>
          </p:nvPr>
        </p:nvSpPr>
        <p:spPr/>
        <p:txBody>
          <a:bodyPr/>
          <a:lstStyle/>
          <a:p>
            <a:fld id="{EBAD9AF0-FD35-4E4E-B775-C1DCF7755A5B}" type="slidenum">
              <a:rPr lang="en-US" smtClean="0"/>
              <a:t>29</a:t>
            </a:fld>
            <a:endParaRPr lang="en-US" dirty="0"/>
          </a:p>
        </p:txBody>
      </p:sp>
    </p:spTree>
    <p:extLst>
      <p:ext uri="{BB962C8B-B14F-4D97-AF65-F5344CB8AC3E}">
        <p14:creationId xmlns:p14="http://schemas.microsoft.com/office/powerpoint/2010/main" val="19380782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2016 RCS Methodology (continued)</a:t>
            </a:r>
            <a:endParaRPr lang="en-US" dirty="0"/>
          </a:p>
        </p:txBody>
      </p:sp>
      <p:sp>
        <p:nvSpPr>
          <p:cNvPr id="3" name="Content Placeholder 2"/>
          <p:cNvSpPr>
            <a:spLocks noGrp="1"/>
          </p:cNvSpPr>
          <p:nvPr>
            <p:ph idx="1"/>
          </p:nvPr>
        </p:nvSpPr>
        <p:spPr/>
        <p:txBody>
          <a:bodyPr>
            <a:normAutofit fontScale="92500"/>
          </a:bodyPr>
          <a:lstStyle/>
          <a:p>
            <a:pPr>
              <a:spcBef>
                <a:spcPct val="50000"/>
              </a:spcBef>
            </a:pPr>
            <a:r>
              <a:rPr lang="en-US" dirty="0" smtClean="0"/>
              <a:t>Data weighted by age, sex, and education</a:t>
            </a:r>
          </a:p>
          <a:p>
            <a:pPr>
              <a:spcBef>
                <a:spcPct val="50000"/>
              </a:spcBef>
            </a:pPr>
            <a:r>
              <a:rPr lang="en-US" dirty="0" smtClean="0"/>
              <a:t>Margins of error</a:t>
            </a:r>
            <a:br>
              <a:rPr lang="en-US" dirty="0" smtClean="0"/>
            </a:br>
            <a:r>
              <a:rPr lang="en-US" dirty="0" smtClean="0"/>
              <a:t>	-  ± 3.5 percentage points for all workers</a:t>
            </a:r>
            <a:br>
              <a:rPr lang="en-US" dirty="0" smtClean="0"/>
            </a:br>
            <a:r>
              <a:rPr lang="en-US" dirty="0" smtClean="0"/>
              <a:t>	-  ± 4.4 percentage points for all retirees</a:t>
            </a:r>
          </a:p>
          <a:p>
            <a:pPr>
              <a:spcBef>
                <a:spcPct val="50000"/>
              </a:spcBef>
            </a:pPr>
            <a:r>
              <a:rPr lang="en-US" dirty="0" smtClean="0"/>
              <a:t>Unweighted sample sizes noted on charts to provide information for margin of error estimates</a:t>
            </a:r>
          </a:p>
          <a:p>
            <a:pPr>
              <a:spcBef>
                <a:spcPct val="50000"/>
              </a:spcBef>
            </a:pPr>
            <a:r>
              <a:rPr lang="en-US" dirty="0" smtClean="0"/>
              <a:t>Data may not total to 100 due to rounding and/or missing categories</a:t>
            </a:r>
            <a:endParaRPr lang="en-US" sz="4000" dirty="0" smtClean="0"/>
          </a:p>
        </p:txBody>
      </p:sp>
      <p:sp>
        <p:nvSpPr>
          <p:cNvPr id="4" name="Slide Number Placeholder 3"/>
          <p:cNvSpPr>
            <a:spLocks noGrp="1"/>
          </p:cNvSpPr>
          <p:nvPr>
            <p:ph type="sldNum" sz="quarter" idx="12"/>
          </p:nvPr>
        </p:nvSpPr>
        <p:spPr/>
        <p:txBody>
          <a:bodyPr/>
          <a:lstStyle/>
          <a:p>
            <a:fld id="{EBAD9AF0-FD35-4E4E-B775-C1DCF7755A5B}" type="slidenum">
              <a:rPr lang="en-US" smtClean="0"/>
              <a:t>3</a:t>
            </a:fld>
            <a:endParaRPr lang="en-US" dirty="0"/>
          </a:p>
        </p:txBody>
      </p:sp>
    </p:spTree>
    <p:extLst>
      <p:ext uri="{BB962C8B-B14F-4D97-AF65-F5344CB8AC3E}">
        <p14:creationId xmlns:p14="http://schemas.microsoft.com/office/powerpoint/2010/main" val="32767790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fontScale="90000"/>
          </a:bodyPr>
          <a:lstStyle/>
          <a:p>
            <a:r>
              <a:rPr lang="en-US" dirty="0" smtClean="0"/>
              <a:t>Less Than Two-thirds of Retirees Report Having Saved </a:t>
            </a:r>
            <a:r>
              <a:rPr lang="en-US" dirty="0"/>
              <a:t>for </a:t>
            </a:r>
            <a:r>
              <a:rPr lang="en-US" dirty="0" smtClean="0"/>
              <a:t>Retirement</a:t>
            </a:r>
            <a:endParaRPr lang="en-US" dirty="0"/>
          </a:p>
        </p:txBody>
      </p:sp>
      <p:sp>
        <p:nvSpPr>
          <p:cNvPr id="3" name="Content Placeholder 2"/>
          <p:cNvSpPr>
            <a:spLocks noGrp="1"/>
          </p:cNvSpPr>
          <p:nvPr>
            <p:ph idx="1"/>
          </p:nvPr>
        </p:nvSpPr>
        <p:spPr>
          <a:xfrm>
            <a:off x="228600" y="1295400"/>
            <a:ext cx="8839200" cy="685800"/>
          </a:xfrm>
        </p:spPr>
        <p:txBody>
          <a:bodyPr>
            <a:noAutofit/>
          </a:bodyPr>
          <a:lstStyle/>
          <a:p>
            <a:r>
              <a:rPr lang="en-US" dirty="0" smtClean="0"/>
              <a:t>Not </a:t>
            </a:r>
            <a:r>
              <a:rPr lang="en-US" dirty="0"/>
              <a:t>including Social Security taxes or employer-provided money, did you (and/or your spouse) personally save any money for retirement before you retired?  These savings could include money you personally put into a retirement plan at work.</a:t>
            </a:r>
            <a:r>
              <a:rPr lang="en-US" dirty="0" smtClean="0"/>
              <a:t> (2016 Retirees n=505)</a:t>
            </a:r>
            <a:endParaRPr lang="en-US" dirty="0"/>
          </a:p>
        </p:txBody>
      </p:sp>
      <p:sp>
        <p:nvSpPr>
          <p:cNvPr id="4"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1994-2016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graphicFrame>
        <p:nvGraphicFramePr>
          <p:cNvPr id="5" name="Chart 4"/>
          <p:cNvGraphicFramePr/>
          <p:nvPr>
            <p:extLst>
              <p:ext uri="{D42A27DB-BD31-4B8C-83A1-F6EECF244321}">
                <p14:modId xmlns:p14="http://schemas.microsoft.com/office/powerpoint/2010/main" val="2692856410"/>
              </p:ext>
            </p:extLst>
          </p:nvPr>
        </p:nvGraphicFramePr>
        <p:xfrm>
          <a:off x="152400" y="2209799"/>
          <a:ext cx="8686800" cy="4043363"/>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0"/>
          </p:nvPr>
        </p:nvSpPr>
        <p:spPr/>
        <p:txBody>
          <a:bodyPr/>
          <a:lstStyle/>
          <a:p>
            <a:fld id="{EBAD9AF0-FD35-4E4E-B775-C1DCF7755A5B}" type="slidenum">
              <a:rPr lang="en-US" smtClean="0"/>
              <a:t>30</a:t>
            </a:fld>
            <a:endParaRPr lang="en-US" dirty="0"/>
          </a:p>
        </p:txBody>
      </p:sp>
    </p:spTree>
    <p:extLst>
      <p:ext uri="{BB962C8B-B14F-4D97-AF65-F5344CB8AC3E}">
        <p14:creationId xmlns:p14="http://schemas.microsoft.com/office/powerpoint/2010/main" val="27615319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65904" y="274638"/>
            <a:ext cx="8412192" cy="944562"/>
          </a:xfrm>
        </p:spPr>
        <p:txBody>
          <a:bodyPr>
            <a:normAutofit fontScale="90000"/>
          </a:bodyPr>
          <a:lstStyle/>
          <a:p>
            <a:r>
              <a:rPr lang="en-US" dirty="0" smtClean="0"/>
              <a:t>More than Half of Workers Have Less </a:t>
            </a:r>
            <a:br>
              <a:rPr lang="en-US" dirty="0" smtClean="0"/>
            </a:br>
            <a:r>
              <a:rPr lang="en-US" dirty="0" smtClean="0"/>
              <a:t>Than $25,000 in Savings</a:t>
            </a:r>
            <a:endParaRPr lang="en-US" dirty="0"/>
          </a:p>
        </p:txBody>
      </p:sp>
      <p:sp>
        <p:nvSpPr>
          <p:cNvPr id="3" name="Content Placeholder 2"/>
          <p:cNvSpPr>
            <a:spLocks noGrp="1"/>
          </p:cNvSpPr>
          <p:nvPr>
            <p:ph idx="1"/>
          </p:nvPr>
        </p:nvSpPr>
        <p:spPr>
          <a:xfrm>
            <a:off x="381000" y="1224147"/>
            <a:ext cx="8534400" cy="1044040"/>
          </a:xfrm>
        </p:spPr>
        <p:txBody>
          <a:bodyPr>
            <a:noAutofit/>
          </a:bodyPr>
          <a:lstStyle/>
          <a:p>
            <a:r>
              <a:rPr lang="en-US" dirty="0" smtClean="0"/>
              <a:t>In </a:t>
            </a:r>
            <a:r>
              <a:rPr lang="en-US" dirty="0"/>
              <a:t>total, about how much money would you say you (and your spouse) currently have in savings and investments, not including the value of your primary residence or defined benefit </a:t>
            </a:r>
            <a:r>
              <a:rPr lang="en-US" dirty="0" smtClean="0"/>
              <a:t>plan assets? (2016 </a:t>
            </a:r>
            <a:r>
              <a:rPr lang="en-US" dirty="0"/>
              <a:t>W</a:t>
            </a:r>
            <a:r>
              <a:rPr lang="en-US" dirty="0" smtClean="0"/>
              <a:t>orkers n=1,000)</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054007350"/>
              </p:ext>
            </p:extLst>
          </p:nvPr>
        </p:nvGraphicFramePr>
        <p:xfrm>
          <a:off x="381000" y="2039610"/>
          <a:ext cx="8311737" cy="4070330"/>
        </p:xfrm>
        <a:graphic>
          <a:graphicData uri="http://schemas.openxmlformats.org/drawingml/2006/table">
            <a:tbl>
              <a:tblPr firstRow="1" bandRow="1">
                <a:tableStyleId>{5940675A-B579-460E-94D1-54222C63F5DA}</a:tableStyleId>
              </a:tblPr>
              <a:tblGrid>
                <a:gridCol w="1681716"/>
                <a:gridCol w="736669"/>
                <a:gridCol w="736669"/>
                <a:gridCol w="736669"/>
                <a:gridCol w="736669"/>
                <a:gridCol w="736669"/>
                <a:gridCol w="736669"/>
                <a:gridCol w="736669"/>
                <a:gridCol w="736669"/>
                <a:gridCol w="736669"/>
              </a:tblGrid>
              <a:tr h="593531">
                <a:tc>
                  <a:txBody>
                    <a:bodyPr/>
                    <a:lstStyle/>
                    <a:p>
                      <a:endParaRPr lang="en-US" sz="1600" dirty="0"/>
                    </a:p>
                  </a:txBody>
                  <a:tcPr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r>
                        <a:rPr lang="en-US" sz="1600" b="1" dirty="0" smtClean="0"/>
                        <a:t>2004</a:t>
                      </a:r>
                      <a:endParaRPr lang="en-US" sz="1600" b="1"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sz="1600" b="1" dirty="0" smtClean="0"/>
                        <a:t>2011</a:t>
                      </a:r>
                      <a:endParaRPr lang="en-US" sz="1600" b="1"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bg1"/>
                    </a:solidFill>
                  </a:tcPr>
                </a:tc>
                <a:tc>
                  <a:txBody>
                    <a:bodyPr/>
                    <a:lstStyle/>
                    <a:p>
                      <a:pPr algn="ctr"/>
                      <a:r>
                        <a:rPr lang="en-US" sz="1600" b="1" dirty="0" smtClean="0"/>
                        <a:t>2012</a:t>
                      </a:r>
                      <a:endParaRPr lang="en-US" sz="1600" b="1"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sz="1600" b="1" dirty="0" smtClean="0"/>
                        <a:t>2013</a:t>
                      </a:r>
                      <a:endParaRPr lang="en-US" sz="1600" b="1"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bg1"/>
                    </a:solidFill>
                  </a:tcPr>
                </a:tc>
                <a:tc>
                  <a:txBody>
                    <a:bodyPr/>
                    <a:lstStyle/>
                    <a:p>
                      <a:pPr algn="ctr"/>
                      <a:r>
                        <a:rPr lang="en-US" sz="1600" b="1" dirty="0" smtClean="0"/>
                        <a:t>2014</a:t>
                      </a:r>
                      <a:endParaRPr lang="en-US" sz="1600" b="1"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sz="1600" b="1" dirty="0" smtClean="0">
                          <a:ln>
                            <a:noFill/>
                          </a:ln>
                        </a:rPr>
                        <a:t>2015</a:t>
                      </a:r>
                      <a:endParaRPr lang="en-US" sz="1600" b="1" dirty="0">
                        <a:ln>
                          <a:noFill/>
                        </a:ln>
                      </a:endParaRPr>
                    </a:p>
                  </a:txBody>
                  <a:tcPr anchor="b">
                    <a:lnL w="12700" cap="flat" cmpd="sng" algn="ctr">
                      <a:noFill/>
                      <a:prstDash val="solid"/>
                      <a:round/>
                      <a:headEnd type="none" w="med" len="med"/>
                      <a:tailEnd type="none" w="med" len="med"/>
                    </a:lnL>
                    <a:lnR w="12700" cmpd="sng">
                      <a:noFill/>
                    </a:lnR>
                    <a:lnB w="12700" cap="flat" cmpd="sng" algn="ctr">
                      <a:noFill/>
                      <a:prstDash val="solid"/>
                      <a:round/>
                      <a:headEnd type="none" w="med" len="med"/>
                      <a:tailEnd type="none" w="med" len="med"/>
                    </a:lnB>
                    <a:solidFill>
                      <a:schemeClr val="bg1"/>
                    </a:solidFill>
                  </a:tcPr>
                </a:tc>
                <a:tc>
                  <a:txBody>
                    <a:bodyPr/>
                    <a:lstStyle/>
                    <a:p>
                      <a:pPr algn="ctr"/>
                      <a:r>
                        <a:rPr lang="en-US" sz="1600" b="1" dirty="0" smtClean="0"/>
                        <a:t>2016</a:t>
                      </a:r>
                      <a:endParaRPr lang="en-US" sz="1600" b="1" dirty="0"/>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sz="1600" b="1" dirty="0" smtClean="0"/>
                        <a:t>2016</a:t>
                      </a:r>
                      <a:br>
                        <a:rPr lang="en-US" sz="1600" b="1" dirty="0" smtClean="0"/>
                      </a:br>
                      <a:r>
                        <a:rPr lang="en-US" sz="1600" b="1" dirty="0" smtClean="0"/>
                        <a:t>Have</a:t>
                      </a:r>
                      <a:br>
                        <a:rPr lang="en-US" sz="1600" b="1" dirty="0" smtClean="0"/>
                      </a:br>
                      <a:r>
                        <a:rPr lang="en-US" sz="1600" b="1" dirty="0" smtClean="0"/>
                        <a:t>Plan*</a:t>
                      </a:r>
                      <a:endParaRPr lang="en-US" sz="1600"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chemeClr val="bg1"/>
                    </a:solidFill>
                  </a:tcPr>
                </a:tc>
                <a:tc>
                  <a:txBody>
                    <a:bodyPr/>
                    <a:lstStyle/>
                    <a:p>
                      <a:pPr algn="ctr"/>
                      <a:r>
                        <a:rPr lang="en-US" sz="1600" b="1" dirty="0" smtClean="0"/>
                        <a:t>2016</a:t>
                      </a:r>
                      <a:br>
                        <a:rPr lang="en-US" sz="1600" b="1" dirty="0" smtClean="0"/>
                      </a:br>
                      <a:r>
                        <a:rPr lang="en-US" sz="1600" b="1" dirty="0" smtClean="0"/>
                        <a:t>No</a:t>
                      </a:r>
                      <a:br>
                        <a:rPr lang="en-US" sz="1600" b="1" dirty="0" smtClean="0"/>
                      </a:br>
                      <a:r>
                        <a:rPr lang="en-US" sz="1600" b="1" dirty="0" smtClean="0"/>
                        <a:t>Plan</a:t>
                      </a:r>
                      <a:endParaRPr lang="en-US" sz="1600"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chemeClr val="accent2">
                        <a:lumMod val="60000"/>
                        <a:lumOff val="40000"/>
                      </a:schemeClr>
                    </a:solidFill>
                  </a:tcPr>
                </a:tc>
              </a:tr>
              <a:tr h="463910">
                <a:tc>
                  <a:txBody>
                    <a:bodyPr/>
                    <a:lstStyle/>
                    <a:p>
                      <a:r>
                        <a:rPr lang="en-US" sz="1400" b="1" dirty="0" smtClean="0"/>
                        <a:t>Less than $1,000</a:t>
                      </a:r>
                      <a:endParaRPr lang="en-US" sz="1400" b="1" dirty="0"/>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rowSpan="3">
                  <a:txBody>
                    <a:bodyPr/>
                    <a:lstStyle/>
                    <a:p>
                      <a:pPr marL="0" indent="63500" algn="ctr"/>
                      <a:r>
                        <a:rPr lang="en-US" sz="1600" dirty="0" smtClean="0"/>
                        <a:t>54%</a:t>
                      </a:r>
                      <a:endParaRPr lang="en-US" sz="1600"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sz="1600" dirty="0" smtClean="0"/>
                        <a:t>29%</a:t>
                      </a:r>
                      <a:endParaRPr lang="en-US" sz="1600"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600" dirty="0" smtClean="0"/>
                        <a:t>30%</a:t>
                      </a:r>
                      <a:endParaRPr lang="en-US" sz="1600"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sz="1600" dirty="0" smtClean="0"/>
                        <a:t>28%</a:t>
                      </a:r>
                      <a:endParaRPr lang="en-US" sz="1600"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600" dirty="0" smtClean="0"/>
                        <a:t>36%</a:t>
                      </a:r>
                      <a:endParaRPr lang="en-US" sz="1600"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sz="1600" dirty="0" smtClean="0">
                          <a:ln>
                            <a:noFill/>
                          </a:ln>
                        </a:rPr>
                        <a:t>28%</a:t>
                      </a:r>
                      <a:endParaRPr lang="en-US" sz="1600" dirty="0">
                        <a:ln>
                          <a:noFill/>
                        </a:ln>
                      </a:endParaRPr>
                    </a:p>
                  </a:txBody>
                  <a:tcPr marL="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600" dirty="0" smtClean="0"/>
                        <a:t>26%</a:t>
                      </a:r>
                      <a:endParaRPr lang="en-US" sz="1600" dirty="0"/>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sz="1600" dirty="0" smtClean="0">
                          <a:ln>
                            <a:noFill/>
                          </a:ln>
                        </a:rPr>
                        <a:t>9%</a:t>
                      </a:r>
                      <a:endParaRPr lang="en-US" sz="1600" dirty="0">
                        <a:ln>
                          <a:noFill/>
                        </a:ln>
                      </a:endParaRPr>
                    </a:p>
                  </a:txBody>
                  <a:tcPr marL="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600" dirty="0" smtClean="0"/>
                        <a:t>67%</a:t>
                      </a:r>
                      <a:endParaRPr lang="en-US" sz="1600" dirty="0"/>
                    </a:p>
                  </a:txBody>
                  <a:tcPr marL="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r>
              <a:tr h="463910">
                <a:tc>
                  <a:txBody>
                    <a:bodyPr/>
                    <a:lstStyle/>
                    <a:p>
                      <a:r>
                        <a:rPr lang="en-US" sz="1400" b="1" dirty="0" smtClean="0"/>
                        <a:t>$1,000 -</a:t>
                      </a:r>
                      <a:r>
                        <a:rPr lang="en-US" sz="1400" b="1" baseline="0" dirty="0" smtClean="0"/>
                        <a:t> $9,999</a:t>
                      </a:r>
                      <a:endParaRPr lang="en-US" sz="1400" b="1" dirty="0"/>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pPr algn="ctr"/>
                      <a:endParaRPr lang="en-US" dirty="0"/>
                    </a:p>
                  </a:txBody>
                  <a:tcPr anchor="ctr">
                    <a:solidFill>
                      <a:schemeClr val="accent3">
                        <a:lumMod val="75000"/>
                      </a:schemeClr>
                    </a:solidFill>
                  </a:tcPr>
                </a:tc>
                <a:tc>
                  <a:txBody>
                    <a:bodyPr/>
                    <a:lstStyle/>
                    <a:p>
                      <a:pPr algn="ctr"/>
                      <a:r>
                        <a:rPr lang="en-US" sz="1600" dirty="0" smtClean="0"/>
                        <a:t>17</a:t>
                      </a:r>
                      <a:endParaRPr lang="en-US" sz="1600" dirty="0"/>
                    </a:p>
                  </a:txBody>
                  <a:tcPr marL="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sz="1600" dirty="0" smtClean="0"/>
                        <a:t>18</a:t>
                      </a:r>
                      <a:endParaRPr lang="en-US" sz="1600"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sz="1600" dirty="0" smtClean="0"/>
                        <a:t>18</a:t>
                      </a:r>
                      <a:endParaRPr lang="en-US" sz="1600"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600" dirty="0" smtClean="0"/>
                        <a:t>16</a:t>
                      </a:r>
                      <a:endParaRPr lang="en-US" sz="1600"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sz="1600" dirty="0" smtClean="0">
                          <a:ln>
                            <a:noFill/>
                          </a:ln>
                        </a:rPr>
                        <a:t>17</a:t>
                      </a:r>
                      <a:endParaRPr lang="en-US" sz="1600" dirty="0">
                        <a:ln>
                          <a:noFill/>
                        </a:ln>
                      </a:endParaRPr>
                    </a:p>
                  </a:txBody>
                  <a:tcPr marL="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600" dirty="0" smtClean="0"/>
                        <a:t>16</a:t>
                      </a:r>
                      <a:endParaRPr lang="en-US" sz="1600" dirty="0"/>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sz="1600" dirty="0" smtClean="0">
                          <a:ln>
                            <a:noFill/>
                          </a:ln>
                        </a:rPr>
                        <a:t>15</a:t>
                      </a:r>
                      <a:endParaRPr lang="en-US" sz="1600" dirty="0">
                        <a:ln>
                          <a:noFill/>
                        </a:ln>
                      </a:endParaRPr>
                    </a:p>
                  </a:txBody>
                  <a:tcPr marL="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600" dirty="0" smtClean="0"/>
                        <a:t>16</a:t>
                      </a:r>
                      <a:endParaRPr lang="en-US" sz="1600" dirty="0"/>
                    </a:p>
                  </a:txBody>
                  <a:tcPr marL="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r>
              <a:tr h="463910">
                <a:tc>
                  <a:txBody>
                    <a:bodyPr/>
                    <a:lstStyle/>
                    <a:p>
                      <a:r>
                        <a:rPr lang="en-US" sz="1400" b="1" dirty="0" smtClean="0"/>
                        <a:t>$10,000 - $24,999</a:t>
                      </a:r>
                      <a:endParaRPr lang="en-US" sz="1400" b="1" dirty="0"/>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pPr algn="ctr"/>
                      <a:endParaRPr lang="en-US" dirty="0"/>
                    </a:p>
                  </a:txBody>
                  <a:tcPr anchor="ctr">
                    <a:solidFill>
                      <a:schemeClr val="accent3">
                        <a:lumMod val="75000"/>
                      </a:schemeClr>
                    </a:solidFill>
                  </a:tcPr>
                </a:tc>
                <a:tc>
                  <a:txBody>
                    <a:bodyPr/>
                    <a:lstStyle/>
                    <a:p>
                      <a:pPr algn="ctr"/>
                      <a:r>
                        <a:rPr lang="en-US" sz="1600" dirty="0" smtClean="0"/>
                        <a:t>10</a:t>
                      </a:r>
                      <a:endParaRPr lang="en-US" sz="1600"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600" dirty="0" smtClean="0"/>
                        <a:t>12</a:t>
                      </a:r>
                      <a:endParaRPr lang="en-US" sz="1600"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sz="1600" dirty="0" smtClean="0"/>
                        <a:t>11</a:t>
                      </a:r>
                      <a:endParaRPr lang="en-US" sz="1600"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600" dirty="0" smtClean="0"/>
                        <a:t>8</a:t>
                      </a:r>
                      <a:endParaRPr lang="en-US" sz="1600"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sz="1600" dirty="0" smtClean="0">
                          <a:ln>
                            <a:noFill/>
                          </a:ln>
                        </a:rPr>
                        <a:t>12</a:t>
                      </a:r>
                      <a:endParaRPr lang="en-US" sz="1600" dirty="0">
                        <a:ln>
                          <a:noFill/>
                        </a:ln>
                      </a:endParaRPr>
                    </a:p>
                  </a:txBody>
                  <a:tcPr marL="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600" dirty="0" smtClean="0"/>
                        <a:t>12</a:t>
                      </a:r>
                      <a:endParaRPr lang="en-US" sz="1600" dirty="0"/>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sz="1600" dirty="0" smtClean="0">
                          <a:ln>
                            <a:noFill/>
                          </a:ln>
                        </a:rPr>
                        <a:t>16</a:t>
                      </a:r>
                      <a:endParaRPr lang="en-US" sz="1600" dirty="0">
                        <a:ln>
                          <a:noFill/>
                        </a:ln>
                      </a:endParaRPr>
                    </a:p>
                  </a:txBody>
                  <a:tcPr marL="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600" dirty="0" smtClean="0"/>
                        <a:t>4</a:t>
                      </a:r>
                      <a:endParaRPr lang="en-US" sz="1600" dirty="0"/>
                    </a:p>
                  </a:txBody>
                  <a:tcPr marL="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r>
              <a:tr h="463910">
                <a:tc>
                  <a:txBody>
                    <a:bodyPr/>
                    <a:lstStyle/>
                    <a:p>
                      <a:r>
                        <a:rPr lang="en-US" sz="1400" b="1" dirty="0" smtClean="0"/>
                        <a:t>$25,000 - $49,999</a:t>
                      </a:r>
                      <a:endParaRPr lang="en-US" sz="1400" b="1" dirty="0"/>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j-lt"/>
                        </a:rPr>
                        <a:t>14</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j-lt"/>
                        </a:rPr>
                        <a:t>11</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600" dirty="0" smtClean="0"/>
                        <a:t>10</a:t>
                      </a:r>
                      <a:endParaRPr lang="en-US" sz="1600"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sz="1600" dirty="0" smtClean="0"/>
                        <a:t>9</a:t>
                      </a:r>
                      <a:endParaRPr lang="en-US" sz="1600"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600" dirty="0" smtClean="0"/>
                        <a:t>9</a:t>
                      </a:r>
                      <a:endParaRPr lang="en-US" sz="1600"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sz="1600" dirty="0" smtClean="0">
                          <a:ln>
                            <a:noFill/>
                          </a:ln>
                        </a:rPr>
                        <a:t>9</a:t>
                      </a:r>
                      <a:endParaRPr lang="en-US" sz="1600" dirty="0">
                        <a:ln>
                          <a:noFill/>
                        </a:ln>
                      </a:endParaRPr>
                    </a:p>
                  </a:txBody>
                  <a:tcPr marL="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600" dirty="0" smtClean="0"/>
                        <a:t>10</a:t>
                      </a:r>
                      <a:endParaRPr lang="en-US" sz="1600" dirty="0"/>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sz="1600" dirty="0" smtClean="0">
                          <a:ln>
                            <a:noFill/>
                          </a:ln>
                        </a:rPr>
                        <a:t>13</a:t>
                      </a:r>
                      <a:endParaRPr lang="en-US" sz="1600" dirty="0">
                        <a:ln>
                          <a:noFill/>
                        </a:ln>
                      </a:endParaRPr>
                    </a:p>
                  </a:txBody>
                  <a:tcPr marL="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600" dirty="0" smtClean="0"/>
                        <a:t>4</a:t>
                      </a:r>
                      <a:endParaRPr lang="en-US" sz="1600" dirty="0"/>
                    </a:p>
                  </a:txBody>
                  <a:tcPr marL="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r>
              <a:tr h="463910">
                <a:tc>
                  <a:txBody>
                    <a:bodyPr/>
                    <a:lstStyle/>
                    <a:p>
                      <a:r>
                        <a:rPr lang="en-US" sz="1400" b="1" dirty="0" smtClean="0"/>
                        <a:t>$50,000 - $99,999</a:t>
                      </a:r>
                      <a:endParaRPr lang="en-US" sz="1400" b="1" dirty="0"/>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j-lt"/>
                        </a:rPr>
                        <a:t>11</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j-lt"/>
                        </a:rPr>
                        <a:t>  9</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600" dirty="0" smtClean="0"/>
                        <a:t>10</a:t>
                      </a:r>
                      <a:endParaRPr lang="en-US" sz="1600"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sz="1600" dirty="0" smtClean="0"/>
                        <a:t>10</a:t>
                      </a:r>
                      <a:endParaRPr lang="en-US" sz="1600"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600" dirty="0" smtClean="0"/>
                        <a:t>9</a:t>
                      </a:r>
                      <a:endParaRPr lang="en-US" sz="1600"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sz="1600" dirty="0" smtClean="0">
                          <a:ln>
                            <a:noFill/>
                          </a:ln>
                        </a:rPr>
                        <a:t>10</a:t>
                      </a:r>
                      <a:endParaRPr lang="en-US" sz="1600" dirty="0">
                        <a:ln>
                          <a:noFill/>
                        </a:ln>
                      </a:endParaRPr>
                    </a:p>
                  </a:txBody>
                  <a:tcPr marL="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600" dirty="0" smtClean="0"/>
                        <a:t>10</a:t>
                      </a:r>
                      <a:endParaRPr lang="en-US" sz="1600" dirty="0"/>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sz="1600" dirty="0" smtClean="0">
                          <a:ln>
                            <a:noFill/>
                          </a:ln>
                        </a:rPr>
                        <a:t>13</a:t>
                      </a:r>
                      <a:endParaRPr lang="en-US" sz="1600" dirty="0">
                        <a:ln>
                          <a:noFill/>
                        </a:ln>
                      </a:endParaRPr>
                    </a:p>
                  </a:txBody>
                  <a:tcPr marL="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600" dirty="0" smtClean="0"/>
                        <a:t>3</a:t>
                      </a:r>
                      <a:endParaRPr lang="en-US" sz="1600" dirty="0"/>
                    </a:p>
                  </a:txBody>
                  <a:tcPr marL="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r>
              <a:tr h="463910">
                <a:tc>
                  <a:txBody>
                    <a:bodyPr/>
                    <a:lstStyle/>
                    <a:p>
                      <a:r>
                        <a:rPr lang="en-US" sz="1400" b="1" dirty="0" smtClean="0"/>
                        <a:t>$100,000 - $249,999</a:t>
                      </a:r>
                      <a:endParaRPr lang="en-US" sz="1400" b="1" dirty="0"/>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j-lt"/>
                        </a:rPr>
                        <a:t>13</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j-lt"/>
                        </a:rPr>
                        <a:t>14</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600" dirty="0" smtClean="0"/>
                        <a:t>11</a:t>
                      </a:r>
                      <a:endParaRPr lang="en-US" sz="1600"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sz="1600" dirty="0" smtClean="0"/>
                        <a:t>12</a:t>
                      </a:r>
                      <a:endParaRPr lang="en-US" sz="1600"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600" dirty="0" smtClean="0"/>
                        <a:t>11</a:t>
                      </a:r>
                      <a:endParaRPr lang="en-US" sz="1600"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sz="1600" dirty="0" smtClean="0">
                          <a:ln>
                            <a:noFill/>
                          </a:ln>
                        </a:rPr>
                        <a:t>10</a:t>
                      </a:r>
                      <a:endParaRPr lang="en-US" sz="1600" dirty="0">
                        <a:ln>
                          <a:noFill/>
                        </a:ln>
                      </a:endParaRPr>
                    </a:p>
                  </a:txBody>
                  <a:tcPr marL="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600" dirty="0" smtClean="0"/>
                        <a:t>12</a:t>
                      </a:r>
                      <a:endParaRPr lang="en-US" sz="1600" dirty="0"/>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sz="1600" dirty="0" smtClean="0">
                          <a:ln>
                            <a:noFill/>
                          </a:ln>
                        </a:rPr>
                        <a:t>17</a:t>
                      </a:r>
                      <a:endParaRPr lang="en-US" sz="1600" dirty="0">
                        <a:ln>
                          <a:noFill/>
                        </a:ln>
                      </a:endParaRPr>
                    </a:p>
                  </a:txBody>
                  <a:tcPr marL="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600" dirty="0" smtClean="0"/>
                        <a:t>1</a:t>
                      </a:r>
                      <a:endParaRPr lang="en-US" sz="1600" dirty="0"/>
                    </a:p>
                  </a:txBody>
                  <a:tcPr marL="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r>
              <a:tr h="463910">
                <a:tc>
                  <a:txBody>
                    <a:bodyPr/>
                    <a:lstStyle/>
                    <a:p>
                      <a:r>
                        <a:rPr lang="en-US" sz="1400" b="1" dirty="0" smtClean="0"/>
                        <a:t>$250,000 or more</a:t>
                      </a:r>
                      <a:endParaRPr lang="en-US" sz="1400" b="1" dirty="0"/>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j-lt"/>
                        </a:rPr>
                        <a:t>9</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j-lt"/>
                        </a:rPr>
                        <a:t>10</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tc>
                  <a:txBody>
                    <a:bodyPr/>
                    <a:lstStyle/>
                    <a:p>
                      <a:pPr algn="ctr"/>
                      <a:r>
                        <a:rPr lang="en-US" sz="1600" dirty="0" smtClean="0"/>
                        <a:t>10</a:t>
                      </a:r>
                      <a:endParaRPr lang="en-US" sz="1600"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accent2">
                        <a:lumMod val="60000"/>
                        <a:lumOff val="40000"/>
                      </a:schemeClr>
                    </a:solidFill>
                  </a:tcPr>
                </a:tc>
                <a:tc>
                  <a:txBody>
                    <a:bodyPr/>
                    <a:lstStyle/>
                    <a:p>
                      <a:pPr algn="ctr"/>
                      <a:r>
                        <a:rPr lang="en-US" sz="1600" dirty="0" smtClean="0"/>
                        <a:t>12</a:t>
                      </a:r>
                      <a:endParaRPr lang="en-US" sz="1600"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tc>
                  <a:txBody>
                    <a:bodyPr/>
                    <a:lstStyle/>
                    <a:p>
                      <a:pPr algn="ctr"/>
                      <a:r>
                        <a:rPr lang="en-US" sz="1600" dirty="0" smtClean="0"/>
                        <a:t>11</a:t>
                      </a:r>
                      <a:endParaRPr lang="en-US" sz="1600"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accent2">
                        <a:lumMod val="60000"/>
                        <a:lumOff val="40000"/>
                      </a:schemeClr>
                    </a:solidFill>
                  </a:tcPr>
                </a:tc>
                <a:tc>
                  <a:txBody>
                    <a:bodyPr/>
                    <a:lstStyle/>
                    <a:p>
                      <a:pPr algn="ctr"/>
                      <a:r>
                        <a:rPr lang="en-US" sz="1600" dirty="0" smtClean="0">
                          <a:ln>
                            <a:noFill/>
                          </a:ln>
                        </a:rPr>
                        <a:t>14</a:t>
                      </a:r>
                      <a:endParaRPr lang="en-US" sz="1600" dirty="0">
                        <a:ln>
                          <a:noFill/>
                        </a:ln>
                      </a:endParaRPr>
                    </a:p>
                  </a:txBody>
                  <a:tcPr marL="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solidFill>
                      <a:schemeClr val="bg1"/>
                    </a:solidFill>
                  </a:tcPr>
                </a:tc>
                <a:tc>
                  <a:txBody>
                    <a:bodyPr/>
                    <a:lstStyle/>
                    <a:p>
                      <a:pPr algn="ctr"/>
                      <a:r>
                        <a:rPr lang="en-US" sz="1600" dirty="0" smtClean="0"/>
                        <a:t>14</a:t>
                      </a:r>
                      <a:endParaRPr lang="en-US" sz="1600" dirty="0"/>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accent2">
                        <a:lumMod val="60000"/>
                        <a:lumOff val="40000"/>
                      </a:schemeClr>
                    </a:solidFill>
                  </a:tcPr>
                </a:tc>
                <a:tc>
                  <a:txBody>
                    <a:bodyPr/>
                    <a:lstStyle/>
                    <a:p>
                      <a:pPr algn="ctr"/>
                      <a:r>
                        <a:rPr lang="en-US" sz="1600" dirty="0" smtClean="0">
                          <a:ln>
                            <a:noFill/>
                          </a:ln>
                        </a:rPr>
                        <a:t>18</a:t>
                      </a:r>
                      <a:endParaRPr lang="en-US" sz="1600" dirty="0">
                        <a:ln>
                          <a:noFill/>
                        </a:ln>
                      </a:endParaRPr>
                    </a:p>
                  </a:txBody>
                  <a:tcPr marL="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tc>
                  <a:txBody>
                    <a:bodyPr/>
                    <a:lstStyle/>
                    <a:p>
                      <a:pPr algn="ctr"/>
                      <a:r>
                        <a:rPr lang="en-US" sz="1600" dirty="0" smtClean="0"/>
                        <a:t>4</a:t>
                      </a:r>
                      <a:endParaRPr lang="en-US" sz="1600" dirty="0"/>
                    </a:p>
                  </a:txBody>
                  <a:tcPr marL="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accent2">
                        <a:lumMod val="60000"/>
                        <a:lumOff val="40000"/>
                      </a:schemeClr>
                    </a:solidFill>
                  </a:tcPr>
                </a:tc>
              </a:tr>
            </a:tbl>
          </a:graphicData>
        </a:graphic>
      </p:graphicFrame>
      <p:sp>
        <p:nvSpPr>
          <p:cNvPr id="5" name="Right Brace 4"/>
          <p:cNvSpPr/>
          <p:nvPr/>
        </p:nvSpPr>
        <p:spPr>
          <a:xfrm>
            <a:off x="1926119" y="2910186"/>
            <a:ext cx="152400" cy="134666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2004-2016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9" name="Slide Number Placeholder 8"/>
          <p:cNvSpPr>
            <a:spLocks noGrp="1"/>
          </p:cNvSpPr>
          <p:nvPr>
            <p:ph type="sldNum" sz="quarter" idx="10"/>
          </p:nvPr>
        </p:nvSpPr>
        <p:spPr/>
        <p:txBody>
          <a:bodyPr/>
          <a:lstStyle/>
          <a:p>
            <a:fld id="{EBAD9AF0-FD35-4E4E-B775-C1DCF7755A5B}" type="slidenum">
              <a:rPr lang="en-US" smtClean="0"/>
              <a:t>31</a:t>
            </a:fld>
            <a:endParaRPr lang="en-US" dirty="0"/>
          </a:p>
        </p:txBody>
      </p:sp>
      <p:sp>
        <p:nvSpPr>
          <p:cNvPr id="10" name="Content Placeholder 2"/>
          <p:cNvSpPr txBox="1">
            <a:spLocks/>
          </p:cNvSpPr>
          <p:nvPr/>
        </p:nvSpPr>
        <p:spPr>
          <a:xfrm>
            <a:off x="381000" y="6112416"/>
            <a:ext cx="8534400" cy="29158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50" dirty="0" smtClean="0"/>
              <a:t>*</a:t>
            </a:r>
            <a:r>
              <a:rPr lang="en-US" sz="1050" i="1" dirty="0" smtClean="0"/>
              <a:t>Have Retirement Plan </a:t>
            </a:r>
            <a:r>
              <a:rPr lang="en-US" sz="1050" dirty="0" smtClean="0"/>
              <a:t>defined as respondent or spouse having at least one of the following: IRA, DC plan, or DB plan </a:t>
            </a:r>
            <a:endParaRPr lang="en-US" sz="1050" dirty="0"/>
          </a:p>
        </p:txBody>
      </p:sp>
    </p:spTree>
    <p:extLst>
      <p:ext uri="{BB962C8B-B14F-4D97-AF65-F5344CB8AC3E}">
        <p14:creationId xmlns:p14="http://schemas.microsoft.com/office/powerpoint/2010/main" val="17662223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Autofit/>
          </a:bodyPr>
          <a:lstStyle/>
          <a:p>
            <a:r>
              <a:rPr lang="en-US" sz="2900" dirty="0" smtClean="0"/>
              <a:t>Likewise, More Than Half of Retirees Have </a:t>
            </a:r>
            <a:r>
              <a:rPr lang="en-US" sz="2800" dirty="0"/>
              <a:t>Less </a:t>
            </a:r>
            <a:br>
              <a:rPr lang="en-US" sz="2800" dirty="0"/>
            </a:br>
            <a:r>
              <a:rPr lang="en-US" sz="2800" dirty="0"/>
              <a:t>Than $25,000 in </a:t>
            </a:r>
            <a:r>
              <a:rPr lang="en-US" sz="2800" dirty="0" smtClean="0"/>
              <a:t>Savings</a:t>
            </a:r>
            <a:endParaRPr lang="en-US" sz="2900" dirty="0"/>
          </a:p>
        </p:txBody>
      </p:sp>
      <p:sp>
        <p:nvSpPr>
          <p:cNvPr id="3" name="Content Placeholder 2"/>
          <p:cNvSpPr>
            <a:spLocks noGrp="1"/>
          </p:cNvSpPr>
          <p:nvPr>
            <p:ph idx="1"/>
          </p:nvPr>
        </p:nvSpPr>
        <p:spPr>
          <a:xfrm>
            <a:off x="381000" y="1200398"/>
            <a:ext cx="8534400" cy="685800"/>
          </a:xfrm>
        </p:spPr>
        <p:txBody>
          <a:bodyPr>
            <a:noAutofit/>
          </a:bodyPr>
          <a:lstStyle/>
          <a:p>
            <a:r>
              <a:rPr lang="en-US" dirty="0" smtClean="0"/>
              <a:t>In </a:t>
            </a:r>
            <a:r>
              <a:rPr lang="en-US" dirty="0"/>
              <a:t>total, about how much money would you say you (and your spouse) currently have in savings and investments, not including the value of your primary </a:t>
            </a:r>
            <a:r>
              <a:rPr lang="en-US" dirty="0" smtClean="0"/>
              <a:t>residence</a:t>
            </a:r>
            <a:r>
              <a:rPr lang="en-US" dirty="0"/>
              <a:t> or defined benefit plan assets</a:t>
            </a:r>
            <a:r>
              <a:rPr lang="en-US" dirty="0" smtClean="0"/>
              <a:t>? (2016 Retirees n=505)</a:t>
            </a:r>
            <a:endParaRPr lang="en-US" dirty="0"/>
          </a:p>
        </p:txBody>
      </p:sp>
      <p:sp>
        <p:nvSpPr>
          <p:cNvPr id="8"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2004-2016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9" name="Slide Number Placeholder 8"/>
          <p:cNvSpPr>
            <a:spLocks noGrp="1"/>
          </p:cNvSpPr>
          <p:nvPr>
            <p:ph type="sldNum" sz="quarter" idx="10"/>
          </p:nvPr>
        </p:nvSpPr>
        <p:spPr/>
        <p:txBody>
          <a:bodyPr/>
          <a:lstStyle/>
          <a:p>
            <a:fld id="{EBAD9AF0-FD35-4E4E-B775-C1DCF7755A5B}" type="slidenum">
              <a:rPr lang="en-US" smtClean="0"/>
              <a:t>32</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2008526765"/>
              </p:ext>
            </p:extLst>
          </p:nvPr>
        </p:nvGraphicFramePr>
        <p:xfrm>
          <a:off x="331596" y="2050238"/>
          <a:ext cx="8384892" cy="4070330"/>
        </p:xfrm>
        <a:graphic>
          <a:graphicData uri="http://schemas.openxmlformats.org/drawingml/2006/table">
            <a:tbl>
              <a:tblPr firstRow="1" bandRow="1">
                <a:tableStyleId>{5940675A-B579-460E-94D1-54222C63F5DA}</a:tableStyleId>
              </a:tblPr>
              <a:tblGrid>
                <a:gridCol w="1908756"/>
                <a:gridCol w="749868"/>
                <a:gridCol w="749868"/>
                <a:gridCol w="749868"/>
                <a:gridCol w="749868"/>
                <a:gridCol w="749868"/>
                <a:gridCol w="681699"/>
                <a:gridCol w="681699"/>
                <a:gridCol w="681699"/>
                <a:gridCol w="681699"/>
              </a:tblGrid>
              <a:tr h="593534">
                <a:tc>
                  <a:txBody>
                    <a:bodyPr/>
                    <a:lstStyle/>
                    <a:p>
                      <a:endParaRPr lang="en-US" dirty="0"/>
                    </a:p>
                  </a:txBody>
                  <a:tcPr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r>
                        <a:rPr lang="en-US" b="1" dirty="0" smtClean="0"/>
                        <a:t>2004</a:t>
                      </a:r>
                      <a:endParaRPr lang="en-US" b="1"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b="1" dirty="0" smtClean="0"/>
                        <a:t>2011</a:t>
                      </a:r>
                      <a:endParaRPr lang="en-US" b="1"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bg1"/>
                    </a:solidFill>
                  </a:tcPr>
                </a:tc>
                <a:tc>
                  <a:txBody>
                    <a:bodyPr/>
                    <a:lstStyle/>
                    <a:p>
                      <a:pPr algn="ctr"/>
                      <a:r>
                        <a:rPr lang="en-US" b="1" dirty="0" smtClean="0"/>
                        <a:t>2012</a:t>
                      </a:r>
                      <a:endParaRPr lang="en-US" b="1"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b="1" dirty="0" smtClean="0"/>
                        <a:t>2013</a:t>
                      </a:r>
                      <a:endParaRPr lang="en-US" b="1"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bg1"/>
                    </a:solidFill>
                  </a:tcPr>
                </a:tc>
                <a:tc>
                  <a:txBody>
                    <a:bodyPr/>
                    <a:lstStyle/>
                    <a:p>
                      <a:pPr algn="ctr"/>
                      <a:r>
                        <a:rPr lang="en-US" b="1" dirty="0" smtClean="0"/>
                        <a:t>2014</a:t>
                      </a:r>
                      <a:endParaRPr lang="en-US" b="1"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b="1" dirty="0" smtClean="0"/>
                        <a:t>2015</a:t>
                      </a:r>
                      <a:endParaRPr lang="en-US" b="1" dirty="0"/>
                    </a:p>
                  </a:txBody>
                  <a:tcPr anchor="b">
                    <a:lnL w="12700" cap="flat" cmpd="sng" algn="ctr">
                      <a:noFill/>
                      <a:prstDash val="solid"/>
                      <a:round/>
                      <a:headEnd type="none" w="med" len="med"/>
                      <a:tailEnd type="none" w="med" len="med"/>
                    </a:lnL>
                    <a:lnR w="12700" cmpd="sng">
                      <a:noFill/>
                    </a:lnR>
                    <a:lnB w="12700" cap="flat" cmpd="sng" algn="ctr">
                      <a:noFill/>
                      <a:prstDash val="solid"/>
                      <a:round/>
                      <a:headEnd type="none" w="med" len="med"/>
                      <a:tailEnd type="none" w="med" len="med"/>
                    </a:lnB>
                    <a:solidFill>
                      <a:schemeClr val="bg1"/>
                    </a:solidFill>
                  </a:tcPr>
                </a:tc>
                <a:tc>
                  <a:txBody>
                    <a:bodyPr/>
                    <a:lstStyle/>
                    <a:p>
                      <a:pPr algn="ctr"/>
                      <a:r>
                        <a:rPr lang="en-US" b="1" dirty="0" smtClean="0"/>
                        <a:t>2016</a:t>
                      </a:r>
                      <a:endParaRPr lang="en-US" b="1" dirty="0"/>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sz="1600" b="1" dirty="0" smtClean="0"/>
                        <a:t>2016</a:t>
                      </a:r>
                      <a:br>
                        <a:rPr lang="en-US" sz="1600" b="1" dirty="0" smtClean="0"/>
                      </a:br>
                      <a:r>
                        <a:rPr lang="en-US" sz="1600" b="1" dirty="0" smtClean="0"/>
                        <a:t>Have</a:t>
                      </a:r>
                      <a:br>
                        <a:rPr lang="en-US" sz="1600" b="1" dirty="0" smtClean="0"/>
                      </a:br>
                      <a:r>
                        <a:rPr lang="en-US" sz="1600" b="1" dirty="0" smtClean="0"/>
                        <a:t>Plan*</a:t>
                      </a:r>
                      <a:endParaRPr lang="en-US" sz="1600"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ctr"/>
                      <a:r>
                        <a:rPr lang="en-US" sz="1600" b="1" dirty="0" smtClean="0"/>
                        <a:t>2016</a:t>
                      </a:r>
                      <a:br>
                        <a:rPr lang="en-US" sz="1600" b="1" dirty="0" smtClean="0"/>
                      </a:br>
                      <a:r>
                        <a:rPr lang="en-US" sz="1600" b="1" dirty="0" smtClean="0"/>
                        <a:t>No</a:t>
                      </a:r>
                      <a:br>
                        <a:rPr lang="en-US" sz="1600" b="1" dirty="0" smtClean="0"/>
                      </a:br>
                      <a:r>
                        <a:rPr lang="en-US" sz="1600" b="1" dirty="0" smtClean="0"/>
                        <a:t>Plan</a:t>
                      </a:r>
                      <a:endParaRPr lang="en-US" sz="1600"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chemeClr val="accent2">
                        <a:lumMod val="60000"/>
                        <a:lumOff val="40000"/>
                      </a:schemeClr>
                    </a:solidFill>
                  </a:tcPr>
                </a:tc>
              </a:tr>
              <a:tr h="463910">
                <a:tc>
                  <a:txBody>
                    <a:bodyPr/>
                    <a:lstStyle/>
                    <a:p>
                      <a:r>
                        <a:rPr lang="en-US" sz="1600" b="1" dirty="0" smtClean="0"/>
                        <a:t>Less than $1,000</a:t>
                      </a:r>
                      <a:endParaRPr lang="en-US" sz="1600" b="1" dirty="0"/>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rowSpan="3">
                  <a:txBody>
                    <a:bodyPr/>
                    <a:lstStyle/>
                    <a:p>
                      <a:pPr marL="0" indent="114300" algn="ctr"/>
                      <a:r>
                        <a:rPr lang="en-US" dirty="0" smtClean="0"/>
                        <a:t>49%</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28%</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dirty="0" smtClean="0"/>
                        <a:t>28%</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31%</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dirty="0" smtClean="0"/>
                        <a:t>29%</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35%</a:t>
                      </a:r>
                      <a:endParaRPr lang="en-US" dirty="0"/>
                    </a:p>
                  </a:txBody>
                  <a:tcPr marL="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dirty="0" smtClean="0"/>
                        <a:t>27%</a:t>
                      </a:r>
                      <a:endParaRPr lang="en-US" dirty="0"/>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5%</a:t>
                      </a:r>
                      <a:endParaRPr lang="en-US" dirty="0"/>
                    </a:p>
                  </a:txBody>
                  <a:tcPr marL="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dirty="0" smtClean="0"/>
                        <a:t>55%</a:t>
                      </a:r>
                      <a:endParaRPr lang="en-US" dirty="0"/>
                    </a:p>
                  </a:txBody>
                  <a:tcPr marL="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r>
              <a:tr h="463910">
                <a:tc>
                  <a:txBody>
                    <a:bodyPr/>
                    <a:lstStyle/>
                    <a:p>
                      <a:r>
                        <a:rPr lang="en-US" sz="1600" b="1" dirty="0" smtClean="0"/>
                        <a:t>$1,000 -</a:t>
                      </a:r>
                      <a:r>
                        <a:rPr lang="en-US" sz="1600" b="1" baseline="0" dirty="0" smtClean="0"/>
                        <a:t> $9,999</a:t>
                      </a:r>
                      <a:endParaRPr lang="en-US" sz="1600" b="1" dirty="0"/>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pPr algn="ctr"/>
                      <a:endParaRPr lang="en-US" dirty="0"/>
                    </a:p>
                  </a:txBody>
                  <a:tcPr anchor="ctr">
                    <a:solidFill>
                      <a:schemeClr val="accent3">
                        <a:lumMod val="75000"/>
                      </a:schemeClr>
                    </a:solidFill>
                  </a:tcPr>
                </a:tc>
                <a:tc>
                  <a:txBody>
                    <a:bodyPr/>
                    <a:lstStyle/>
                    <a:p>
                      <a:pPr algn="ctr"/>
                      <a:r>
                        <a:rPr lang="en-US" dirty="0" smtClean="0"/>
                        <a:t>14</a:t>
                      </a:r>
                      <a:endParaRPr lang="en-US" dirty="0"/>
                    </a:p>
                  </a:txBody>
                  <a:tcPr marL="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dirty="0" smtClean="0"/>
                        <a:t>19</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16</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dirty="0" smtClean="0"/>
                        <a:t>17</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11</a:t>
                      </a:r>
                      <a:endParaRPr lang="en-US" dirty="0"/>
                    </a:p>
                  </a:txBody>
                  <a:tcPr marL="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dirty="0" smtClean="0"/>
                        <a:t>15</a:t>
                      </a:r>
                      <a:endParaRPr lang="en-US" dirty="0"/>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13</a:t>
                      </a:r>
                      <a:endParaRPr lang="en-US" dirty="0"/>
                    </a:p>
                  </a:txBody>
                  <a:tcPr marL="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dirty="0" smtClean="0"/>
                        <a:t>19</a:t>
                      </a:r>
                      <a:endParaRPr lang="en-US" dirty="0"/>
                    </a:p>
                  </a:txBody>
                  <a:tcPr marL="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r>
              <a:tr h="463910">
                <a:tc>
                  <a:txBody>
                    <a:bodyPr/>
                    <a:lstStyle/>
                    <a:p>
                      <a:r>
                        <a:rPr lang="en-US" sz="1600" b="1" dirty="0" smtClean="0"/>
                        <a:t>$10,000 - $24,999</a:t>
                      </a:r>
                      <a:endParaRPr lang="en-US" sz="1600" b="1" dirty="0"/>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pPr algn="ctr"/>
                      <a:endParaRPr lang="en-US" dirty="0"/>
                    </a:p>
                  </a:txBody>
                  <a:tcPr anchor="ctr">
                    <a:solidFill>
                      <a:schemeClr val="accent3">
                        <a:lumMod val="75000"/>
                      </a:schemeClr>
                    </a:solidFill>
                  </a:tcPr>
                </a:tc>
                <a:tc>
                  <a:txBody>
                    <a:bodyPr/>
                    <a:lstStyle/>
                    <a:p>
                      <a:pPr algn="ctr"/>
                      <a:r>
                        <a:rPr lang="en-US" dirty="0" smtClean="0"/>
                        <a:t>12</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dirty="0" smtClean="0"/>
                        <a:t>8</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8</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dirty="0" smtClean="0"/>
                        <a:t>12</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7</a:t>
                      </a:r>
                      <a:endParaRPr lang="en-US" dirty="0"/>
                    </a:p>
                  </a:txBody>
                  <a:tcPr marL="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dirty="0" smtClean="0"/>
                        <a:t>13</a:t>
                      </a:r>
                      <a:endParaRPr lang="en-US" dirty="0"/>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12</a:t>
                      </a:r>
                      <a:endParaRPr lang="en-US" dirty="0"/>
                    </a:p>
                  </a:txBody>
                  <a:tcPr marL="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dirty="0" smtClean="0"/>
                        <a:t>14</a:t>
                      </a:r>
                      <a:endParaRPr lang="en-US" dirty="0"/>
                    </a:p>
                  </a:txBody>
                  <a:tcPr marL="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r>
              <a:tr h="463910">
                <a:tc>
                  <a:txBody>
                    <a:bodyPr/>
                    <a:lstStyle/>
                    <a:p>
                      <a:r>
                        <a:rPr lang="en-US" sz="1600" b="1" dirty="0" smtClean="0"/>
                        <a:t>$25,000 - $49,999</a:t>
                      </a:r>
                      <a:endParaRPr lang="en-US" sz="1600" b="1" dirty="0"/>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13</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6</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dirty="0" smtClean="0"/>
                        <a:t>9</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9</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dirty="0" smtClean="0"/>
                        <a:t>8</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8</a:t>
                      </a:r>
                      <a:endParaRPr lang="en-US" dirty="0"/>
                    </a:p>
                  </a:txBody>
                  <a:tcPr marL="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dirty="0" smtClean="0"/>
                        <a:t>7</a:t>
                      </a:r>
                      <a:endParaRPr lang="en-US" dirty="0"/>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8</a:t>
                      </a:r>
                      <a:endParaRPr lang="en-US" dirty="0"/>
                    </a:p>
                  </a:txBody>
                  <a:tcPr marL="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dirty="0" smtClean="0"/>
                        <a:t>4</a:t>
                      </a:r>
                      <a:endParaRPr lang="en-US" dirty="0"/>
                    </a:p>
                  </a:txBody>
                  <a:tcPr marL="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r>
              <a:tr h="463910">
                <a:tc>
                  <a:txBody>
                    <a:bodyPr/>
                    <a:lstStyle/>
                    <a:p>
                      <a:r>
                        <a:rPr lang="en-US" sz="1600" b="1" dirty="0" smtClean="0"/>
                        <a:t>$50,000 - $99,999</a:t>
                      </a:r>
                      <a:endParaRPr lang="en-US" sz="1600" b="1" dirty="0"/>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7</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11</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dirty="0" smtClean="0"/>
                        <a:t>8</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9</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dirty="0" smtClean="0"/>
                        <a:t>7</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10</a:t>
                      </a:r>
                      <a:endParaRPr lang="en-US" dirty="0"/>
                    </a:p>
                  </a:txBody>
                  <a:tcPr marL="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dirty="0" smtClean="0"/>
                        <a:t>9</a:t>
                      </a:r>
                      <a:endParaRPr lang="en-US" dirty="0"/>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13</a:t>
                      </a:r>
                      <a:endParaRPr lang="en-US" dirty="0"/>
                    </a:p>
                  </a:txBody>
                  <a:tcPr marL="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dirty="0" smtClean="0"/>
                        <a:t>4</a:t>
                      </a:r>
                      <a:endParaRPr lang="en-US" dirty="0"/>
                    </a:p>
                  </a:txBody>
                  <a:tcPr marL="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r>
              <a:tr h="463910">
                <a:tc>
                  <a:txBody>
                    <a:bodyPr/>
                    <a:lstStyle/>
                    <a:p>
                      <a:r>
                        <a:rPr lang="en-US" sz="1600" b="1" dirty="0" smtClean="0"/>
                        <a:t>$100,000 - $249,999</a:t>
                      </a:r>
                      <a:endParaRPr lang="en-US" sz="1600" b="1" dirty="0"/>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17</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12</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dirty="0" smtClean="0"/>
                        <a:t>12</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10</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dirty="0" smtClean="0"/>
                        <a:t>11</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10</a:t>
                      </a:r>
                      <a:endParaRPr lang="en-US" dirty="0"/>
                    </a:p>
                  </a:txBody>
                  <a:tcPr marL="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dirty="0" smtClean="0"/>
                        <a:t>10</a:t>
                      </a:r>
                      <a:endParaRPr lang="en-US" dirty="0"/>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19</a:t>
                      </a:r>
                      <a:endParaRPr lang="en-US" dirty="0"/>
                    </a:p>
                  </a:txBody>
                  <a:tcPr marL="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dirty="0" smtClean="0"/>
                        <a:t>1</a:t>
                      </a:r>
                      <a:endParaRPr lang="en-US" dirty="0"/>
                    </a:p>
                  </a:txBody>
                  <a:tcPr marL="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r>
              <a:tr h="463910">
                <a:tc>
                  <a:txBody>
                    <a:bodyPr/>
                    <a:lstStyle/>
                    <a:p>
                      <a:r>
                        <a:rPr lang="en-US" sz="1600" b="1" dirty="0" smtClean="0"/>
                        <a:t>$250,000 or more</a:t>
                      </a:r>
                      <a:endParaRPr lang="en-US" sz="1600" b="1" dirty="0"/>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15</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17</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tc>
                  <a:txBody>
                    <a:bodyPr/>
                    <a:lstStyle/>
                    <a:p>
                      <a:pPr algn="ctr"/>
                      <a:r>
                        <a:rPr lang="en-US" dirty="0" smtClean="0"/>
                        <a:t>15</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accent2">
                        <a:lumMod val="60000"/>
                        <a:lumOff val="40000"/>
                      </a:schemeClr>
                    </a:solidFill>
                  </a:tcPr>
                </a:tc>
                <a:tc>
                  <a:txBody>
                    <a:bodyPr/>
                    <a:lstStyle/>
                    <a:p>
                      <a:pPr algn="ctr"/>
                      <a:r>
                        <a:rPr lang="en-US" dirty="0" smtClean="0"/>
                        <a:t>17</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tc>
                  <a:txBody>
                    <a:bodyPr/>
                    <a:lstStyle/>
                    <a:p>
                      <a:pPr algn="ctr"/>
                      <a:r>
                        <a:rPr lang="en-US" dirty="0" smtClean="0"/>
                        <a:t>17</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accent2">
                        <a:lumMod val="60000"/>
                        <a:lumOff val="40000"/>
                      </a:schemeClr>
                    </a:solidFill>
                  </a:tcPr>
                </a:tc>
                <a:tc>
                  <a:txBody>
                    <a:bodyPr/>
                    <a:lstStyle/>
                    <a:p>
                      <a:pPr algn="ctr"/>
                      <a:r>
                        <a:rPr lang="en-US" dirty="0" smtClean="0"/>
                        <a:t>19</a:t>
                      </a:r>
                      <a:endParaRPr lang="en-US" dirty="0"/>
                    </a:p>
                  </a:txBody>
                  <a:tcPr marL="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solidFill>
                      <a:schemeClr val="bg1"/>
                    </a:solidFill>
                  </a:tcPr>
                </a:tc>
                <a:tc>
                  <a:txBody>
                    <a:bodyPr/>
                    <a:lstStyle/>
                    <a:p>
                      <a:pPr algn="ctr"/>
                      <a:r>
                        <a:rPr lang="en-US" dirty="0" smtClean="0"/>
                        <a:t>19</a:t>
                      </a:r>
                      <a:endParaRPr lang="en-US" dirty="0"/>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accent2">
                        <a:lumMod val="60000"/>
                        <a:lumOff val="40000"/>
                      </a:schemeClr>
                    </a:solidFill>
                  </a:tcPr>
                </a:tc>
                <a:tc>
                  <a:txBody>
                    <a:bodyPr/>
                    <a:lstStyle/>
                    <a:p>
                      <a:pPr algn="ctr"/>
                      <a:r>
                        <a:rPr lang="en-US" dirty="0" smtClean="0"/>
                        <a:t>30</a:t>
                      </a:r>
                      <a:endParaRPr lang="en-US" dirty="0"/>
                    </a:p>
                  </a:txBody>
                  <a:tcPr marL="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a:r>
                        <a:rPr lang="en-US" dirty="0" smtClean="0"/>
                        <a:t>4</a:t>
                      </a:r>
                      <a:endParaRPr lang="en-US" dirty="0"/>
                    </a:p>
                  </a:txBody>
                  <a:tcPr marL="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accent2">
                        <a:lumMod val="60000"/>
                        <a:lumOff val="40000"/>
                      </a:schemeClr>
                    </a:solidFill>
                  </a:tcPr>
                </a:tc>
              </a:tr>
            </a:tbl>
          </a:graphicData>
        </a:graphic>
      </p:graphicFrame>
      <p:sp>
        <p:nvSpPr>
          <p:cNvPr id="13" name="Right Brace 12"/>
          <p:cNvSpPr/>
          <p:nvPr/>
        </p:nvSpPr>
        <p:spPr>
          <a:xfrm>
            <a:off x="2124120" y="2850074"/>
            <a:ext cx="152400" cy="134666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Content Placeholder 2"/>
          <p:cNvSpPr txBox="1">
            <a:spLocks/>
          </p:cNvSpPr>
          <p:nvPr/>
        </p:nvSpPr>
        <p:spPr>
          <a:xfrm>
            <a:off x="381000" y="6101783"/>
            <a:ext cx="8534400" cy="29158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50" dirty="0" smtClean="0"/>
              <a:t>*</a:t>
            </a:r>
            <a:r>
              <a:rPr lang="en-US" sz="1050" i="1" dirty="0" smtClean="0"/>
              <a:t>Have Retirement Plan </a:t>
            </a:r>
            <a:r>
              <a:rPr lang="en-US" sz="1050" dirty="0" smtClean="0"/>
              <a:t>defined as respondent or spouse having at least one of the following: IRA, DC plan, or DB plan </a:t>
            </a:r>
            <a:endParaRPr lang="en-US" sz="1050" dirty="0"/>
          </a:p>
        </p:txBody>
      </p:sp>
    </p:spTree>
    <p:extLst>
      <p:ext uri="{BB962C8B-B14F-4D97-AF65-F5344CB8AC3E}">
        <p14:creationId xmlns:p14="http://schemas.microsoft.com/office/powerpoint/2010/main" val="41626975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There Is a Wide Disparity in Worker Estimates of Needed Annual Savings Rates</a:t>
            </a:r>
            <a:endParaRPr lang="en-US" dirty="0"/>
          </a:p>
        </p:txBody>
      </p:sp>
      <p:sp>
        <p:nvSpPr>
          <p:cNvPr id="3" name="Content Placeholder 2"/>
          <p:cNvSpPr>
            <a:spLocks noGrp="1"/>
          </p:cNvSpPr>
          <p:nvPr>
            <p:ph idx="1"/>
          </p:nvPr>
        </p:nvSpPr>
        <p:spPr>
          <a:xfrm>
            <a:off x="304800" y="1295400"/>
            <a:ext cx="8534400" cy="895350"/>
          </a:xfrm>
        </p:spPr>
        <p:txBody>
          <a:bodyPr>
            <a:normAutofit/>
          </a:bodyPr>
          <a:lstStyle/>
          <a:p>
            <a:r>
              <a:rPr lang="en-US" dirty="0" smtClean="0"/>
              <a:t>About </a:t>
            </a:r>
            <a:r>
              <a:rPr lang="en-US" dirty="0"/>
              <a:t>what percentage of your total household income do you think you (and your spouse) need to save each year from now until you expect to retire so you can live comfortably throughout your retirement? </a:t>
            </a:r>
            <a:r>
              <a:rPr lang="en-US" dirty="0" smtClean="0"/>
              <a:t>(2016 Workers n=1,000)</a:t>
            </a:r>
            <a:endParaRPr lang="en-US" dirty="0"/>
          </a:p>
        </p:txBody>
      </p:sp>
      <p:sp>
        <p:nvSpPr>
          <p:cNvPr id="4" name="Text Box 6"/>
          <p:cNvSpPr txBox="1">
            <a:spLocks noChangeArrowheads="1"/>
          </p:cNvSpPr>
          <p:nvPr/>
        </p:nvSpPr>
        <p:spPr bwMode="auto">
          <a:xfrm>
            <a:off x="381000" y="6253163"/>
            <a:ext cx="775096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t>
            </a:r>
            <a:r>
              <a:rPr lang="en-US" sz="1200" dirty="0" smtClean="0">
                <a:solidFill>
                  <a:srgbClr val="025200"/>
                </a:solidFill>
                <a:latin typeface="+mj-lt"/>
              </a:rPr>
              <a:t>and </a:t>
            </a:r>
            <a:r>
              <a:rPr lang="en-US" sz="1200" dirty="0">
                <a:solidFill>
                  <a:srgbClr val="025200"/>
                </a:solidFill>
                <a:latin typeface="+mj-lt"/>
              </a:rPr>
              <a:t>Greenwald &amp; </a:t>
            </a:r>
            <a:r>
              <a:rPr lang="en-US" sz="1200" dirty="0" smtClean="0">
                <a:solidFill>
                  <a:srgbClr val="025200"/>
                </a:solidFill>
                <a:latin typeface="+mj-lt"/>
              </a:rPr>
              <a:t>Associates, Inc., 2014-2016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graphicFrame>
        <p:nvGraphicFramePr>
          <p:cNvPr id="5" name="Chart 4"/>
          <p:cNvGraphicFramePr/>
          <p:nvPr>
            <p:extLst>
              <p:ext uri="{D42A27DB-BD31-4B8C-83A1-F6EECF244321}">
                <p14:modId xmlns:p14="http://schemas.microsoft.com/office/powerpoint/2010/main" val="1150903792"/>
              </p:ext>
            </p:extLst>
          </p:nvPr>
        </p:nvGraphicFramePr>
        <p:xfrm>
          <a:off x="136315" y="2030681"/>
          <a:ext cx="8776573" cy="4222482"/>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0"/>
          </p:nvPr>
        </p:nvSpPr>
        <p:spPr/>
        <p:txBody>
          <a:bodyPr/>
          <a:lstStyle/>
          <a:p>
            <a:fld id="{EBAD9AF0-FD35-4E4E-B775-C1DCF7755A5B}" type="slidenum">
              <a:rPr lang="en-US" smtClean="0"/>
              <a:t>33</a:t>
            </a:fld>
            <a:endParaRPr lang="en-US" dirty="0"/>
          </a:p>
        </p:txBody>
      </p:sp>
    </p:spTree>
    <p:extLst>
      <p:ext uri="{BB962C8B-B14F-4D97-AF65-F5344CB8AC3E}">
        <p14:creationId xmlns:p14="http://schemas.microsoft.com/office/powerpoint/2010/main" val="15197855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Workers Without Retirement Plan Are More Likely to Say They Need to Save at Least Half of Income</a:t>
            </a:r>
            <a:endParaRPr lang="en-US" dirty="0"/>
          </a:p>
        </p:txBody>
      </p:sp>
      <p:sp>
        <p:nvSpPr>
          <p:cNvPr id="3" name="Content Placeholder 2"/>
          <p:cNvSpPr>
            <a:spLocks noGrp="1"/>
          </p:cNvSpPr>
          <p:nvPr>
            <p:ph idx="1"/>
          </p:nvPr>
        </p:nvSpPr>
        <p:spPr>
          <a:xfrm>
            <a:off x="304800" y="1295400"/>
            <a:ext cx="8534400" cy="895350"/>
          </a:xfrm>
        </p:spPr>
        <p:txBody>
          <a:bodyPr>
            <a:normAutofit/>
          </a:bodyPr>
          <a:lstStyle/>
          <a:p>
            <a:r>
              <a:rPr lang="en-US" dirty="0" smtClean="0"/>
              <a:t>About </a:t>
            </a:r>
            <a:r>
              <a:rPr lang="en-US" dirty="0"/>
              <a:t>what percentage of your total household income do you think you (and your spouse) need to save each year from now until you expect to retire so you can live comfortably throughout your retirement? </a:t>
            </a:r>
            <a:r>
              <a:rPr lang="en-US" dirty="0" smtClean="0"/>
              <a:t>(2016 Workers)</a:t>
            </a:r>
            <a:endParaRPr lang="en-US" dirty="0"/>
          </a:p>
        </p:txBody>
      </p:sp>
      <p:sp>
        <p:nvSpPr>
          <p:cNvPr id="4" name="Text Box 6"/>
          <p:cNvSpPr txBox="1">
            <a:spLocks noChangeArrowheads="1"/>
          </p:cNvSpPr>
          <p:nvPr/>
        </p:nvSpPr>
        <p:spPr bwMode="auto">
          <a:xfrm>
            <a:off x="381000" y="6253163"/>
            <a:ext cx="75529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t>
            </a:r>
            <a:r>
              <a:rPr lang="en-US" sz="1200" dirty="0" smtClean="0">
                <a:solidFill>
                  <a:srgbClr val="025200"/>
                </a:solidFill>
                <a:latin typeface="+mj-lt"/>
              </a:rPr>
              <a:t>and </a:t>
            </a:r>
            <a:r>
              <a:rPr lang="en-US" sz="1200" dirty="0">
                <a:solidFill>
                  <a:srgbClr val="025200"/>
                </a:solidFill>
                <a:latin typeface="+mj-lt"/>
              </a:rPr>
              <a:t>Greenwald &amp; </a:t>
            </a:r>
            <a:r>
              <a:rPr lang="en-US" sz="1200" dirty="0" smtClean="0">
                <a:solidFill>
                  <a:srgbClr val="025200"/>
                </a:solidFill>
                <a:latin typeface="+mj-lt"/>
              </a:rPr>
              <a:t>Associates, Inc., 2016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graphicFrame>
        <p:nvGraphicFramePr>
          <p:cNvPr id="5" name="Chart 4"/>
          <p:cNvGraphicFramePr/>
          <p:nvPr>
            <p:extLst>
              <p:ext uri="{D42A27DB-BD31-4B8C-83A1-F6EECF244321}">
                <p14:modId xmlns:p14="http://schemas.microsoft.com/office/powerpoint/2010/main" val="1762832731"/>
              </p:ext>
            </p:extLst>
          </p:nvPr>
        </p:nvGraphicFramePr>
        <p:xfrm>
          <a:off x="136315" y="2699657"/>
          <a:ext cx="8776573" cy="3553506"/>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0"/>
          </p:nvPr>
        </p:nvSpPr>
        <p:spPr/>
        <p:txBody>
          <a:bodyPr/>
          <a:lstStyle/>
          <a:p>
            <a:fld id="{EBAD9AF0-FD35-4E4E-B775-C1DCF7755A5B}" type="slidenum">
              <a:rPr lang="en-US" smtClean="0"/>
              <a:t>34</a:t>
            </a:fld>
            <a:endParaRPr lang="en-US" dirty="0"/>
          </a:p>
        </p:txBody>
      </p:sp>
      <p:sp>
        <p:nvSpPr>
          <p:cNvPr id="7" name="TextBox 6"/>
          <p:cNvSpPr txBox="1"/>
          <p:nvPr/>
        </p:nvSpPr>
        <p:spPr>
          <a:xfrm>
            <a:off x="1422397" y="2006828"/>
            <a:ext cx="6342742" cy="584775"/>
          </a:xfrm>
          <a:prstGeom prst="rect">
            <a:avLst/>
          </a:prstGeom>
          <a:noFill/>
        </p:spPr>
        <p:txBody>
          <a:bodyPr wrap="square" rtlCol="0">
            <a:spAutoFit/>
          </a:bodyPr>
          <a:lstStyle/>
          <a:p>
            <a:pPr algn="ctr"/>
            <a:r>
              <a:rPr lang="en-US" sz="1600" b="1" dirty="0" smtClean="0"/>
              <a:t>Percentage of Income Needing to be Saved, </a:t>
            </a:r>
            <a:br>
              <a:rPr lang="en-US" sz="1600" b="1" dirty="0" smtClean="0"/>
            </a:br>
            <a:r>
              <a:rPr lang="en-US" sz="1600" b="1" dirty="0" smtClean="0"/>
              <a:t>by Household Participation in Retirement Plan</a:t>
            </a:r>
            <a:endParaRPr lang="en-US" sz="1600" b="1" dirty="0"/>
          </a:p>
        </p:txBody>
      </p:sp>
    </p:spTree>
    <p:extLst>
      <p:ext uri="{BB962C8B-B14F-4D97-AF65-F5344CB8AC3E}">
        <p14:creationId xmlns:p14="http://schemas.microsoft.com/office/powerpoint/2010/main" val="9719570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 in 4 Workers Who Saved for Retirement Put Away 10% to 14% of Income in 2015</a:t>
            </a:r>
            <a:endParaRPr lang="en-US" dirty="0"/>
          </a:p>
        </p:txBody>
      </p:sp>
      <p:sp>
        <p:nvSpPr>
          <p:cNvPr id="3" name="Content Placeholder 2"/>
          <p:cNvSpPr>
            <a:spLocks noGrp="1"/>
          </p:cNvSpPr>
          <p:nvPr>
            <p:ph idx="1"/>
          </p:nvPr>
        </p:nvSpPr>
        <p:spPr>
          <a:xfrm>
            <a:off x="304800" y="1295400"/>
            <a:ext cx="8534400" cy="895350"/>
          </a:xfrm>
        </p:spPr>
        <p:txBody>
          <a:bodyPr>
            <a:normAutofit/>
          </a:bodyPr>
          <a:lstStyle/>
          <a:p>
            <a:r>
              <a:rPr lang="en-US" dirty="0" smtClean="0"/>
              <a:t>About what percentage of your total household income did you (and your spouse) save last year in retirement? (2016 Workers currently saving for retirement n=702)</a:t>
            </a:r>
            <a:endParaRPr lang="en-US" dirty="0"/>
          </a:p>
        </p:txBody>
      </p:sp>
      <p:sp>
        <p:nvSpPr>
          <p:cNvPr id="4" name="Text Box 6"/>
          <p:cNvSpPr txBox="1">
            <a:spLocks noChangeArrowheads="1"/>
          </p:cNvSpPr>
          <p:nvPr/>
        </p:nvSpPr>
        <p:spPr bwMode="auto">
          <a:xfrm>
            <a:off x="381000" y="6253163"/>
            <a:ext cx="75529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t>
            </a:r>
            <a:r>
              <a:rPr lang="en-US" sz="1200" dirty="0" smtClean="0">
                <a:solidFill>
                  <a:srgbClr val="025200"/>
                </a:solidFill>
                <a:latin typeface="+mj-lt"/>
              </a:rPr>
              <a:t>and </a:t>
            </a:r>
            <a:r>
              <a:rPr lang="en-US" sz="1200" dirty="0">
                <a:solidFill>
                  <a:srgbClr val="025200"/>
                </a:solidFill>
                <a:latin typeface="+mj-lt"/>
              </a:rPr>
              <a:t>Greenwald &amp; </a:t>
            </a:r>
            <a:r>
              <a:rPr lang="en-US" sz="1200" dirty="0" smtClean="0">
                <a:solidFill>
                  <a:srgbClr val="025200"/>
                </a:solidFill>
                <a:latin typeface="+mj-lt"/>
              </a:rPr>
              <a:t>Associates, Inc., 2016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graphicFrame>
        <p:nvGraphicFramePr>
          <p:cNvPr id="5" name="Chart 4"/>
          <p:cNvGraphicFramePr/>
          <p:nvPr>
            <p:extLst>
              <p:ext uri="{D42A27DB-BD31-4B8C-83A1-F6EECF244321}">
                <p14:modId xmlns:p14="http://schemas.microsoft.com/office/powerpoint/2010/main" val="2650564733"/>
              </p:ext>
            </p:extLst>
          </p:nvPr>
        </p:nvGraphicFramePr>
        <p:xfrm>
          <a:off x="136315" y="2550795"/>
          <a:ext cx="8776573" cy="3553506"/>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0"/>
          </p:nvPr>
        </p:nvSpPr>
        <p:spPr/>
        <p:txBody>
          <a:bodyPr/>
          <a:lstStyle/>
          <a:p>
            <a:fld id="{EBAD9AF0-FD35-4E4E-B775-C1DCF7755A5B}" type="slidenum">
              <a:rPr lang="en-US" smtClean="0"/>
              <a:t>35</a:t>
            </a:fld>
            <a:endParaRPr lang="en-US" dirty="0"/>
          </a:p>
        </p:txBody>
      </p:sp>
      <p:sp>
        <p:nvSpPr>
          <p:cNvPr id="7" name="TextBox 6"/>
          <p:cNvSpPr txBox="1"/>
          <p:nvPr/>
        </p:nvSpPr>
        <p:spPr>
          <a:xfrm>
            <a:off x="1439106" y="2108639"/>
            <a:ext cx="6342742" cy="338554"/>
          </a:xfrm>
          <a:prstGeom prst="rect">
            <a:avLst/>
          </a:prstGeom>
          <a:noFill/>
        </p:spPr>
        <p:txBody>
          <a:bodyPr wrap="square" rtlCol="0">
            <a:spAutoFit/>
          </a:bodyPr>
          <a:lstStyle/>
          <a:p>
            <a:pPr algn="ctr"/>
            <a:r>
              <a:rPr lang="en-US" sz="1600" b="1" dirty="0" smtClean="0"/>
              <a:t>Percentage of Income Saved Last Year for Retirement</a:t>
            </a:r>
            <a:endParaRPr lang="en-US" sz="1600" b="1" dirty="0"/>
          </a:p>
        </p:txBody>
      </p:sp>
    </p:spTree>
    <p:extLst>
      <p:ext uri="{BB962C8B-B14F-4D97-AF65-F5344CB8AC3E}">
        <p14:creationId xmlns:p14="http://schemas.microsoft.com/office/powerpoint/2010/main" val="27795908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Cost of Living is the Primary Reason Workers Cite for Saving Less than Needed for Retirement</a:t>
            </a:r>
            <a:endParaRPr lang="en-US" dirty="0"/>
          </a:p>
        </p:txBody>
      </p:sp>
      <p:sp>
        <p:nvSpPr>
          <p:cNvPr id="3" name="Content Placeholder 2"/>
          <p:cNvSpPr>
            <a:spLocks noGrp="1"/>
          </p:cNvSpPr>
          <p:nvPr>
            <p:ph idx="1"/>
          </p:nvPr>
        </p:nvSpPr>
        <p:spPr/>
        <p:txBody>
          <a:bodyPr>
            <a:normAutofit/>
          </a:bodyPr>
          <a:lstStyle/>
          <a:p>
            <a:r>
              <a:rPr lang="en-US" dirty="0" smtClean="0"/>
              <a:t>Why are you currently saving less than you think you need to save for retirement? (2016 Workers currently saving less than needed for retirement n=327) (multiple responses accepted) </a:t>
            </a:r>
            <a:endParaRPr lang="en-US" dirty="0"/>
          </a:p>
        </p:txBody>
      </p:sp>
      <p:sp>
        <p:nvSpPr>
          <p:cNvPr id="4" name="Text Box 6"/>
          <p:cNvSpPr txBox="1">
            <a:spLocks noChangeArrowheads="1"/>
          </p:cNvSpPr>
          <p:nvPr/>
        </p:nvSpPr>
        <p:spPr bwMode="auto">
          <a:xfrm>
            <a:off x="381000" y="6253163"/>
            <a:ext cx="710495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t>
            </a:r>
            <a:r>
              <a:rPr lang="en-US" sz="1200" dirty="0" smtClean="0">
                <a:solidFill>
                  <a:srgbClr val="025200"/>
                </a:solidFill>
                <a:latin typeface="+mj-lt"/>
              </a:rPr>
              <a:t>and Greenwald &amp; Associates, 2016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graphicFrame>
        <p:nvGraphicFramePr>
          <p:cNvPr id="5" name="Chart 4"/>
          <p:cNvGraphicFramePr/>
          <p:nvPr>
            <p:extLst>
              <p:ext uri="{D42A27DB-BD31-4B8C-83A1-F6EECF244321}">
                <p14:modId xmlns:p14="http://schemas.microsoft.com/office/powerpoint/2010/main" val="4110159273"/>
              </p:ext>
            </p:extLst>
          </p:nvPr>
        </p:nvGraphicFramePr>
        <p:xfrm>
          <a:off x="-295275" y="2314978"/>
          <a:ext cx="9906000" cy="3894435"/>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0"/>
          </p:nvPr>
        </p:nvSpPr>
        <p:spPr/>
        <p:txBody>
          <a:bodyPr/>
          <a:lstStyle/>
          <a:p>
            <a:fld id="{EBAD9AF0-FD35-4E4E-B775-C1DCF7755A5B}" type="slidenum">
              <a:rPr lang="en-US" smtClean="0"/>
              <a:t>36</a:t>
            </a:fld>
            <a:endParaRPr lang="en-US" dirty="0"/>
          </a:p>
        </p:txBody>
      </p:sp>
      <p:sp>
        <p:nvSpPr>
          <p:cNvPr id="7" name="TextBox 6"/>
          <p:cNvSpPr txBox="1"/>
          <p:nvPr/>
        </p:nvSpPr>
        <p:spPr>
          <a:xfrm>
            <a:off x="1439106" y="1949144"/>
            <a:ext cx="6342742" cy="338554"/>
          </a:xfrm>
          <a:prstGeom prst="rect">
            <a:avLst/>
          </a:prstGeom>
          <a:noFill/>
        </p:spPr>
        <p:txBody>
          <a:bodyPr wrap="square" rtlCol="0">
            <a:spAutoFit/>
          </a:bodyPr>
          <a:lstStyle/>
          <a:p>
            <a:pPr algn="ctr"/>
            <a:r>
              <a:rPr lang="en-US" sz="1600" b="1" dirty="0" smtClean="0"/>
              <a:t>Reason for Saving Less Than Needed</a:t>
            </a:r>
            <a:endParaRPr lang="en-US" sz="1600" b="1" dirty="0"/>
          </a:p>
        </p:txBody>
      </p:sp>
    </p:spTree>
    <p:extLst>
      <p:ext uri="{BB962C8B-B14F-4D97-AF65-F5344CB8AC3E}">
        <p14:creationId xmlns:p14="http://schemas.microsoft.com/office/powerpoint/2010/main" val="37344653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 in 5 Workers Who Have Not Saved Enough Say They Will Need to Save More Later</a:t>
            </a:r>
            <a:endParaRPr lang="en-US" dirty="0"/>
          </a:p>
        </p:txBody>
      </p:sp>
      <p:sp>
        <p:nvSpPr>
          <p:cNvPr id="3" name="Content Placeholder 2"/>
          <p:cNvSpPr>
            <a:spLocks noGrp="1"/>
          </p:cNvSpPr>
          <p:nvPr>
            <p:ph idx="1"/>
          </p:nvPr>
        </p:nvSpPr>
        <p:spPr>
          <a:xfrm>
            <a:off x="304800" y="1295400"/>
            <a:ext cx="8534400" cy="895350"/>
          </a:xfrm>
        </p:spPr>
        <p:txBody>
          <a:bodyPr>
            <a:normAutofit/>
          </a:bodyPr>
          <a:lstStyle/>
          <a:p>
            <a:r>
              <a:rPr lang="en-US" dirty="0" smtClean="0"/>
              <a:t>What do you think the impact will be of currently saving less than you need for retirement? (2016 Workers currently saving less than needed for retirement n=327)</a:t>
            </a:r>
            <a:endParaRPr lang="en-US" dirty="0"/>
          </a:p>
        </p:txBody>
      </p:sp>
      <p:sp>
        <p:nvSpPr>
          <p:cNvPr id="4" name="Text Box 6"/>
          <p:cNvSpPr txBox="1">
            <a:spLocks noChangeArrowheads="1"/>
          </p:cNvSpPr>
          <p:nvPr/>
        </p:nvSpPr>
        <p:spPr bwMode="auto">
          <a:xfrm>
            <a:off x="381000" y="6253163"/>
            <a:ext cx="75529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t>
            </a:r>
            <a:r>
              <a:rPr lang="en-US" sz="1200" dirty="0" smtClean="0">
                <a:solidFill>
                  <a:srgbClr val="025200"/>
                </a:solidFill>
                <a:latin typeface="+mj-lt"/>
              </a:rPr>
              <a:t>and </a:t>
            </a:r>
            <a:r>
              <a:rPr lang="en-US" sz="1200" dirty="0">
                <a:solidFill>
                  <a:srgbClr val="025200"/>
                </a:solidFill>
                <a:latin typeface="+mj-lt"/>
              </a:rPr>
              <a:t>Greenwald &amp; </a:t>
            </a:r>
            <a:r>
              <a:rPr lang="en-US" sz="1200" dirty="0" smtClean="0">
                <a:solidFill>
                  <a:srgbClr val="025200"/>
                </a:solidFill>
                <a:latin typeface="+mj-lt"/>
              </a:rPr>
              <a:t>Associates, Inc., 2016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graphicFrame>
        <p:nvGraphicFramePr>
          <p:cNvPr id="5" name="Chart 4"/>
          <p:cNvGraphicFramePr/>
          <p:nvPr>
            <p:extLst>
              <p:ext uri="{D42A27DB-BD31-4B8C-83A1-F6EECF244321}">
                <p14:modId xmlns:p14="http://schemas.microsoft.com/office/powerpoint/2010/main" val="2850451265"/>
              </p:ext>
            </p:extLst>
          </p:nvPr>
        </p:nvGraphicFramePr>
        <p:xfrm>
          <a:off x="478465" y="2211572"/>
          <a:ext cx="8434423" cy="4041591"/>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0"/>
          </p:nvPr>
        </p:nvSpPr>
        <p:spPr/>
        <p:txBody>
          <a:bodyPr/>
          <a:lstStyle/>
          <a:p>
            <a:fld id="{EBAD9AF0-FD35-4E4E-B775-C1DCF7755A5B}" type="slidenum">
              <a:rPr lang="en-US" smtClean="0"/>
              <a:t>37</a:t>
            </a:fld>
            <a:endParaRPr lang="en-US" dirty="0"/>
          </a:p>
        </p:txBody>
      </p:sp>
      <p:sp>
        <p:nvSpPr>
          <p:cNvPr id="7" name="TextBox 6"/>
          <p:cNvSpPr txBox="1"/>
          <p:nvPr/>
        </p:nvSpPr>
        <p:spPr>
          <a:xfrm>
            <a:off x="1439106" y="1906612"/>
            <a:ext cx="6342742" cy="338554"/>
          </a:xfrm>
          <a:prstGeom prst="rect">
            <a:avLst/>
          </a:prstGeom>
          <a:noFill/>
        </p:spPr>
        <p:txBody>
          <a:bodyPr wrap="square" rtlCol="0">
            <a:spAutoFit/>
          </a:bodyPr>
          <a:lstStyle/>
          <a:p>
            <a:pPr algn="ctr"/>
            <a:r>
              <a:rPr lang="en-US" sz="1600" b="1" dirty="0" smtClean="0"/>
              <a:t>Impact of Saving Less Than Needed for Retirement</a:t>
            </a:r>
            <a:endParaRPr lang="en-US" sz="1600" b="1" dirty="0"/>
          </a:p>
        </p:txBody>
      </p:sp>
    </p:spTree>
    <p:extLst>
      <p:ext uri="{BB962C8B-B14F-4D97-AF65-F5344CB8AC3E}">
        <p14:creationId xmlns:p14="http://schemas.microsoft.com/office/powerpoint/2010/main" val="28376941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a:xfrm>
            <a:off x="0" y="274638"/>
            <a:ext cx="9144000" cy="944562"/>
          </a:xfrm>
        </p:spPr>
        <p:txBody>
          <a:bodyPr>
            <a:noAutofit/>
          </a:bodyPr>
          <a:lstStyle/>
          <a:p>
            <a:r>
              <a:rPr lang="en-US" sz="2900" dirty="0" smtClean="0"/>
              <a:t>Workers Are More Likely Than Retirees to Describe Debt as a Problem</a:t>
            </a:r>
            <a:endParaRPr lang="en-US" sz="2900" dirty="0"/>
          </a:p>
        </p:txBody>
      </p:sp>
      <p:sp>
        <p:nvSpPr>
          <p:cNvPr id="3" name="Content Placeholder 2"/>
          <p:cNvSpPr>
            <a:spLocks noGrp="1"/>
          </p:cNvSpPr>
          <p:nvPr>
            <p:ph idx="1"/>
          </p:nvPr>
        </p:nvSpPr>
        <p:spPr/>
        <p:txBody>
          <a:bodyPr/>
          <a:lstStyle/>
          <a:p>
            <a:r>
              <a:rPr lang="en-US" dirty="0" smtClean="0"/>
              <a:t>Thinking </a:t>
            </a:r>
            <a:r>
              <a:rPr lang="en-US" dirty="0"/>
              <a:t>about your current financial situation, how would you describe your level of debt?  </a:t>
            </a:r>
            <a:r>
              <a:rPr lang="en-US" dirty="0" smtClean="0"/>
              <a:t/>
            </a:r>
            <a:br>
              <a:rPr lang="en-US" dirty="0" smtClean="0"/>
            </a:br>
            <a:r>
              <a:rPr lang="en-US" dirty="0" smtClean="0"/>
              <a:t>(2016 </a:t>
            </a:r>
            <a:r>
              <a:rPr lang="en-US" dirty="0"/>
              <a:t>Workers </a:t>
            </a:r>
            <a:r>
              <a:rPr lang="en-US" dirty="0" smtClean="0"/>
              <a:t>n=1,000; Retirees n=505)</a:t>
            </a:r>
            <a:endParaRPr lang="en-US" dirty="0"/>
          </a:p>
        </p:txBody>
      </p:sp>
      <p:sp>
        <p:nvSpPr>
          <p:cNvPr id="4"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a:t>
            </a:r>
            <a:r>
              <a:rPr lang="en-US" sz="1200" dirty="0" smtClean="0">
                <a:solidFill>
                  <a:srgbClr val="006600"/>
                </a:solidFill>
                <a:latin typeface="+mj-lt"/>
              </a:rPr>
              <a:t>2005-2016</a:t>
            </a:r>
            <a:r>
              <a:rPr lang="en-US" sz="1200" dirty="0" smtClean="0">
                <a:solidFill>
                  <a:srgbClr val="025200"/>
                </a:solidFill>
                <a:latin typeface="+mj-lt"/>
              </a:rPr>
              <a:t>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graphicFrame>
        <p:nvGraphicFramePr>
          <p:cNvPr id="5" name="Chart 4"/>
          <p:cNvGraphicFramePr/>
          <p:nvPr>
            <p:extLst>
              <p:ext uri="{D42A27DB-BD31-4B8C-83A1-F6EECF244321}">
                <p14:modId xmlns:p14="http://schemas.microsoft.com/office/powerpoint/2010/main" val="2195806052"/>
              </p:ext>
            </p:extLst>
          </p:nvPr>
        </p:nvGraphicFramePr>
        <p:xfrm>
          <a:off x="381000" y="2362200"/>
          <a:ext cx="8305800" cy="3429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143000" y="5867400"/>
            <a:ext cx="2209800" cy="338554"/>
          </a:xfrm>
          <a:prstGeom prst="rect">
            <a:avLst/>
          </a:prstGeom>
          <a:noFill/>
        </p:spPr>
        <p:txBody>
          <a:bodyPr wrap="square" rtlCol="0">
            <a:spAutoFit/>
          </a:bodyPr>
          <a:lstStyle/>
          <a:p>
            <a:pPr algn="ctr"/>
            <a:r>
              <a:rPr lang="en-US" sz="1600" b="1" dirty="0" smtClean="0"/>
              <a:t>Workers</a:t>
            </a:r>
            <a:endParaRPr lang="en-US" sz="1600" b="1" dirty="0"/>
          </a:p>
        </p:txBody>
      </p:sp>
      <p:sp>
        <p:nvSpPr>
          <p:cNvPr id="8" name="TextBox 7"/>
          <p:cNvSpPr txBox="1"/>
          <p:nvPr/>
        </p:nvSpPr>
        <p:spPr>
          <a:xfrm>
            <a:off x="5715000" y="5867400"/>
            <a:ext cx="2209800" cy="338554"/>
          </a:xfrm>
          <a:prstGeom prst="rect">
            <a:avLst/>
          </a:prstGeom>
          <a:noFill/>
        </p:spPr>
        <p:txBody>
          <a:bodyPr wrap="square" rtlCol="0">
            <a:spAutoFit/>
          </a:bodyPr>
          <a:lstStyle/>
          <a:p>
            <a:pPr algn="ctr"/>
            <a:r>
              <a:rPr lang="en-US" sz="1600" b="1" dirty="0" smtClean="0"/>
              <a:t>Retirees</a:t>
            </a:r>
            <a:endParaRPr lang="en-US" sz="1600" b="1" dirty="0"/>
          </a:p>
        </p:txBody>
      </p:sp>
      <p:cxnSp>
        <p:nvCxnSpPr>
          <p:cNvPr id="10" name="Straight Connector 9"/>
          <p:cNvCxnSpPr/>
          <p:nvPr/>
        </p:nvCxnSpPr>
        <p:spPr>
          <a:xfrm>
            <a:off x="685800" y="5867400"/>
            <a:ext cx="304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334000" y="5867400"/>
            <a:ext cx="304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0"/>
          </p:nvPr>
        </p:nvSpPr>
        <p:spPr/>
        <p:txBody>
          <a:bodyPr/>
          <a:lstStyle/>
          <a:p>
            <a:fld id="{EBAD9AF0-FD35-4E4E-B775-C1DCF7755A5B}" type="slidenum">
              <a:rPr lang="en-US" smtClean="0"/>
              <a:t>38</a:t>
            </a:fld>
            <a:endParaRPr lang="en-US" dirty="0"/>
          </a:p>
        </p:txBody>
      </p:sp>
    </p:spTree>
    <p:extLst>
      <p:ext uri="{BB962C8B-B14F-4D97-AF65-F5344CB8AC3E}">
        <p14:creationId xmlns:p14="http://schemas.microsoft.com/office/powerpoint/2010/main" val="40539971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25025"/>
            <a:ext cx="7772400" cy="1362075"/>
          </a:xfrm>
        </p:spPr>
        <p:txBody>
          <a:bodyPr/>
          <a:lstStyle/>
          <a:p>
            <a:r>
              <a:rPr lang="en-US" dirty="0" smtClean="0"/>
              <a:t>Preparations for retirement –</a:t>
            </a:r>
            <a:br>
              <a:rPr lang="en-US" dirty="0" smtClean="0"/>
            </a:br>
            <a:r>
              <a:rPr lang="en-US" dirty="0" smtClean="0"/>
              <a:t>retirement savings plans</a:t>
            </a:r>
            <a:endParaRPr lang="en-US" dirty="0"/>
          </a:p>
        </p:txBody>
      </p:sp>
    </p:spTree>
    <p:extLst>
      <p:ext uri="{BB962C8B-B14F-4D97-AF65-F5344CB8AC3E}">
        <p14:creationId xmlns:p14="http://schemas.microsoft.com/office/powerpoint/2010/main" val="6472184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Overview</a:t>
            </a:r>
            <a:endParaRPr lang="en-US" dirty="0"/>
          </a:p>
        </p:txBody>
      </p:sp>
      <p:sp>
        <p:nvSpPr>
          <p:cNvPr id="3" name="Content Placeholder 2"/>
          <p:cNvSpPr>
            <a:spLocks noGrp="1"/>
          </p:cNvSpPr>
          <p:nvPr>
            <p:ph idx="1"/>
          </p:nvPr>
        </p:nvSpPr>
        <p:spPr>
          <a:xfrm>
            <a:off x="457200" y="1517302"/>
            <a:ext cx="8229600" cy="4608862"/>
          </a:xfrm>
        </p:spPr>
        <p:txBody>
          <a:bodyPr>
            <a:noAutofit/>
          </a:bodyPr>
          <a:lstStyle/>
          <a:p>
            <a:pPr>
              <a:lnSpc>
                <a:spcPct val="110000"/>
              </a:lnSpc>
              <a:spcBef>
                <a:spcPct val="50000"/>
              </a:spcBef>
            </a:pPr>
            <a:r>
              <a:rPr lang="en-US" sz="2400" dirty="0" smtClean="0"/>
              <a:t>While the percentage of workers saying they are </a:t>
            </a:r>
            <a:r>
              <a:rPr lang="en-US" sz="2400" u="sng" dirty="0" smtClean="0"/>
              <a:t>very</a:t>
            </a:r>
            <a:r>
              <a:rPr lang="en-US" sz="2400" dirty="0" smtClean="0"/>
              <a:t> confident about having enough money for retirement holds steady, the percentage </a:t>
            </a:r>
            <a:r>
              <a:rPr lang="en-US" sz="2400" u="sng" dirty="0" smtClean="0"/>
              <a:t>not at all</a:t>
            </a:r>
            <a:r>
              <a:rPr lang="en-US" sz="2400" dirty="0" smtClean="0"/>
              <a:t> confident has decreased slightly.</a:t>
            </a:r>
          </a:p>
          <a:p>
            <a:r>
              <a:rPr lang="en-US" sz="2400" dirty="0"/>
              <a:t>This </a:t>
            </a:r>
            <a:r>
              <a:rPr lang="en-US" sz="2400" dirty="0" smtClean="0"/>
              <a:t>move out of the not at all confident group is observed primarily among </a:t>
            </a:r>
            <a:r>
              <a:rPr lang="en-US" sz="2400" dirty="0"/>
              <a:t>those </a:t>
            </a:r>
            <a:r>
              <a:rPr lang="en-US" sz="2400" dirty="0" smtClean="0"/>
              <a:t>reporting they or their spouse do not have a retirement plan (DB, DC, or IRA). Prior increases in retirement confidence occurred almost exclusively among those with a plan. </a:t>
            </a:r>
            <a:endParaRPr lang="en-US" sz="2400" dirty="0"/>
          </a:p>
          <a:p>
            <a:r>
              <a:rPr lang="en-US" sz="2400" dirty="0" smtClean="0"/>
              <a:t>Other indicators of retirement confidence, such as confidence in having enough money for basic expenses, continue to increase among workers.</a:t>
            </a:r>
            <a:endParaRPr lang="en-US" sz="2400" dirty="0"/>
          </a:p>
        </p:txBody>
      </p:sp>
      <p:sp>
        <p:nvSpPr>
          <p:cNvPr id="4" name="Slide Number Placeholder 3"/>
          <p:cNvSpPr>
            <a:spLocks noGrp="1"/>
          </p:cNvSpPr>
          <p:nvPr>
            <p:ph type="sldNum" sz="quarter" idx="12"/>
          </p:nvPr>
        </p:nvSpPr>
        <p:spPr/>
        <p:txBody>
          <a:bodyPr/>
          <a:lstStyle/>
          <a:p>
            <a:fld id="{EBAD9AF0-FD35-4E4E-B775-C1DCF7755A5B}" type="slidenum">
              <a:rPr lang="en-US" smtClean="0"/>
              <a:t>4</a:t>
            </a:fld>
            <a:endParaRPr lang="en-US" dirty="0"/>
          </a:p>
        </p:txBody>
      </p:sp>
    </p:spTree>
    <p:extLst>
      <p:ext uri="{BB962C8B-B14F-4D97-AF65-F5344CB8AC3E}">
        <p14:creationId xmlns:p14="http://schemas.microsoft.com/office/powerpoint/2010/main" val="28297132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201881" y="274638"/>
            <a:ext cx="8835241" cy="944562"/>
          </a:xfrm>
        </p:spPr>
        <p:txBody>
          <a:bodyPr>
            <a:normAutofit fontScale="90000"/>
          </a:bodyPr>
          <a:lstStyle/>
          <a:p>
            <a:r>
              <a:rPr lang="en-US" dirty="0" smtClean="0"/>
              <a:t>Nearly 8 in 10 Employed Workers in 2016 Are Offered Retirement Savings Plans by Their Employer</a:t>
            </a:r>
            <a:endParaRPr lang="en-US" dirty="0"/>
          </a:p>
        </p:txBody>
      </p:sp>
      <p:sp>
        <p:nvSpPr>
          <p:cNvPr id="4" name="Content Placeholder 2"/>
          <p:cNvSpPr>
            <a:spLocks noGrp="1"/>
          </p:cNvSpPr>
          <p:nvPr>
            <p:ph idx="1"/>
          </p:nvPr>
        </p:nvSpPr>
        <p:spPr>
          <a:xfrm>
            <a:off x="304800" y="1295398"/>
            <a:ext cx="8534400" cy="1085851"/>
          </a:xfrm>
        </p:spPr>
        <p:txBody>
          <a:bodyPr>
            <a:noAutofit/>
          </a:bodyPr>
          <a:lstStyle/>
          <a:p>
            <a:pPr marL="0" indent="0">
              <a:buNone/>
            </a:pPr>
            <a:r>
              <a:rPr lang="en-US" sz="1600" dirty="0"/>
              <a:t>Does your current employer offer you a retirement or savings plan that allows you to make contributions from your salary to an individual account set up in your name, such as a 401(k), tax-deferred annuity or 403(b), </a:t>
            </a:r>
            <a:r>
              <a:rPr lang="en-US" sz="1600" dirty="0" smtClean="0"/>
              <a:t>457 or </a:t>
            </a:r>
            <a:r>
              <a:rPr lang="en-US" sz="1600" dirty="0"/>
              <a:t>thrift savings plan</a:t>
            </a:r>
            <a:r>
              <a:rPr lang="en-US" sz="1600" dirty="0" smtClean="0"/>
              <a:t>?  (Workers employed full- or part-time 2016 n=706)</a:t>
            </a:r>
            <a:endParaRPr lang="en-US" sz="1600" dirty="0"/>
          </a:p>
        </p:txBody>
      </p:sp>
      <p:sp>
        <p:nvSpPr>
          <p:cNvPr id="5"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2016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3" name="Slide Number Placeholder 2"/>
          <p:cNvSpPr>
            <a:spLocks noGrp="1"/>
          </p:cNvSpPr>
          <p:nvPr>
            <p:ph type="sldNum" sz="quarter" idx="12"/>
          </p:nvPr>
        </p:nvSpPr>
        <p:spPr/>
        <p:txBody>
          <a:bodyPr/>
          <a:lstStyle/>
          <a:p>
            <a:fld id="{EBAD9AF0-FD35-4E4E-B775-C1DCF7755A5B}" type="slidenum">
              <a:rPr lang="en-US" smtClean="0"/>
              <a:t>40</a:t>
            </a:fld>
            <a:endParaRPr lang="en-US" dirty="0"/>
          </a:p>
        </p:txBody>
      </p:sp>
      <p:graphicFrame>
        <p:nvGraphicFramePr>
          <p:cNvPr id="7" name="Chart 6"/>
          <p:cNvGraphicFramePr/>
          <p:nvPr>
            <p:extLst>
              <p:ext uri="{D42A27DB-BD31-4B8C-83A1-F6EECF244321}">
                <p14:modId xmlns:p14="http://schemas.microsoft.com/office/powerpoint/2010/main" val="1773607822"/>
              </p:ext>
            </p:extLst>
          </p:nvPr>
        </p:nvGraphicFramePr>
        <p:xfrm>
          <a:off x="2156662" y="2211110"/>
          <a:ext cx="4755783" cy="37385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251424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fontScale="90000"/>
          </a:bodyPr>
          <a:lstStyle/>
          <a:p>
            <a:r>
              <a:rPr lang="en-US" dirty="0" smtClean="0"/>
              <a:t>More Than Eight in Ten Workers With Access to an Employer Plan Contribute to the Plan</a:t>
            </a:r>
            <a:endParaRPr lang="en-US" dirty="0"/>
          </a:p>
        </p:txBody>
      </p:sp>
      <p:sp>
        <p:nvSpPr>
          <p:cNvPr id="4" name="Content Placeholder 2"/>
          <p:cNvSpPr>
            <a:spLocks noGrp="1"/>
          </p:cNvSpPr>
          <p:nvPr>
            <p:ph idx="1"/>
          </p:nvPr>
        </p:nvSpPr>
        <p:spPr>
          <a:xfrm>
            <a:off x="304800" y="1295398"/>
            <a:ext cx="8534400" cy="1085851"/>
          </a:xfrm>
        </p:spPr>
        <p:txBody>
          <a:bodyPr>
            <a:noAutofit/>
          </a:bodyPr>
          <a:lstStyle/>
          <a:p>
            <a:pPr marL="0" indent="0">
              <a:buNone/>
            </a:pPr>
            <a:r>
              <a:rPr lang="en-US" sz="1600" dirty="0"/>
              <a:t>If employer provides retirement or savings plan: Are you currently contributing money to the plan? </a:t>
            </a:r>
            <a:r>
              <a:rPr lang="en-US" sz="1600" dirty="0" smtClean="0"/>
              <a:t>(Workers </a:t>
            </a:r>
            <a:r>
              <a:rPr lang="en-US" sz="1600" dirty="0"/>
              <a:t>offered an employer-sponsored retirement savings plan </a:t>
            </a:r>
            <a:r>
              <a:rPr lang="en-US" sz="1600" dirty="0" smtClean="0"/>
              <a:t>2016 n=574)</a:t>
            </a:r>
            <a:endParaRPr lang="en-US" sz="1600" dirty="0"/>
          </a:p>
        </p:txBody>
      </p:sp>
      <p:sp>
        <p:nvSpPr>
          <p:cNvPr id="5" name="Text Box 6"/>
          <p:cNvSpPr txBox="1">
            <a:spLocks noChangeArrowheads="1"/>
          </p:cNvSpPr>
          <p:nvPr/>
        </p:nvSpPr>
        <p:spPr bwMode="auto">
          <a:xfrm>
            <a:off x="381000" y="6253163"/>
            <a:ext cx="718671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2016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3" name="Slide Number Placeholder 2"/>
          <p:cNvSpPr>
            <a:spLocks noGrp="1"/>
          </p:cNvSpPr>
          <p:nvPr>
            <p:ph type="sldNum" sz="quarter" idx="12"/>
          </p:nvPr>
        </p:nvSpPr>
        <p:spPr/>
        <p:txBody>
          <a:bodyPr/>
          <a:lstStyle/>
          <a:p>
            <a:fld id="{EBAD9AF0-FD35-4E4E-B775-C1DCF7755A5B}" type="slidenum">
              <a:rPr lang="en-US" smtClean="0"/>
              <a:t>41</a:t>
            </a:fld>
            <a:endParaRPr lang="en-US" dirty="0"/>
          </a:p>
        </p:txBody>
      </p:sp>
      <p:graphicFrame>
        <p:nvGraphicFramePr>
          <p:cNvPr id="8" name="Chart 7"/>
          <p:cNvGraphicFramePr/>
          <p:nvPr>
            <p:extLst>
              <p:ext uri="{D42A27DB-BD31-4B8C-83A1-F6EECF244321}">
                <p14:modId xmlns:p14="http://schemas.microsoft.com/office/powerpoint/2010/main" val="1732168260"/>
              </p:ext>
            </p:extLst>
          </p:nvPr>
        </p:nvGraphicFramePr>
        <p:xfrm>
          <a:off x="2156662" y="2211110"/>
          <a:ext cx="4755783" cy="37385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033004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p:nvPr>
            <p:extLst>
              <p:ext uri="{D42A27DB-BD31-4B8C-83A1-F6EECF244321}">
                <p14:modId xmlns:p14="http://schemas.microsoft.com/office/powerpoint/2010/main" val="2119848561"/>
              </p:ext>
            </p:extLst>
          </p:nvPr>
        </p:nvGraphicFramePr>
        <p:xfrm>
          <a:off x="537747" y="2546180"/>
          <a:ext cx="3767314" cy="347305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fontScale="90000"/>
          </a:bodyPr>
          <a:lstStyle/>
          <a:p>
            <a:r>
              <a:rPr lang="en-US" dirty="0" smtClean="0"/>
              <a:t>1 in 4 Workers Have Taken a Loan from Their Retirement Savings Plan</a:t>
            </a:r>
            <a:endParaRPr lang="en-US" dirty="0"/>
          </a:p>
        </p:txBody>
      </p:sp>
      <p:sp>
        <p:nvSpPr>
          <p:cNvPr id="4" name="Slide Number Placeholder 3"/>
          <p:cNvSpPr>
            <a:spLocks noGrp="1"/>
          </p:cNvSpPr>
          <p:nvPr>
            <p:ph type="sldNum" sz="quarter" idx="12"/>
          </p:nvPr>
        </p:nvSpPr>
        <p:spPr/>
        <p:txBody>
          <a:bodyPr/>
          <a:lstStyle/>
          <a:p>
            <a:fld id="{EBAD9AF0-FD35-4E4E-B775-C1DCF7755A5B}" type="slidenum">
              <a:rPr lang="en-US" smtClean="0"/>
              <a:t>42</a:t>
            </a:fld>
            <a:endParaRPr lang="en-US" dirty="0"/>
          </a:p>
        </p:txBody>
      </p:sp>
      <p:sp>
        <p:nvSpPr>
          <p:cNvPr id="5"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2016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6" name="Content Placeholder 2"/>
          <p:cNvSpPr>
            <a:spLocks noGrp="1"/>
          </p:cNvSpPr>
          <p:nvPr>
            <p:ph idx="1"/>
          </p:nvPr>
        </p:nvSpPr>
        <p:spPr>
          <a:xfrm>
            <a:off x="304800" y="1295398"/>
            <a:ext cx="8534400" cy="1085851"/>
          </a:xfrm>
        </p:spPr>
        <p:txBody>
          <a:bodyPr>
            <a:noAutofit/>
          </a:bodyPr>
          <a:lstStyle/>
          <a:p>
            <a:pPr marL="0" indent="0">
              <a:buNone/>
            </a:pPr>
            <a:r>
              <a:rPr lang="en-US" sz="1600" dirty="0" smtClean="0"/>
              <a:t>Have you ever taken a loan from your current retirement savings plan? (2016 Workers currently contributing to retirement savings plan n=497); Why did you take the loan? (2016 Workers if taken a loan n=100)</a:t>
            </a:r>
            <a:endParaRPr lang="en-US" sz="1600" dirty="0"/>
          </a:p>
        </p:txBody>
      </p:sp>
      <p:graphicFrame>
        <p:nvGraphicFramePr>
          <p:cNvPr id="7" name="Chart 6"/>
          <p:cNvGraphicFramePr/>
          <p:nvPr>
            <p:extLst>
              <p:ext uri="{D42A27DB-BD31-4B8C-83A1-F6EECF244321}">
                <p14:modId xmlns:p14="http://schemas.microsoft.com/office/powerpoint/2010/main" val="2599996895"/>
              </p:ext>
            </p:extLst>
          </p:nvPr>
        </p:nvGraphicFramePr>
        <p:xfrm>
          <a:off x="4143832" y="2734905"/>
          <a:ext cx="5000168" cy="3158583"/>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5839036" y="2189249"/>
            <a:ext cx="2141164" cy="584775"/>
          </a:xfrm>
          <a:prstGeom prst="rect">
            <a:avLst/>
          </a:prstGeom>
          <a:noFill/>
        </p:spPr>
        <p:txBody>
          <a:bodyPr wrap="none" rtlCol="0">
            <a:spAutoFit/>
          </a:bodyPr>
          <a:lstStyle/>
          <a:p>
            <a:pPr algn="ctr"/>
            <a:r>
              <a:rPr lang="en-US" sz="1600" b="1" dirty="0" smtClean="0"/>
              <a:t>Reason for Taking Loan</a:t>
            </a:r>
            <a:br>
              <a:rPr lang="en-US" sz="1600" b="1" dirty="0" smtClean="0"/>
            </a:br>
            <a:r>
              <a:rPr lang="en-US" sz="1600" b="1" dirty="0" smtClean="0"/>
              <a:t>(top mentions)</a:t>
            </a:r>
            <a:endParaRPr lang="en-US" sz="1600" b="1" dirty="0"/>
          </a:p>
        </p:txBody>
      </p:sp>
      <p:sp>
        <p:nvSpPr>
          <p:cNvPr id="9" name="TextBox 8"/>
          <p:cNvSpPr txBox="1"/>
          <p:nvPr/>
        </p:nvSpPr>
        <p:spPr>
          <a:xfrm>
            <a:off x="945318" y="2191244"/>
            <a:ext cx="2569486" cy="338554"/>
          </a:xfrm>
          <a:prstGeom prst="rect">
            <a:avLst/>
          </a:prstGeom>
          <a:noFill/>
        </p:spPr>
        <p:txBody>
          <a:bodyPr wrap="none" rtlCol="0">
            <a:spAutoFit/>
          </a:bodyPr>
          <a:lstStyle/>
          <a:p>
            <a:pPr algn="ctr"/>
            <a:r>
              <a:rPr lang="en-US" sz="1600" b="1" dirty="0" smtClean="0"/>
              <a:t>Ever Taken a Loan from Plan</a:t>
            </a:r>
            <a:endParaRPr lang="en-US" sz="1600" b="1" dirty="0"/>
          </a:p>
        </p:txBody>
      </p:sp>
      <p:grpSp>
        <p:nvGrpSpPr>
          <p:cNvPr id="11" name="Group 10"/>
          <p:cNvGrpSpPr/>
          <p:nvPr/>
        </p:nvGrpSpPr>
        <p:grpSpPr>
          <a:xfrm>
            <a:off x="3711100" y="3505567"/>
            <a:ext cx="844062" cy="914400"/>
            <a:chOff x="5008765" y="3581400"/>
            <a:chExt cx="990600" cy="914400"/>
          </a:xfrm>
        </p:grpSpPr>
        <p:sp>
          <p:nvSpPr>
            <p:cNvPr id="12" name="Right Arrow 11"/>
            <p:cNvSpPr/>
            <p:nvPr/>
          </p:nvSpPr>
          <p:spPr>
            <a:xfrm>
              <a:off x="5084965" y="3581400"/>
              <a:ext cx="914400" cy="914400"/>
            </a:xfrm>
            <a:prstGeom prst="rightArrow">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5008765" y="3853934"/>
              <a:ext cx="914400" cy="369332"/>
            </a:xfrm>
            <a:prstGeom prst="rect">
              <a:avLst/>
            </a:prstGeom>
            <a:noFill/>
          </p:spPr>
          <p:txBody>
            <a:bodyPr wrap="square" rtlCol="0">
              <a:spAutoFit/>
            </a:bodyPr>
            <a:lstStyle/>
            <a:p>
              <a:pPr algn="ctr"/>
              <a:r>
                <a:rPr lang="en-US" b="1" dirty="0" smtClean="0">
                  <a:solidFill>
                    <a:schemeClr val="bg1"/>
                  </a:solidFill>
                </a:rPr>
                <a:t>If yes</a:t>
              </a:r>
              <a:endParaRPr lang="en-US" b="1" dirty="0">
                <a:solidFill>
                  <a:schemeClr val="bg1"/>
                </a:solidFill>
              </a:endParaRPr>
            </a:p>
          </p:txBody>
        </p:sp>
      </p:grpSp>
    </p:spTree>
    <p:extLst>
      <p:ext uri="{BB962C8B-B14F-4D97-AF65-F5344CB8AC3E}">
        <p14:creationId xmlns:p14="http://schemas.microsoft.com/office/powerpoint/2010/main" val="477806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57200" y="115143"/>
            <a:ext cx="8229600" cy="944562"/>
          </a:xfrm>
        </p:spPr>
        <p:txBody>
          <a:bodyPr>
            <a:normAutofit fontScale="90000"/>
          </a:bodyPr>
          <a:lstStyle/>
          <a:p>
            <a:r>
              <a:rPr lang="en-US" dirty="0" smtClean="0"/>
              <a:t>About Half of Workers and Retirees Report Participating in a Retirement Savings Plan with a Previous Employer</a:t>
            </a:r>
            <a:endParaRPr lang="en-US" dirty="0"/>
          </a:p>
        </p:txBody>
      </p:sp>
      <p:sp>
        <p:nvSpPr>
          <p:cNvPr id="4" name="Content Placeholder 2"/>
          <p:cNvSpPr>
            <a:spLocks noGrp="1"/>
          </p:cNvSpPr>
          <p:nvPr>
            <p:ph idx="1"/>
          </p:nvPr>
        </p:nvSpPr>
        <p:spPr>
          <a:xfrm>
            <a:off x="304800" y="1295398"/>
            <a:ext cx="8534400" cy="1085851"/>
          </a:xfrm>
        </p:spPr>
        <p:txBody>
          <a:bodyPr>
            <a:noAutofit/>
          </a:bodyPr>
          <a:lstStyle/>
          <a:p>
            <a:pPr marL="0" indent="0">
              <a:buNone/>
            </a:pPr>
            <a:r>
              <a:rPr lang="en-US" sz="1600" dirty="0" smtClean="0"/>
              <a:t>Did you participate in a retirement savings plan such as a 401(k), tax-deferred annuity or 403(b), or 457 thrift savings plan with any of your previous employers? (Workers n=1,000; Retirees n=505)</a:t>
            </a:r>
            <a:endParaRPr lang="en-US" sz="1600" dirty="0"/>
          </a:p>
        </p:txBody>
      </p:sp>
      <p:sp>
        <p:nvSpPr>
          <p:cNvPr id="5"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2016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3" name="Slide Number Placeholder 2"/>
          <p:cNvSpPr>
            <a:spLocks noGrp="1"/>
          </p:cNvSpPr>
          <p:nvPr>
            <p:ph type="sldNum" sz="quarter" idx="12"/>
          </p:nvPr>
        </p:nvSpPr>
        <p:spPr/>
        <p:txBody>
          <a:bodyPr/>
          <a:lstStyle/>
          <a:p>
            <a:fld id="{EBAD9AF0-FD35-4E4E-B775-C1DCF7755A5B}" type="slidenum">
              <a:rPr lang="en-US" smtClean="0"/>
              <a:t>43</a:t>
            </a:fld>
            <a:endParaRPr lang="en-US" dirty="0"/>
          </a:p>
        </p:txBody>
      </p:sp>
      <p:graphicFrame>
        <p:nvGraphicFramePr>
          <p:cNvPr id="7" name="Chart 6"/>
          <p:cNvGraphicFramePr/>
          <p:nvPr>
            <p:extLst>
              <p:ext uri="{D42A27DB-BD31-4B8C-83A1-F6EECF244321}">
                <p14:modId xmlns:p14="http://schemas.microsoft.com/office/powerpoint/2010/main" val="1761624232"/>
              </p:ext>
            </p:extLst>
          </p:nvPr>
        </p:nvGraphicFramePr>
        <p:xfrm>
          <a:off x="381000" y="2635518"/>
          <a:ext cx="8395573" cy="361764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439106" y="2257501"/>
            <a:ext cx="6342742" cy="338554"/>
          </a:xfrm>
          <a:prstGeom prst="rect">
            <a:avLst/>
          </a:prstGeom>
          <a:noFill/>
        </p:spPr>
        <p:txBody>
          <a:bodyPr wrap="square" rtlCol="0">
            <a:spAutoFit/>
          </a:bodyPr>
          <a:lstStyle/>
          <a:p>
            <a:pPr algn="ctr"/>
            <a:r>
              <a:rPr lang="en-US" sz="1600" b="1" dirty="0" smtClean="0"/>
              <a:t>Percentage Saying Yes</a:t>
            </a:r>
            <a:endParaRPr lang="en-US" sz="1600" b="1" dirty="0"/>
          </a:p>
        </p:txBody>
      </p:sp>
    </p:spTree>
    <p:extLst>
      <p:ext uri="{BB962C8B-B14F-4D97-AF65-F5344CB8AC3E}">
        <p14:creationId xmlns:p14="http://schemas.microsoft.com/office/powerpoint/2010/main" val="41974736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4 in 10 Workers Had Less than $10,000 in Their Previous Employers’ Plan</a:t>
            </a:r>
            <a:endParaRPr lang="en-US" dirty="0"/>
          </a:p>
        </p:txBody>
      </p:sp>
      <p:sp>
        <p:nvSpPr>
          <p:cNvPr id="4" name="Slide Number Placeholder 3"/>
          <p:cNvSpPr>
            <a:spLocks noGrp="1"/>
          </p:cNvSpPr>
          <p:nvPr>
            <p:ph type="sldNum" sz="quarter" idx="12"/>
          </p:nvPr>
        </p:nvSpPr>
        <p:spPr/>
        <p:txBody>
          <a:bodyPr/>
          <a:lstStyle/>
          <a:p>
            <a:fld id="{EBAD9AF0-FD35-4E4E-B775-C1DCF7755A5B}" type="slidenum">
              <a:rPr lang="en-US" smtClean="0"/>
              <a:t>44</a:t>
            </a:fld>
            <a:endParaRPr lang="en-US" dirty="0"/>
          </a:p>
        </p:txBody>
      </p:sp>
      <p:sp>
        <p:nvSpPr>
          <p:cNvPr id="5"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2016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6" name="Content Placeholder 2"/>
          <p:cNvSpPr>
            <a:spLocks noGrp="1"/>
          </p:cNvSpPr>
          <p:nvPr>
            <p:ph idx="1"/>
          </p:nvPr>
        </p:nvSpPr>
        <p:spPr>
          <a:xfrm>
            <a:off x="304800" y="1295398"/>
            <a:ext cx="8534400" cy="1085851"/>
          </a:xfrm>
        </p:spPr>
        <p:txBody>
          <a:bodyPr>
            <a:noAutofit/>
          </a:bodyPr>
          <a:lstStyle/>
          <a:p>
            <a:pPr marL="0" indent="0">
              <a:buNone/>
            </a:pPr>
            <a:r>
              <a:rPr lang="en-US" sz="1600" dirty="0" smtClean="0"/>
              <a:t>Approximately what was the available balance in the account when you left that employer? (2016 Participating in a retirement savings plan with a previous employer: Workers n=520, Retirees n=294)</a:t>
            </a:r>
            <a:endParaRPr lang="en-US" sz="1600" dirty="0"/>
          </a:p>
        </p:txBody>
      </p:sp>
      <p:sp>
        <p:nvSpPr>
          <p:cNvPr id="3" name="TextBox 2"/>
          <p:cNvSpPr txBox="1"/>
          <p:nvPr/>
        </p:nvSpPr>
        <p:spPr>
          <a:xfrm>
            <a:off x="1754445" y="2054033"/>
            <a:ext cx="5748625" cy="338554"/>
          </a:xfrm>
          <a:prstGeom prst="rect">
            <a:avLst/>
          </a:prstGeom>
          <a:noFill/>
        </p:spPr>
        <p:txBody>
          <a:bodyPr wrap="none" rtlCol="0">
            <a:spAutoFit/>
          </a:bodyPr>
          <a:lstStyle/>
          <a:p>
            <a:r>
              <a:rPr lang="en-US" sz="1600" b="1" dirty="0" smtClean="0"/>
              <a:t>Available Balance in Previous Employers’ Retirement Savings Plan</a:t>
            </a:r>
            <a:endParaRPr lang="en-US" sz="1600" b="1" dirty="0"/>
          </a:p>
        </p:txBody>
      </p:sp>
      <p:graphicFrame>
        <p:nvGraphicFramePr>
          <p:cNvPr id="14" name="Chart 13"/>
          <p:cNvGraphicFramePr/>
          <p:nvPr>
            <p:extLst>
              <p:ext uri="{D42A27DB-BD31-4B8C-83A1-F6EECF244321}">
                <p14:modId xmlns:p14="http://schemas.microsoft.com/office/powerpoint/2010/main" val="1150616"/>
              </p:ext>
            </p:extLst>
          </p:nvPr>
        </p:nvGraphicFramePr>
        <p:xfrm>
          <a:off x="582515" y="2392587"/>
          <a:ext cx="8029575" cy="37152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807848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About 4 in 10 Workers and Retirees Rolled The Money From a Previous Employers’ Plan into IRA</a:t>
            </a:r>
            <a:endParaRPr lang="en-US" dirty="0"/>
          </a:p>
        </p:txBody>
      </p:sp>
      <p:sp>
        <p:nvSpPr>
          <p:cNvPr id="4" name="Slide Number Placeholder 3"/>
          <p:cNvSpPr>
            <a:spLocks noGrp="1"/>
          </p:cNvSpPr>
          <p:nvPr>
            <p:ph type="sldNum" sz="quarter" idx="12"/>
          </p:nvPr>
        </p:nvSpPr>
        <p:spPr/>
        <p:txBody>
          <a:bodyPr/>
          <a:lstStyle/>
          <a:p>
            <a:fld id="{EBAD9AF0-FD35-4E4E-B775-C1DCF7755A5B}" type="slidenum">
              <a:rPr lang="en-US" smtClean="0"/>
              <a:t>45</a:t>
            </a:fld>
            <a:endParaRPr lang="en-US" dirty="0"/>
          </a:p>
        </p:txBody>
      </p:sp>
      <p:sp>
        <p:nvSpPr>
          <p:cNvPr id="5"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2016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6" name="Content Placeholder 2"/>
          <p:cNvSpPr>
            <a:spLocks noGrp="1"/>
          </p:cNvSpPr>
          <p:nvPr>
            <p:ph idx="1"/>
          </p:nvPr>
        </p:nvSpPr>
        <p:spPr>
          <a:xfrm>
            <a:off x="304800" y="1295398"/>
            <a:ext cx="8534400" cy="1085851"/>
          </a:xfrm>
        </p:spPr>
        <p:txBody>
          <a:bodyPr>
            <a:noAutofit/>
          </a:bodyPr>
          <a:lstStyle/>
          <a:p>
            <a:pPr marL="0" indent="0">
              <a:buNone/>
            </a:pPr>
            <a:r>
              <a:rPr lang="en-US" sz="1600" dirty="0" smtClean="0"/>
              <a:t>When you left that employer, what did you do with some or all of the money in the plan? Did you..? (2016 Participating in previous employers’ retirement savings plan: Workers n=520, Retirees n=294)</a:t>
            </a:r>
            <a:endParaRPr lang="en-US" sz="1600" dirty="0"/>
          </a:p>
        </p:txBody>
      </p:sp>
      <p:graphicFrame>
        <p:nvGraphicFramePr>
          <p:cNvPr id="7" name="Chart 6"/>
          <p:cNvGraphicFramePr/>
          <p:nvPr>
            <p:extLst>
              <p:ext uri="{D42A27DB-BD31-4B8C-83A1-F6EECF244321}">
                <p14:modId xmlns:p14="http://schemas.microsoft.com/office/powerpoint/2010/main" val="1201447923"/>
              </p:ext>
            </p:extLst>
          </p:nvPr>
        </p:nvGraphicFramePr>
        <p:xfrm>
          <a:off x="317471" y="2439887"/>
          <a:ext cx="8525767" cy="3687527"/>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3567650" y="2101333"/>
            <a:ext cx="2048574" cy="338554"/>
          </a:xfrm>
          <a:prstGeom prst="rect">
            <a:avLst/>
          </a:prstGeom>
          <a:noFill/>
        </p:spPr>
        <p:txBody>
          <a:bodyPr wrap="none" rtlCol="0">
            <a:spAutoFit/>
          </a:bodyPr>
          <a:lstStyle/>
          <a:p>
            <a:r>
              <a:rPr lang="en-US" sz="1600" b="1" dirty="0" smtClean="0"/>
              <a:t>Percentage Saying Yes</a:t>
            </a:r>
            <a:endParaRPr lang="en-US" sz="1600" b="1" dirty="0"/>
          </a:p>
        </p:txBody>
      </p:sp>
    </p:spTree>
    <p:extLst>
      <p:ext uri="{BB962C8B-B14F-4D97-AF65-F5344CB8AC3E}">
        <p14:creationId xmlns:p14="http://schemas.microsoft.com/office/powerpoint/2010/main" val="26153594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7 in 10 Rolled Money into an IRA with Some Company Other Than Their Original Plan Provider</a:t>
            </a:r>
            <a:endParaRPr lang="en-US" dirty="0"/>
          </a:p>
        </p:txBody>
      </p:sp>
      <p:sp>
        <p:nvSpPr>
          <p:cNvPr id="4" name="Slide Number Placeholder 3"/>
          <p:cNvSpPr>
            <a:spLocks noGrp="1"/>
          </p:cNvSpPr>
          <p:nvPr>
            <p:ph type="sldNum" sz="quarter" idx="12"/>
          </p:nvPr>
        </p:nvSpPr>
        <p:spPr/>
        <p:txBody>
          <a:bodyPr/>
          <a:lstStyle/>
          <a:p>
            <a:fld id="{EBAD9AF0-FD35-4E4E-B775-C1DCF7755A5B}" type="slidenum">
              <a:rPr lang="en-US" smtClean="0"/>
              <a:t>46</a:t>
            </a:fld>
            <a:endParaRPr lang="en-US" dirty="0"/>
          </a:p>
        </p:txBody>
      </p:sp>
      <p:sp>
        <p:nvSpPr>
          <p:cNvPr id="5"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2016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6" name="Content Placeholder 2"/>
          <p:cNvSpPr>
            <a:spLocks noGrp="1"/>
          </p:cNvSpPr>
          <p:nvPr>
            <p:ph idx="1"/>
          </p:nvPr>
        </p:nvSpPr>
        <p:spPr>
          <a:xfrm>
            <a:off x="304800" y="1295398"/>
            <a:ext cx="8534400" cy="1085851"/>
          </a:xfrm>
        </p:spPr>
        <p:txBody>
          <a:bodyPr>
            <a:noAutofit/>
          </a:bodyPr>
          <a:lstStyle/>
          <a:p>
            <a:pPr marL="0" indent="0">
              <a:buNone/>
            </a:pPr>
            <a:r>
              <a:rPr lang="en-US" sz="1600" dirty="0" smtClean="0"/>
              <a:t>Was the IRA with the same retirement plan provider as your retirement savings plan or with some other company? (2016 If rolled over into IRA: Workers n=208, Retirees n=135)</a:t>
            </a:r>
            <a:endParaRPr lang="en-US" sz="1600" dirty="0"/>
          </a:p>
        </p:txBody>
      </p:sp>
      <p:graphicFrame>
        <p:nvGraphicFramePr>
          <p:cNvPr id="7" name="Chart 6"/>
          <p:cNvGraphicFramePr/>
          <p:nvPr>
            <p:extLst>
              <p:ext uri="{D42A27DB-BD31-4B8C-83A1-F6EECF244321}">
                <p14:modId xmlns:p14="http://schemas.microsoft.com/office/powerpoint/2010/main" val="1939493793"/>
              </p:ext>
            </p:extLst>
          </p:nvPr>
        </p:nvGraphicFramePr>
        <p:xfrm>
          <a:off x="317471" y="1998921"/>
          <a:ext cx="8525767" cy="41284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439322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Workers Tend to Keep Same Level of Risk, But 4 in 10 Retirees Move to Less Risky Investments</a:t>
            </a:r>
            <a:endParaRPr lang="en-US" dirty="0"/>
          </a:p>
        </p:txBody>
      </p:sp>
      <p:sp>
        <p:nvSpPr>
          <p:cNvPr id="4" name="Slide Number Placeholder 3"/>
          <p:cNvSpPr>
            <a:spLocks noGrp="1"/>
          </p:cNvSpPr>
          <p:nvPr>
            <p:ph type="sldNum" sz="quarter" idx="12"/>
          </p:nvPr>
        </p:nvSpPr>
        <p:spPr/>
        <p:txBody>
          <a:bodyPr/>
          <a:lstStyle/>
          <a:p>
            <a:fld id="{EBAD9AF0-FD35-4E4E-B775-C1DCF7755A5B}" type="slidenum">
              <a:rPr lang="en-US" smtClean="0"/>
              <a:t>47</a:t>
            </a:fld>
            <a:endParaRPr lang="en-US" dirty="0"/>
          </a:p>
        </p:txBody>
      </p:sp>
      <p:sp>
        <p:nvSpPr>
          <p:cNvPr id="5"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2016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6" name="Content Placeholder 2"/>
          <p:cNvSpPr>
            <a:spLocks noGrp="1"/>
          </p:cNvSpPr>
          <p:nvPr>
            <p:ph idx="1"/>
          </p:nvPr>
        </p:nvSpPr>
        <p:spPr>
          <a:xfrm>
            <a:off x="304800" y="1295398"/>
            <a:ext cx="8534400" cy="1085851"/>
          </a:xfrm>
        </p:spPr>
        <p:txBody>
          <a:bodyPr>
            <a:noAutofit/>
          </a:bodyPr>
          <a:lstStyle/>
          <a:p>
            <a:pPr marL="0" indent="0">
              <a:buNone/>
            </a:pPr>
            <a:r>
              <a:rPr lang="en-US" sz="1600" dirty="0" smtClean="0"/>
              <a:t>Compared with how your money was invested in your employers’ plan, when you moved the money into the IRA did you choose…? (2016 If rolled over into IRA: Workers n=208, Retirees n=135)</a:t>
            </a:r>
            <a:endParaRPr lang="en-US" sz="1600" dirty="0"/>
          </a:p>
        </p:txBody>
      </p:sp>
      <p:graphicFrame>
        <p:nvGraphicFramePr>
          <p:cNvPr id="7" name="Chart 6"/>
          <p:cNvGraphicFramePr/>
          <p:nvPr>
            <p:extLst>
              <p:ext uri="{D42A27DB-BD31-4B8C-83A1-F6EECF244321}">
                <p14:modId xmlns:p14="http://schemas.microsoft.com/office/powerpoint/2010/main" val="2223420792"/>
              </p:ext>
            </p:extLst>
          </p:nvPr>
        </p:nvGraphicFramePr>
        <p:xfrm>
          <a:off x="317471" y="2179675"/>
          <a:ext cx="8525767" cy="39477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097937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Less Than Half Received Advice About What To Do With Money Accumulated in Previous Employer’s Plan</a:t>
            </a:r>
            <a:endParaRPr lang="en-US" sz="2800" dirty="0"/>
          </a:p>
        </p:txBody>
      </p:sp>
      <p:sp>
        <p:nvSpPr>
          <p:cNvPr id="4" name="Slide Number Placeholder 3"/>
          <p:cNvSpPr>
            <a:spLocks noGrp="1"/>
          </p:cNvSpPr>
          <p:nvPr>
            <p:ph type="sldNum" sz="quarter" idx="12"/>
          </p:nvPr>
        </p:nvSpPr>
        <p:spPr/>
        <p:txBody>
          <a:bodyPr/>
          <a:lstStyle/>
          <a:p>
            <a:fld id="{EBAD9AF0-FD35-4E4E-B775-C1DCF7755A5B}" type="slidenum">
              <a:rPr lang="en-US" smtClean="0"/>
              <a:t>48</a:t>
            </a:fld>
            <a:endParaRPr lang="en-US" dirty="0"/>
          </a:p>
        </p:txBody>
      </p:sp>
      <p:sp>
        <p:nvSpPr>
          <p:cNvPr id="6"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2016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9" name="Content Placeholder 2"/>
          <p:cNvSpPr>
            <a:spLocks noGrp="1"/>
          </p:cNvSpPr>
          <p:nvPr>
            <p:ph idx="1"/>
          </p:nvPr>
        </p:nvSpPr>
        <p:spPr>
          <a:xfrm>
            <a:off x="304800" y="1295398"/>
            <a:ext cx="8534400" cy="1085851"/>
          </a:xfrm>
        </p:spPr>
        <p:txBody>
          <a:bodyPr>
            <a:noAutofit/>
          </a:bodyPr>
          <a:lstStyle/>
          <a:p>
            <a:pPr marL="0" indent="0">
              <a:buNone/>
            </a:pPr>
            <a:r>
              <a:rPr lang="en-US" sz="1600" dirty="0" smtClean="0"/>
              <a:t>Did you get any advice on what to do with the  money you accumulated in the retirement savings plan? (Participated in a retirement savings plan with a previous employer: Workers n=520; Retirees n=294)</a:t>
            </a:r>
            <a:endParaRPr lang="en-US" sz="1600" dirty="0"/>
          </a:p>
        </p:txBody>
      </p:sp>
      <p:sp>
        <p:nvSpPr>
          <p:cNvPr id="8" name="TextBox 7"/>
          <p:cNvSpPr txBox="1"/>
          <p:nvPr/>
        </p:nvSpPr>
        <p:spPr>
          <a:xfrm>
            <a:off x="3567650" y="2101333"/>
            <a:ext cx="2048574" cy="338554"/>
          </a:xfrm>
          <a:prstGeom prst="rect">
            <a:avLst/>
          </a:prstGeom>
          <a:noFill/>
        </p:spPr>
        <p:txBody>
          <a:bodyPr wrap="none" rtlCol="0">
            <a:spAutoFit/>
          </a:bodyPr>
          <a:lstStyle/>
          <a:p>
            <a:r>
              <a:rPr lang="en-US" sz="1600" b="1" dirty="0" smtClean="0"/>
              <a:t>Percentage Saying Yes</a:t>
            </a:r>
            <a:endParaRPr lang="en-US" sz="1600" b="1" dirty="0"/>
          </a:p>
        </p:txBody>
      </p:sp>
      <p:graphicFrame>
        <p:nvGraphicFramePr>
          <p:cNvPr id="10" name="Chart 9"/>
          <p:cNvGraphicFramePr/>
          <p:nvPr>
            <p:extLst>
              <p:ext uri="{D42A27DB-BD31-4B8C-83A1-F6EECF244321}">
                <p14:modId xmlns:p14="http://schemas.microsoft.com/office/powerpoint/2010/main" val="3316196552"/>
              </p:ext>
            </p:extLst>
          </p:nvPr>
        </p:nvGraphicFramePr>
        <p:xfrm>
          <a:off x="381000" y="2635518"/>
          <a:ext cx="8395573" cy="36176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125570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25025"/>
            <a:ext cx="7772400" cy="1362075"/>
          </a:xfrm>
        </p:spPr>
        <p:txBody>
          <a:bodyPr>
            <a:normAutofit/>
          </a:bodyPr>
          <a:lstStyle/>
          <a:p>
            <a:r>
              <a:rPr lang="en-US" dirty="0" smtClean="0"/>
              <a:t>Preparations for retirement –</a:t>
            </a:r>
            <a:br>
              <a:rPr lang="en-US" dirty="0" smtClean="0"/>
            </a:br>
            <a:r>
              <a:rPr lang="en-US" dirty="0" smtClean="0"/>
              <a:t>ADVICE</a:t>
            </a:r>
            <a:endParaRPr lang="en-US" dirty="0"/>
          </a:p>
        </p:txBody>
      </p:sp>
    </p:spTree>
    <p:extLst>
      <p:ext uri="{BB962C8B-B14F-4D97-AF65-F5344CB8AC3E}">
        <p14:creationId xmlns:p14="http://schemas.microsoft.com/office/powerpoint/2010/main" val="24315120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Overview (continued)</a:t>
            </a:r>
            <a:endParaRPr lang="en-US" dirty="0"/>
          </a:p>
        </p:txBody>
      </p:sp>
      <p:sp>
        <p:nvSpPr>
          <p:cNvPr id="3" name="Content Placeholder 2"/>
          <p:cNvSpPr>
            <a:spLocks noGrp="1"/>
          </p:cNvSpPr>
          <p:nvPr>
            <p:ph idx="1"/>
          </p:nvPr>
        </p:nvSpPr>
        <p:spPr/>
        <p:txBody>
          <a:bodyPr>
            <a:noAutofit/>
          </a:bodyPr>
          <a:lstStyle/>
          <a:p>
            <a:pPr>
              <a:lnSpc>
                <a:spcPct val="110000"/>
              </a:lnSpc>
              <a:spcBef>
                <a:spcPct val="50000"/>
              </a:spcBef>
            </a:pPr>
            <a:r>
              <a:rPr lang="en-US" sz="2400" dirty="0"/>
              <a:t>Planning behaviors and accumulated savings generally remain near 2013 levels, suggesting the increase in confidence </a:t>
            </a:r>
            <a:r>
              <a:rPr lang="en-US" sz="2400" dirty="0" smtClean="0"/>
              <a:t>may be related to factors other than improved </a:t>
            </a:r>
            <a:r>
              <a:rPr lang="en-US" sz="2400" dirty="0"/>
              <a:t>retirement preparations.</a:t>
            </a:r>
          </a:p>
          <a:p>
            <a:pPr>
              <a:lnSpc>
                <a:spcPct val="110000"/>
              </a:lnSpc>
              <a:spcBef>
                <a:spcPct val="50000"/>
              </a:spcBef>
            </a:pPr>
            <a:r>
              <a:rPr lang="en-US" sz="2400" dirty="0" smtClean="0"/>
              <a:t>Workers </a:t>
            </a:r>
            <a:r>
              <a:rPr lang="en-US" sz="2400" dirty="0"/>
              <a:t>with some sort of retirement plan, whether through their employer or an IRA, have significantly more in savings and investments than do those without a plan. </a:t>
            </a:r>
            <a:endParaRPr lang="en-US" sz="2400" dirty="0" smtClean="0"/>
          </a:p>
          <a:p>
            <a:pPr>
              <a:lnSpc>
                <a:spcPct val="110000"/>
              </a:lnSpc>
              <a:spcBef>
                <a:spcPct val="50000"/>
              </a:spcBef>
            </a:pPr>
            <a:r>
              <a:rPr lang="en-US" sz="2400" dirty="0" smtClean="0"/>
              <a:t>One reason indicators of retirement preparation remain unchanged may be that only 3 in 10 workers are very confident in their ability to do a good job.</a:t>
            </a:r>
            <a:endParaRPr lang="en-US" sz="2400" dirty="0"/>
          </a:p>
        </p:txBody>
      </p:sp>
      <p:sp>
        <p:nvSpPr>
          <p:cNvPr id="4" name="Slide Number Placeholder 3"/>
          <p:cNvSpPr>
            <a:spLocks noGrp="1"/>
          </p:cNvSpPr>
          <p:nvPr>
            <p:ph type="sldNum" sz="quarter" idx="12"/>
          </p:nvPr>
        </p:nvSpPr>
        <p:spPr/>
        <p:txBody>
          <a:bodyPr/>
          <a:lstStyle/>
          <a:p>
            <a:fld id="{EBAD9AF0-FD35-4E4E-B775-C1DCF7755A5B}" type="slidenum">
              <a:rPr lang="en-US" smtClean="0"/>
              <a:t>5</a:t>
            </a:fld>
            <a:endParaRPr lang="en-US" dirty="0"/>
          </a:p>
        </p:txBody>
      </p:sp>
    </p:spTree>
    <p:extLst>
      <p:ext uri="{BB962C8B-B14F-4D97-AF65-F5344CB8AC3E}">
        <p14:creationId xmlns:p14="http://schemas.microsoft.com/office/powerpoint/2010/main" val="404386664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0840"/>
            <a:ext cx="8229600" cy="944562"/>
          </a:xfrm>
        </p:spPr>
        <p:txBody>
          <a:bodyPr>
            <a:normAutofit fontScale="90000"/>
          </a:bodyPr>
          <a:lstStyle/>
          <a:p>
            <a:r>
              <a:rPr lang="en-US" dirty="0" smtClean="0"/>
              <a:t>A Financial Advisor Was Most Common Source of Advice When Moving Money from Employer’s Plan</a:t>
            </a:r>
            <a:endParaRPr lang="en-US" dirty="0"/>
          </a:p>
        </p:txBody>
      </p:sp>
      <p:sp>
        <p:nvSpPr>
          <p:cNvPr id="4" name="Slide Number Placeholder 3"/>
          <p:cNvSpPr>
            <a:spLocks noGrp="1"/>
          </p:cNvSpPr>
          <p:nvPr>
            <p:ph type="sldNum" sz="quarter" idx="12"/>
          </p:nvPr>
        </p:nvSpPr>
        <p:spPr/>
        <p:txBody>
          <a:bodyPr/>
          <a:lstStyle/>
          <a:p>
            <a:fld id="{EBAD9AF0-FD35-4E4E-B775-C1DCF7755A5B}" type="slidenum">
              <a:rPr lang="en-US" smtClean="0"/>
              <a:t>50</a:t>
            </a:fld>
            <a:endParaRPr lang="en-US" dirty="0"/>
          </a:p>
        </p:txBody>
      </p:sp>
      <p:sp>
        <p:nvSpPr>
          <p:cNvPr id="5"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2016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6" name="Content Placeholder 2"/>
          <p:cNvSpPr>
            <a:spLocks noGrp="1"/>
          </p:cNvSpPr>
          <p:nvPr>
            <p:ph idx="1"/>
          </p:nvPr>
        </p:nvSpPr>
        <p:spPr>
          <a:xfrm>
            <a:off x="304800" y="1295398"/>
            <a:ext cx="8534400" cy="1085851"/>
          </a:xfrm>
        </p:spPr>
        <p:txBody>
          <a:bodyPr>
            <a:noAutofit/>
          </a:bodyPr>
          <a:lstStyle/>
          <a:p>
            <a:pPr marL="0" indent="0">
              <a:buNone/>
            </a:pPr>
            <a:r>
              <a:rPr lang="en-US" sz="1600" dirty="0" smtClean="0"/>
              <a:t>Did you get advice from…? (Received advice on what to do with the money accumulated in the retirement savings plan: Workers n=245, Retirees n=137)</a:t>
            </a:r>
            <a:endParaRPr lang="en-US" sz="1600" dirty="0"/>
          </a:p>
        </p:txBody>
      </p:sp>
      <p:graphicFrame>
        <p:nvGraphicFramePr>
          <p:cNvPr id="7" name="Chart 6"/>
          <p:cNvGraphicFramePr/>
          <p:nvPr>
            <p:extLst>
              <p:ext uri="{D42A27DB-BD31-4B8C-83A1-F6EECF244321}">
                <p14:modId xmlns:p14="http://schemas.microsoft.com/office/powerpoint/2010/main" val="1875607798"/>
              </p:ext>
            </p:extLst>
          </p:nvPr>
        </p:nvGraphicFramePr>
        <p:xfrm>
          <a:off x="317471" y="2020187"/>
          <a:ext cx="8525767" cy="41072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828819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Workers with Savings Plan Prefer to Seek Advice from  Retirement Plan Provider or Independent Advisor</a:t>
            </a:r>
            <a:endParaRPr lang="en-US" sz="2800" dirty="0"/>
          </a:p>
        </p:txBody>
      </p:sp>
      <p:sp>
        <p:nvSpPr>
          <p:cNvPr id="4" name="Slide Number Placeholder 3"/>
          <p:cNvSpPr>
            <a:spLocks noGrp="1"/>
          </p:cNvSpPr>
          <p:nvPr>
            <p:ph type="sldNum" sz="quarter" idx="12"/>
          </p:nvPr>
        </p:nvSpPr>
        <p:spPr/>
        <p:txBody>
          <a:bodyPr/>
          <a:lstStyle/>
          <a:p>
            <a:fld id="{EBAD9AF0-FD35-4E4E-B775-C1DCF7755A5B}" type="slidenum">
              <a:rPr lang="en-US" smtClean="0"/>
              <a:t>51</a:t>
            </a:fld>
            <a:endParaRPr lang="en-US" dirty="0"/>
          </a:p>
        </p:txBody>
      </p:sp>
      <p:sp>
        <p:nvSpPr>
          <p:cNvPr id="5"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2016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6" name="Content Placeholder 2"/>
          <p:cNvSpPr>
            <a:spLocks noGrp="1"/>
          </p:cNvSpPr>
          <p:nvPr>
            <p:ph idx="1"/>
          </p:nvPr>
        </p:nvSpPr>
        <p:spPr>
          <a:xfrm>
            <a:off x="304800" y="1295398"/>
            <a:ext cx="8534400" cy="1085851"/>
          </a:xfrm>
        </p:spPr>
        <p:txBody>
          <a:bodyPr>
            <a:noAutofit/>
          </a:bodyPr>
          <a:lstStyle/>
          <a:p>
            <a:pPr marL="0" indent="0">
              <a:buNone/>
            </a:pPr>
            <a:r>
              <a:rPr lang="en-US" sz="1600" dirty="0" smtClean="0"/>
              <a:t>Suppose you were making decisions about money in your current retirement savings plan, such as how to invest the money, what to do with the money when you leave the employer, or what to do with the money when you retire. How likely do you think you would be to seek advice from…? (Workers currently contributing to employer retirement savings plan n=276)</a:t>
            </a:r>
            <a:endParaRPr lang="en-US" sz="1600" dirty="0"/>
          </a:p>
        </p:txBody>
      </p:sp>
      <p:graphicFrame>
        <p:nvGraphicFramePr>
          <p:cNvPr id="7" name="Chart 6"/>
          <p:cNvGraphicFramePr/>
          <p:nvPr>
            <p:extLst>
              <p:ext uri="{D42A27DB-BD31-4B8C-83A1-F6EECF244321}">
                <p14:modId xmlns:p14="http://schemas.microsoft.com/office/powerpoint/2010/main" val="2568779778"/>
              </p:ext>
            </p:extLst>
          </p:nvPr>
        </p:nvGraphicFramePr>
        <p:xfrm>
          <a:off x="317471" y="2430049"/>
          <a:ext cx="8525767" cy="36973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4158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260" y="274638"/>
            <a:ext cx="9018740" cy="944562"/>
          </a:xfrm>
        </p:spPr>
        <p:txBody>
          <a:bodyPr>
            <a:noAutofit/>
          </a:bodyPr>
          <a:lstStyle/>
          <a:p>
            <a:r>
              <a:rPr lang="en-US" sz="2800" dirty="0" smtClean="0"/>
              <a:t>More Workers Than Retirees Agree That a Professional Financial Advisor is Providing Advice in Their Best Interest</a:t>
            </a:r>
            <a:endParaRPr lang="en-US" sz="2800" dirty="0"/>
          </a:p>
        </p:txBody>
      </p:sp>
      <p:sp>
        <p:nvSpPr>
          <p:cNvPr id="3" name="Slide Number Placeholder 2"/>
          <p:cNvSpPr>
            <a:spLocks noGrp="1"/>
          </p:cNvSpPr>
          <p:nvPr>
            <p:ph type="sldNum" sz="quarter" idx="10"/>
          </p:nvPr>
        </p:nvSpPr>
        <p:spPr/>
        <p:txBody>
          <a:bodyPr/>
          <a:lstStyle/>
          <a:p>
            <a:fld id="{EBAD9AF0-FD35-4E4E-B775-C1DCF7755A5B}" type="slidenum">
              <a:rPr lang="en-US" smtClean="0"/>
              <a:t>52</a:t>
            </a:fld>
            <a:endParaRPr lang="en-US" dirty="0"/>
          </a:p>
        </p:txBody>
      </p:sp>
      <p:sp>
        <p:nvSpPr>
          <p:cNvPr id="5"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2016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6" name="Content Placeholder 2"/>
          <p:cNvSpPr txBox="1">
            <a:spLocks/>
          </p:cNvSpPr>
          <p:nvPr/>
        </p:nvSpPr>
        <p:spPr>
          <a:xfrm>
            <a:off x="304800" y="1295400"/>
            <a:ext cx="8534400" cy="142875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To what extent do you agree or disagree that the advice you receive from a professional financial advisor is in your best interest? (Workers n=1,000; Retirees n=505)</a:t>
            </a:r>
            <a:endParaRPr lang="en-US" dirty="0"/>
          </a:p>
        </p:txBody>
      </p:sp>
      <p:graphicFrame>
        <p:nvGraphicFramePr>
          <p:cNvPr id="8" name="Chart 7"/>
          <p:cNvGraphicFramePr/>
          <p:nvPr>
            <p:extLst>
              <p:ext uri="{D42A27DB-BD31-4B8C-83A1-F6EECF244321}">
                <p14:modId xmlns:p14="http://schemas.microsoft.com/office/powerpoint/2010/main" val="2039944071"/>
              </p:ext>
            </p:extLst>
          </p:nvPr>
        </p:nvGraphicFramePr>
        <p:xfrm>
          <a:off x="380999" y="2009775"/>
          <a:ext cx="8380229" cy="41176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795994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Workers Show More Interest Than Retirees in Using Online Provider for Investment Education/Advice</a:t>
            </a:r>
            <a:endParaRPr lang="en-US" dirty="0"/>
          </a:p>
        </p:txBody>
      </p:sp>
      <p:sp>
        <p:nvSpPr>
          <p:cNvPr id="3" name="Slide Number Placeholder 2"/>
          <p:cNvSpPr>
            <a:spLocks noGrp="1"/>
          </p:cNvSpPr>
          <p:nvPr>
            <p:ph type="sldNum" sz="quarter" idx="10"/>
          </p:nvPr>
        </p:nvSpPr>
        <p:spPr/>
        <p:txBody>
          <a:bodyPr/>
          <a:lstStyle/>
          <a:p>
            <a:fld id="{EBAD9AF0-FD35-4E4E-B775-C1DCF7755A5B}" type="slidenum">
              <a:rPr lang="en-US" smtClean="0"/>
              <a:t>53</a:t>
            </a:fld>
            <a:endParaRPr lang="en-US" dirty="0"/>
          </a:p>
        </p:txBody>
      </p:sp>
      <p:sp>
        <p:nvSpPr>
          <p:cNvPr id="5" name="Text Box 6"/>
          <p:cNvSpPr txBox="1">
            <a:spLocks noChangeArrowheads="1"/>
          </p:cNvSpPr>
          <p:nvPr/>
        </p:nvSpPr>
        <p:spPr bwMode="auto">
          <a:xfrm>
            <a:off x="381000" y="6253163"/>
            <a:ext cx="75009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2015-2016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6" name="Content Placeholder 2"/>
          <p:cNvSpPr txBox="1">
            <a:spLocks/>
          </p:cNvSpPr>
          <p:nvPr/>
        </p:nvSpPr>
        <p:spPr>
          <a:xfrm>
            <a:off x="304800" y="1295400"/>
            <a:ext cx="8534400" cy="142875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How interested would you say you are in obtaining financial advice from an online advice provider?   (2016 Workers n=1,000, Retirees n=505)</a:t>
            </a:r>
            <a:endParaRPr lang="en-US" dirty="0"/>
          </a:p>
        </p:txBody>
      </p:sp>
      <p:graphicFrame>
        <p:nvGraphicFramePr>
          <p:cNvPr id="7" name="Chart 6"/>
          <p:cNvGraphicFramePr/>
          <p:nvPr>
            <p:extLst>
              <p:ext uri="{D42A27DB-BD31-4B8C-83A1-F6EECF244321}">
                <p14:modId xmlns:p14="http://schemas.microsoft.com/office/powerpoint/2010/main" val="1317468854"/>
              </p:ext>
            </p:extLst>
          </p:nvPr>
        </p:nvGraphicFramePr>
        <p:xfrm>
          <a:off x="557212" y="1926647"/>
          <a:ext cx="8029575" cy="42168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808404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Few Have Obtained Financial Advice </a:t>
            </a:r>
            <a:r>
              <a:rPr lang="en-US" sz="2800" dirty="0" smtClean="0"/>
              <a:t>from an Online Advice Provider</a:t>
            </a:r>
            <a:endParaRPr lang="en-US" sz="2800" dirty="0"/>
          </a:p>
        </p:txBody>
      </p:sp>
      <p:sp>
        <p:nvSpPr>
          <p:cNvPr id="4" name="Slide Number Placeholder 3"/>
          <p:cNvSpPr>
            <a:spLocks noGrp="1"/>
          </p:cNvSpPr>
          <p:nvPr>
            <p:ph type="sldNum" sz="quarter" idx="12"/>
          </p:nvPr>
        </p:nvSpPr>
        <p:spPr/>
        <p:txBody>
          <a:bodyPr/>
          <a:lstStyle/>
          <a:p>
            <a:fld id="{EBAD9AF0-FD35-4E4E-B775-C1DCF7755A5B}" type="slidenum">
              <a:rPr lang="en-US" smtClean="0"/>
              <a:t>54</a:t>
            </a:fld>
            <a:endParaRPr lang="en-US" dirty="0"/>
          </a:p>
        </p:txBody>
      </p:sp>
      <p:sp>
        <p:nvSpPr>
          <p:cNvPr id="6"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2016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9" name="Content Placeholder 2"/>
          <p:cNvSpPr>
            <a:spLocks noGrp="1"/>
          </p:cNvSpPr>
          <p:nvPr>
            <p:ph idx="1"/>
          </p:nvPr>
        </p:nvSpPr>
        <p:spPr>
          <a:xfrm>
            <a:off x="304800" y="1295398"/>
            <a:ext cx="8534400" cy="1085851"/>
          </a:xfrm>
        </p:spPr>
        <p:txBody>
          <a:bodyPr>
            <a:noAutofit/>
          </a:bodyPr>
          <a:lstStyle/>
          <a:p>
            <a:pPr marL="0" indent="0">
              <a:buNone/>
            </a:pPr>
            <a:r>
              <a:rPr lang="en-US" sz="1600" dirty="0"/>
              <a:t>Have you ever obtained financial advice from an online advice provider?  (Workers n=1,000; Retirees n=505)</a:t>
            </a:r>
          </a:p>
        </p:txBody>
      </p:sp>
      <p:sp>
        <p:nvSpPr>
          <p:cNvPr id="8" name="TextBox 7"/>
          <p:cNvSpPr txBox="1"/>
          <p:nvPr/>
        </p:nvSpPr>
        <p:spPr>
          <a:xfrm>
            <a:off x="3567650" y="2101333"/>
            <a:ext cx="2048574" cy="338554"/>
          </a:xfrm>
          <a:prstGeom prst="rect">
            <a:avLst/>
          </a:prstGeom>
          <a:noFill/>
        </p:spPr>
        <p:txBody>
          <a:bodyPr wrap="none" rtlCol="0">
            <a:spAutoFit/>
          </a:bodyPr>
          <a:lstStyle/>
          <a:p>
            <a:r>
              <a:rPr lang="en-US" sz="1600" b="1" dirty="0" smtClean="0"/>
              <a:t>Percentage Saying Yes</a:t>
            </a:r>
            <a:endParaRPr lang="en-US" sz="1600" b="1" dirty="0"/>
          </a:p>
        </p:txBody>
      </p:sp>
      <p:graphicFrame>
        <p:nvGraphicFramePr>
          <p:cNvPr id="10" name="Chart 9"/>
          <p:cNvGraphicFramePr/>
          <p:nvPr>
            <p:extLst>
              <p:ext uri="{D42A27DB-BD31-4B8C-83A1-F6EECF244321}">
                <p14:modId xmlns:p14="http://schemas.microsoft.com/office/powerpoint/2010/main" val="2082931554"/>
              </p:ext>
            </p:extLst>
          </p:nvPr>
        </p:nvGraphicFramePr>
        <p:xfrm>
          <a:off x="381000" y="2635518"/>
          <a:ext cx="8395573" cy="36176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603373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260" y="274638"/>
            <a:ext cx="9018740" cy="944562"/>
          </a:xfrm>
        </p:spPr>
        <p:txBody>
          <a:bodyPr>
            <a:noAutofit/>
          </a:bodyPr>
          <a:lstStyle/>
          <a:p>
            <a:r>
              <a:rPr lang="en-US" sz="2800" dirty="0" smtClean="0"/>
              <a:t>The Reasons for Obtaining Advice from an Online Provider Differs for Workers and Retirees </a:t>
            </a:r>
            <a:endParaRPr lang="en-US" sz="2800" dirty="0"/>
          </a:p>
        </p:txBody>
      </p:sp>
      <p:sp>
        <p:nvSpPr>
          <p:cNvPr id="3" name="Slide Number Placeholder 2"/>
          <p:cNvSpPr>
            <a:spLocks noGrp="1"/>
          </p:cNvSpPr>
          <p:nvPr>
            <p:ph type="sldNum" sz="quarter" idx="10"/>
          </p:nvPr>
        </p:nvSpPr>
        <p:spPr/>
        <p:txBody>
          <a:bodyPr/>
          <a:lstStyle/>
          <a:p>
            <a:fld id="{EBAD9AF0-FD35-4E4E-B775-C1DCF7755A5B}" type="slidenum">
              <a:rPr lang="en-US" smtClean="0"/>
              <a:t>55</a:t>
            </a:fld>
            <a:endParaRPr lang="en-US" dirty="0"/>
          </a:p>
        </p:txBody>
      </p:sp>
      <p:sp>
        <p:nvSpPr>
          <p:cNvPr id="5"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2016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6" name="Content Placeholder 2"/>
          <p:cNvSpPr txBox="1">
            <a:spLocks/>
          </p:cNvSpPr>
          <p:nvPr/>
        </p:nvSpPr>
        <p:spPr>
          <a:xfrm>
            <a:off x="304800" y="1295400"/>
            <a:ext cx="8534400" cy="142875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Have you ever obtained financial advice from an online advice provider?  (Workers n=1,000; Retirees n=505); What type of advice did you receive from the online advice provider? (Obtained financial advice from online advice provider: Workers n=65; Retirees n=24)</a:t>
            </a:r>
            <a:endParaRPr lang="en-US" dirty="0"/>
          </a:p>
        </p:txBody>
      </p:sp>
      <p:graphicFrame>
        <p:nvGraphicFramePr>
          <p:cNvPr id="8" name="Chart 7"/>
          <p:cNvGraphicFramePr/>
          <p:nvPr>
            <p:extLst>
              <p:ext uri="{D42A27DB-BD31-4B8C-83A1-F6EECF244321}">
                <p14:modId xmlns:p14="http://schemas.microsoft.com/office/powerpoint/2010/main" val="135866729"/>
              </p:ext>
            </p:extLst>
          </p:nvPr>
        </p:nvGraphicFramePr>
        <p:xfrm>
          <a:off x="499731" y="2583713"/>
          <a:ext cx="8112642" cy="354370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2307269" y="2142690"/>
            <a:ext cx="4550735" cy="523220"/>
          </a:xfrm>
          <a:prstGeom prst="rect">
            <a:avLst/>
          </a:prstGeom>
          <a:noFill/>
        </p:spPr>
        <p:txBody>
          <a:bodyPr wrap="square" rtlCol="0">
            <a:spAutoFit/>
          </a:bodyPr>
          <a:lstStyle/>
          <a:p>
            <a:pPr algn="ctr"/>
            <a:r>
              <a:rPr lang="en-US" sz="1400" b="1" dirty="0" smtClean="0"/>
              <a:t>Type of Advice Received from Online Advice Provider*</a:t>
            </a:r>
          </a:p>
          <a:p>
            <a:pPr algn="ctr"/>
            <a:r>
              <a:rPr lang="en-US" sz="1400" b="1" dirty="0" smtClean="0"/>
              <a:t>(top mentions)</a:t>
            </a:r>
            <a:endParaRPr lang="en-US" sz="1400" b="1" dirty="0"/>
          </a:p>
        </p:txBody>
      </p:sp>
      <p:sp>
        <p:nvSpPr>
          <p:cNvPr id="10" name="Content Placeholder 2"/>
          <p:cNvSpPr txBox="1">
            <a:spLocks/>
          </p:cNvSpPr>
          <p:nvPr/>
        </p:nvSpPr>
        <p:spPr>
          <a:xfrm>
            <a:off x="381000" y="6080517"/>
            <a:ext cx="8534400" cy="29158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50" dirty="0" smtClean="0"/>
              <a:t>*Caution:  small sample size</a:t>
            </a:r>
            <a:endParaRPr lang="en-US" sz="1050" dirty="0"/>
          </a:p>
        </p:txBody>
      </p:sp>
    </p:spTree>
    <p:extLst>
      <p:ext uri="{BB962C8B-B14F-4D97-AF65-F5344CB8AC3E}">
        <p14:creationId xmlns:p14="http://schemas.microsoft.com/office/powerpoint/2010/main" val="3571498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260" y="274638"/>
            <a:ext cx="9018740" cy="944562"/>
          </a:xfrm>
        </p:spPr>
        <p:txBody>
          <a:bodyPr>
            <a:noAutofit/>
          </a:bodyPr>
          <a:lstStyle/>
          <a:p>
            <a:r>
              <a:rPr lang="en-US" sz="2800" dirty="0" smtClean="0"/>
              <a:t>Two-thirds of Workers, But Fewer Retirees, Found the Advice From Online Provider Helpful</a:t>
            </a:r>
            <a:endParaRPr lang="en-US" sz="2800" dirty="0"/>
          </a:p>
        </p:txBody>
      </p:sp>
      <p:sp>
        <p:nvSpPr>
          <p:cNvPr id="3" name="Slide Number Placeholder 2"/>
          <p:cNvSpPr>
            <a:spLocks noGrp="1"/>
          </p:cNvSpPr>
          <p:nvPr>
            <p:ph type="sldNum" sz="quarter" idx="10"/>
          </p:nvPr>
        </p:nvSpPr>
        <p:spPr/>
        <p:txBody>
          <a:bodyPr/>
          <a:lstStyle/>
          <a:p>
            <a:fld id="{EBAD9AF0-FD35-4E4E-B775-C1DCF7755A5B}" type="slidenum">
              <a:rPr lang="en-US" smtClean="0"/>
              <a:t>56</a:t>
            </a:fld>
            <a:endParaRPr lang="en-US" dirty="0"/>
          </a:p>
        </p:txBody>
      </p:sp>
      <p:sp>
        <p:nvSpPr>
          <p:cNvPr id="5"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2016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6" name="Content Placeholder 2"/>
          <p:cNvSpPr txBox="1">
            <a:spLocks/>
          </p:cNvSpPr>
          <p:nvPr/>
        </p:nvSpPr>
        <p:spPr>
          <a:xfrm>
            <a:off x="304800" y="1295400"/>
            <a:ext cx="8534400" cy="142875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How helpful was the advice you received? (Obtained financial advice from online advice provider: Workers n=65; Retirees n=24)</a:t>
            </a:r>
            <a:endParaRPr lang="en-US" dirty="0"/>
          </a:p>
        </p:txBody>
      </p:sp>
      <p:graphicFrame>
        <p:nvGraphicFramePr>
          <p:cNvPr id="8" name="Chart 7"/>
          <p:cNvGraphicFramePr/>
          <p:nvPr>
            <p:extLst>
              <p:ext uri="{D42A27DB-BD31-4B8C-83A1-F6EECF244321}">
                <p14:modId xmlns:p14="http://schemas.microsoft.com/office/powerpoint/2010/main" val="136296807"/>
              </p:ext>
            </p:extLst>
          </p:nvPr>
        </p:nvGraphicFramePr>
        <p:xfrm>
          <a:off x="304801" y="2317553"/>
          <a:ext cx="8839200" cy="380986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2217106" y="2009775"/>
            <a:ext cx="5123145" cy="307777"/>
          </a:xfrm>
          <a:prstGeom prst="rect">
            <a:avLst/>
          </a:prstGeom>
          <a:noFill/>
        </p:spPr>
        <p:txBody>
          <a:bodyPr wrap="square" rtlCol="0">
            <a:spAutoFit/>
          </a:bodyPr>
          <a:lstStyle/>
          <a:p>
            <a:pPr algn="ctr"/>
            <a:r>
              <a:rPr lang="en-US" sz="1400" b="1" dirty="0" smtClean="0"/>
              <a:t>Helpfulness of Advice Received from Online Advice Provider*</a:t>
            </a:r>
            <a:endParaRPr lang="en-US" sz="1400" b="1" dirty="0"/>
          </a:p>
        </p:txBody>
      </p:sp>
      <p:sp>
        <p:nvSpPr>
          <p:cNvPr id="10" name="Content Placeholder 2"/>
          <p:cNvSpPr txBox="1">
            <a:spLocks/>
          </p:cNvSpPr>
          <p:nvPr/>
        </p:nvSpPr>
        <p:spPr>
          <a:xfrm>
            <a:off x="381000" y="6080517"/>
            <a:ext cx="8534400" cy="29158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50" dirty="0" smtClean="0"/>
              <a:t>*Caution:  small sample size</a:t>
            </a:r>
            <a:endParaRPr lang="en-US" sz="1050" dirty="0"/>
          </a:p>
        </p:txBody>
      </p:sp>
    </p:spTree>
    <p:extLst>
      <p:ext uri="{BB962C8B-B14F-4D97-AF65-F5344CB8AC3E}">
        <p14:creationId xmlns:p14="http://schemas.microsoft.com/office/powerpoint/2010/main" val="22146342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260" y="274638"/>
            <a:ext cx="9018740" cy="944562"/>
          </a:xfrm>
        </p:spPr>
        <p:txBody>
          <a:bodyPr>
            <a:noAutofit/>
          </a:bodyPr>
          <a:lstStyle/>
          <a:p>
            <a:r>
              <a:rPr lang="en-US" sz="2800" dirty="0" smtClean="0"/>
              <a:t>7 in 10 Workers and 1 in 2 Retirees Would Prefer to Meet an Advisor in Person Rather Than Online</a:t>
            </a:r>
            <a:endParaRPr lang="en-US" sz="2800" dirty="0"/>
          </a:p>
        </p:txBody>
      </p:sp>
      <p:sp>
        <p:nvSpPr>
          <p:cNvPr id="3" name="Slide Number Placeholder 2"/>
          <p:cNvSpPr>
            <a:spLocks noGrp="1"/>
          </p:cNvSpPr>
          <p:nvPr>
            <p:ph type="sldNum" sz="quarter" idx="10"/>
          </p:nvPr>
        </p:nvSpPr>
        <p:spPr/>
        <p:txBody>
          <a:bodyPr/>
          <a:lstStyle/>
          <a:p>
            <a:fld id="{EBAD9AF0-FD35-4E4E-B775-C1DCF7755A5B}" type="slidenum">
              <a:rPr lang="en-US" smtClean="0"/>
              <a:t>57</a:t>
            </a:fld>
            <a:endParaRPr lang="en-US" dirty="0"/>
          </a:p>
        </p:txBody>
      </p:sp>
      <p:sp>
        <p:nvSpPr>
          <p:cNvPr id="5"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2016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6" name="Content Placeholder 2"/>
          <p:cNvSpPr txBox="1">
            <a:spLocks/>
          </p:cNvSpPr>
          <p:nvPr/>
        </p:nvSpPr>
        <p:spPr>
          <a:xfrm>
            <a:off x="304800" y="1295400"/>
            <a:ext cx="8534400" cy="142875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Suppose you were able to get financial advice at equal cost from an advisor you meet with in person and an online advice provider? Would you…? (Workers n=1,000; Retirees n=505)</a:t>
            </a:r>
            <a:endParaRPr lang="en-US" dirty="0"/>
          </a:p>
        </p:txBody>
      </p:sp>
      <p:graphicFrame>
        <p:nvGraphicFramePr>
          <p:cNvPr id="8" name="Chart 7"/>
          <p:cNvGraphicFramePr/>
          <p:nvPr>
            <p:extLst>
              <p:ext uri="{D42A27DB-BD31-4B8C-83A1-F6EECF244321}">
                <p14:modId xmlns:p14="http://schemas.microsoft.com/office/powerpoint/2010/main" val="3318190051"/>
              </p:ext>
            </p:extLst>
          </p:nvPr>
        </p:nvGraphicFramePr>
        <p:xfrm>
          <a:off x="381000" y="2179329"/>
          <a:ext cx="8369595" cy="38098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727277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 y="3781263"/>
            <a:ext cx="8509661" cy="1362075"/>
          </a:xfrm>
        </p:spPr>
        <p:txBody>
          <a:bodyPr/>
          <a:lstStyle/>
          <a:p>
            <a:r>
              <a:rPr lang="en-US" dirty="0" smtClean="0"/>
              <a:t>Expectations about retirement – Retirement Age</a:t>
            </a:r>
            <a:endParaRPr lang="en-US" dirty="0"/>
          </a:p>
        </p:txBody>
      </p:sp>
    </p:spTree>
    <p:extLst>
      <p:ext uri="{BB962C8B-B14F-4D97-AF65-F5344CB8AC3E}">
        <p14:creationId xmlns:p14="http://schemas.microsoft.com/office/powerpoint/2010/main" val="401169139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fontScale="90000"/>
          </a:bodyPr>
          <a:lstStyle/>
          <a:p>
            <a:r>
              <a:rPr lang="en-US" dirty="0" smtClean="0"/>
              <a:t>17% of Workers Report a Change in Expected Retirement Age, Most Often a Postponement</a:t>
            </a:r>
            <a:endParaRPr lang="en-US" dirty="0"/>
          </a:p>
        </p:txBody>
      </p:sp>
      <p:sp>
        <p:nvSpPr>
          <p:cNvPr id="4" name="Content Placeholder 2"/>
          <p:cNvSpPr>
            <a:spLocks noGrp="1"/>
          </p:cNvSpPr>
          <p:nvPr>
            <p:ph idx="1"/>
          </p:nvPr>
        </p:nvSpPr>
        <p:spPr>
          <a:xfrm>
            <a:off x="304800" y="1295400"/>
            <a:ext cx="8534400" cy="685800"/>
          </a:xfrm>
        </p:spPr>
        <p:txBody>
          <a:bodyPr>
            <a:normAutofit/>
          </a:bodyPr>
          <a:lstStyle/>
          <a:p>
            <a:pPr marL="0" indent="0">
              <a:buNone/>
            </a:pPr>
            <a:r>
              <a:rPr lang="en-US" sz="1600" dirty="0" smtClean="0"/>
              <a:t>In </a:t>
            </a:r>
            <a:r>
              <a:rPr lang="en-US" sz="1600" dirty="0"/>
              <a:t>the past 12 months, has the age at which you expect to retire changed?  </a:t>
            </a:r>
            <a:r>
              <a:rPr lang="en-US" sz="1600" dirty="0" smtClean="0"/>
              <a:t>(2016 </a:t>
            </a:r>
            <a:r>
              <a:rPr lang="en-US" sz="1600" dirty="0"/>
              <a:t>Workers </a:t>
            </a:r>
            <a:r>
              <a:rPr lang="en-US" sz="1600" dirty="0" smtClean="0"/>
              <a:t>n=1,000) If </a:t>
            </a:r>
            <a:r>
              <a:rPr lang="en-US" sz="1600" dirty="0"/>
              <a:t>yes:  Do you now expect to retire…?  </a:t>
            </a:r>
            <a:r>
              <a:rPr lang="en-US" sz="1600" dirty="0" smtClean="0"/>
              <a:t>(2016 </a:t>
            </a:r>
            <a:r>
              <a:rPr lang="en-US" sz="1600" dirty="0"/>
              <a:t>Workers whose retirement date changed </a:t>
            </a:r>
            <a:r>
              <a:rPr lang="en-US" sz="1600" dirty="0" smtClean="0"/>
              <a:t>n=162)</a:t>
            </a:r>
            <a:endParaRPr lang="en-US" sz="1600" dirty="0"/>
          </a:p>
        </p:txBody>
      </p:sp>
      <p:sp>
        <p:nvSpPr>
          <p:cNvPr id="5" name="Text Box 6"/>
          <p:cNvSpPr txBox="1">
            <a:spLocks noChangeArrowheads="1"/>
          </p:cNvSpPr>
          <p:nvPr/>
        </p:nvSpPr>
        <p:spPr bwMode="auto">
          <a:xfrm>
            <a:off x="381000" y="6253163"/>
            <a:ext cx="72187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2016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graphicFrame>
        <p:nvGraphicFramePr>
          <p:cNvPr id="6" name="Chart 5"/>
          <p:cNvGraphicFramePr/>
          <p:nvPr>
            <p:extLst>
              <p:ext uri="{D42A27DB-BD31-4B8C-83A1-F6EECF244321}">
                <p14:modId xmlns:p14="http://schemas.microsoft.com/office/powerpoint/2010/main" val="554294371"/>
              </p:ext>
            </p:extLst>
          </p:nvPr>
        </p:nvGraphicFramePr>
        <p:xfrm>
          <a:off x="-152400" y="2057400"/>
          <a:ext cx="4755783" cy="3738562"/>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p:cNvGrpSpPr/>
          <p:nvPr/>
        </p:nvGrpSpPr>
        <p:grpSpPr>
          <a:xfrm>
            <a:off x="4038600" y="3352800"/>
            <a:ext cx="844062" cy="914400"/>
            <a:chOff x="4572000" y="3581400"/>
            <a:chExt cx="990600" cy="914400"/>
          </a:xfrm>
        </p:grpSpPr>
        <p:sp>
          <p:nvSpPr>
            <p:cNvPr id="8" name="Right Arrow 7"/>
            <p:cNvSpPr/>
            <p:nvPr/>
          </p:nvSpPr>
          <p:spPr>
            <a:xfrm>
              <a:off x="4648200" y="3581400"/>
              <a:ext cx="914400" cy="914400"/>
            </a:xfrm>
            <a:prstGeom prst="rightArrow">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4572000" y="3853934"/>
              <a:ext cx="914400" cy="369332"/>
            </a:xfrm>
            <a:prstGeom prst="rect">
              <a:avLst/>
            </a:prstGeom>
            <a:noFill/>
          </p:spPr>
          <p:txBody>
            <a:bodyPr wrap="square" rtlCol="0">
              <a:spAutoFit/>
            </a:bodyPr>
            <a:lstStyle/>
            <a:p>
              <a:pPr algn="ctr"/>
              <a:r>
                <a:rPr lang="en-US" b="1" dirty="0" smtClean="0">
                  <a:solidFill>
                    <a:schemeClr val="bg1"/>
                  </a:solidFill>
                </a:rPr>
                <a:t>If yes</a:t>
              </a:r>
              <a:endParaRPr lang="en-US" b="1" dirty="0">
                <a:solidFill>
                  <a:schemeClr val="bg1"/>
                </a:solidFill>
              </a:endParaRPr>
            </a:p>
          </p:txBody>
        </p:sp>
      </p:grpSp>
      <p:graphicFrame>
        <p:nvGraphicFramePr>
          <p:cNvPr id="10" name="Chart 9"/>
          <p:cNvGraphicFramePr/>
          <p:nvPr>
            <p:extLst>
              <p:ext uri="{D42A27DB-BD31-4B8C-83A1-F6EECF244321}">
                <p14:modId xmlns:p14="http://schemas.microsoft.com/office/powerpoint/2010/main" val="4012804323"/>
              </p:ext>
            </p:extLst>
          </p:nvPr>
        </p:nvGraphicFramePr>
        <p:xfrm>
          <a:off x="5105400" y="2743200"/>
          <a:ext cx="3733800" cy="3581400"/>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p:cNvSpPr>
            <a:spLocks noGrp="1"/>
          </p:cNvSpPr>
          <p:nvPr>
            <p:ph type="sldNum" sz="quarter" idx="12"/>
          </p:nvPr>
        </p:nvSpPr>
        <p:spPr/>
        <p:txBody>
          <a:bodyPr/>
          <a:lstStyle/>
          <a:p>
            <a:fld id="{EBAD9AF0-FD35-4E4E-B775-C1DCF7755A5B}" type="slidenum">
              <a:rPr lang="en-US" smtClean="0"/>
              <a:t>59</a:t>
            </a:fld>
            <a:endParaRPr lang="en-US" dirty="0"/>
          </a:p>
        </p:txBody>
      </p:sp>
    </p:spTree>
    <p:extLst>
      <p:ext uri="{BB962C8B-B14F-4D97-AF65-F5344CB8AC3E}">
        <p14:creationId xmlns:p14="http://schemas.microsoft.com/office/powerpoint/2010/main" val="34033170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Retirement confidence</a:t>
            </a:r>
            <a:endParaRPr lang="en-US" dirty="0"/>
          </a:p>
        </p:txBody>
      </p:sp>
    </p:spTree>
    <p:extLst>
      <p:ext uri="{BB962C8B-B14F-4D97-AF65-F5344CB8AC3E}">
        <p14:creationId xmlns:p14="http://schemas.microsoft.com/office/powerpoint/2010/main" val="423493456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1770682464"/>
              </p:ext>
            </p:extLst>
          </p:nvPr>
        </p:nvGraphicFramePr>
        <p:xfrm>
          <a:off x="228600" y="1951841"/>
          <a:ext cx="89154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bwMode="gray">
          <a:xfrm>
            <a:off x="457200" y="192750"/>
            <a:ext cx="8229600" cy="944562"/>
          </a:xfrm>
        </p:spPr>
        <p:txBody>
          <a:bodyPr>
            <a:noAutofit/>
          </a:bodyPr>
          <a:lstStyle/>
          <a:p>
            <a:r>
              <a:rPr lang="en-US" sz="2900" dirty="0" smtClean="0"/>
              <a:t>The Percentage of Workers Delaying their Expected Retirement Age Has Remained Steady in Past 2 Years</a:t>
            </a:r>
            <a:endParaRPr lang="en-US" sz="2900" dirty="0"/>
          </a:p>
        </p:txBody>
      </p:sp>
      <p:sp>
        <p:nvSpPr>
          <p:cNvPr id="3" name="Content Placeholder 2"/>
          <p:cNvSpPr>
            <a:spLocks noGrp="1"/>
          </p:cNvSpPr>
          <p:nvPr>
            <p:ph idx="1"/>
          </p:nvPr>
        </p:nvSpPr>
        <p:spPr/>
        <p:txBody>
          <a:bodyPr/>
          <a:lstStyle/>
          <a:p>
            <a:r>
              <a:rPr lang="en-US" dirty="0" smtClean="0"/>
              <a:t>Do </a:t>
            </a:r>
            <a:r>
              <a:rPr lang="en-US" dirty="0"/>
              <a:t>you now expect to retire later, at an older age than before</a:t>
            </a:r>
            <a:r>
              <a:rPr lang="en-US" dirty="0" smtClean="0"/>
              <a:t>?  (2016 Workers n=1,000)</a:t>
            </a:r>
            <a:endParaRPr lang="en-US" dirty="0"/>
          </a:p>
        </p:txBody>
      </p:sp>
      <p:sp>
        <p:nvSpPr>
          <p:cNvPr id="6"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2008-2016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7" name="Slide Number Placeholder 2"/>
          <p:cNvSpPr>
            <a:spLocks noGrp="1"/>
          </p:cNvSpPr>
          <p:nvPr>
            <p:ph type="sldNum" sz="quarter" idx="4294967295"/>
          </p:nvPr>
        </p:nvSpPr>
        <p:spPr>
          <a:xfrm>
            <a:off x="7010400" y="6645275"/>
            <a:ext cx="2133600" cy="212725"/>
          </a:xfrm>
          <a:prstGeom prst="rect">
            <a:avLst/>
          </a:prstGeom>
        </p:spPr>
        <p:txBody>
          <a:bodyPr/>
          <a:lstStyle/>
          <a:p>
            <a:pPr algn="r"/>
            <a:fld id="{EBAD9AF0-FD35-4E4E-B775-C1DCF7755A5B}" type="slidenum">
              <a:rPr lang="en-US" sz="1200" smtClean="0"/>
              <a:pPr algn="r"/>
              <a:t>60</a:t>
            </a:fld>
            <a:endParaRPr lang="en-US" sz="1200" dirty="0"/>
          </a:p>
        </p:txBody>
      </p:sp>
    </p:spTree>
    <p:extLst>
      <p:ext uri="{BB962C8B-B14F-4D97-AF65-F5344CB8AC3E}">
        <p14:creationId xmlns:p14="http://schemas.microsoft.com/office/powerpoint/2010/main" val="270133077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392831609"/>
              </p:ext>
            </p:extLst>
          </p:nvPr>
        </p:nvGraphicFramePr>
        <p:xfrm>
          <a:off x="381000" y="1754373"/>
          <a:ext cx="8458200" cy="463729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fontScale="90000"/>
          </a:bodyPr>
          <a:lstStyle/>
          <a:p>
            <a:r>
              <a:rPr lang="en-US" dirty="0" smtClean="0"/>
              <a:t>Consistent with Previous Years, Retirees Report Having Retired Earlier Than Workers Expect to Retire</a:t>
            </a:r>
            <a:endParaRPr lang="en-US" dirty="0"/>
          </a:p>
        </p:txBody>
      </p:sp>
      <p:sp>
        <p:nvSpPr>
          <p:cNvPr id="3" name="Content Placeholder 2"/>
          <p:cNvSpPr>
            <a:spLocks noGrp="1"/>
          </p:cNvSpPr>
          <p:nvPr>
            <p:ph idx="1"/>
          </p:nvPr>
        </p:nvSpPr>
        <p:spPr/>
        <p:txBody>
          <a:bodyPr/>
          <a:lstStyle/>
          <a:p>
            <a:r>
              <a:rPr lang="en-US" dirty="0" smtClean="0"/>
              <a:t>Realistically</a:t>
            </a:r>
            <a:r>
              <a:rPr lang="en-US" dirty="0"/>
              <a:t>, at what age do you expect to retire?/How old were you when you retired</a:t>
            </a:r>
            <a:r>
              <a:rPr lang="en-US" dirty="0" smtClean="0"/>
              <a:t>?</a:t>
            </a:r>
            <a:endParaRPr lang="en-US" dirty="0"/>
          </a:p>
        </p:txBody>
      </p:sp>
      <p:sp>
        <p:nvSpPr>
          <p:cNvPr id="4" name="Text Box 11"/>
          <p:cNvSpPr txBox="1">
            <a:spLocks noChangeArrowheads="1"/>
          </p:cNvSpPr>
          <p:nvPr/>
        </p:nvSpPr>
        <p:spPr bwMode="auto">
          <a:xfrm>
            <a:off x="7162800" y="2121487"/>
            <a:ext cx="1639888" cy="793750"/>
          </a:xfrm>
          <a:prstGeom prst="rect">
            <a:avLst/>
          </a:prstGeom>
          <a:solidFill>
            <a:schemeClr val="accent6">
              <a:lumMod val="20000"/>
              <a:lumOff val="80000"/>
            </a:schemeClr>
          </a:solidFill>
          <a:ln w="19050">
            <a:solidFill>
              <a:srgbClr val="003300"/>
            </a:solidFill>
            <a:miter lim="800000"/>
            <a:headEnd/>
            <a:tailEnd/>
          </a:ln>
        </p:spPr>
        <p:txBody>
          <a:bodyPr>
            <a:spAutoFit/>
          </a:bodyPr>
          <a:lstStyle>
            <a:lvl1pPr eaLnBrk="0" hangingPunct="0">
              <a:tabLst>
                <a:tab pos="1422400" algn="r"/>
              </a:tabLst>
              <a:defRPr>
                <a:solidFill>
                  <a:schemeClr val="tx1"/>
                </a:solidFill>
                <a:latin typeface="Arial" charset="0"/>
              </a:defRPr>
            </a:lvl1pPr>
            <a:lvl2pPr marL="742950" indent="-285750" eaLnBrk="0" hangingPunct="0">
              <a:tabLst>
                <a:tab pos="1422400" algn="r"/>
              </a:tabLst>
              <a:defRPr>
                <a:solidFill>
                  <a:schemeClr val="tx1"/>
                </a:solidFill>
                <a:latin typeface="Arial" charset="0"/>
              </a:defRPr>
            </a:lvl2pPr>
            <a:lvl3pPr marL="1143000" indent="-228600" eaLnBrk="0" hangingPunct="0">
              <a:tabLst>
                <a:tab pos="1422400" algn="r"/>
              </a:tabLst>
              <a:defRPr>
                <a:solidFill>
                  <a:schemeClr val="tx1"/>
                </a:solidFill>
                <a:latin typeface="Arial" charset="0"/>
              </a:defRPr>
            </a:lvl3pPr>
            <a:lvl4pPr marL="1600200" indent="-228600" eaLnBrk="0" hangingPunct="0">
              <a:tabLst>
                <a:tab pos="1422400" algn="r"/>
              </a:tabLst>
              <a:defRPr>
                <a:solidFill>
                  <a:schemeClr val="tx1"/>
                </a:solidFill>
                <a:latin typeface="Arial" charset="0"/>
              </a:defRPr>
            </a:lvl4pPr>
            <a:lvl5pPr marL="2057400" indent="-228600" eaLnBrk="0" hangingPunct="0">
              <a:tabLst>
                <a:tab pos="1422400" algn="r"/>
              </a:tabLst>
              <a:defRPr>
                <a:solidFill>
                  <a:schemeClr val="tx1"/>
                </a:solidFill>
                <a:latin typeface="Arial" charset="0"/>
              </a:defRPr>
            </a:lvl5pPr>
            <a:lvl6pPr marL="2514600" indent="-228600" eaLnBrk="0" fontAlgn="base" hangingPunct="0">
              <a:spcBef>
                <a:spcPct val="0"/>
              </a:spcBef>
              <a:spcAft>
                <a:spcPct val="0"/>
              </a:spcAft>
              <a:tabLst>
                <a:tab pos="1422400" algn="r"/>
              </a:tabLst>
              <a:defRPr>
                <a:solidFill>
                  <a:schemeClr val="tx1"/>
                </a:solidFill>
                <a:latin typeface="Arial" charset="0"/>
              </a:defRPr>
            </a:lvl6pPr>
            <a:lvl7pPr marL="2971800" indent="-228600" eaLnBrk="0" fontAlgn="base" hangingPunct="0">
              <a:spcBef>
                <a:spcPct val="0"/>
              </a:spcBef>
              <a:spcAft>
                <a:spcPct val="0"/>
              </a:spcAft>
              <a:tabLst>
                <a:tab pos="1422400" algn="r"/>
              </a:tabLst>
              <a:defRPr>
                <a:solidFill>
                  <a:schemeClr val="tx1"/>
                </a:solidFill>
                <a:latin typeface="Arial" charset="0"/>
              </a:defRPr>
            </a:lvl7pPr>
            <a:lvl8pPr marL="3429000" indent="-228600" eaLnBrk="0" fontAlgn="base" hangingPunct="0">
              <a:spcBef>
                <a:spcPct val="0"/>
              </a:spcBef>
              <a:spcAft>
                <a:spcPct val="0"/>
              </a:spcAft>
              <a:tabLst>
                <a:tab pos="1422400" algn="r"/>
              </a:tabLst>
              <a:defRPr>
                <a:solidFill>
                  <a:schemeClr val="tx1"/>
                </a:solidFill>
                <a:latin typeface="Arial" charset="0"/>
              </a:defRPr>
            </a:lvl8pPr>
            <a:lvl9pPr marL="3886200" indent="-228600" eaLnBrk="0" fontAlgn="base" hangingPunct="0">
              <a:spcBef>
                <a:spcPct val="0"/>
              </a:spcBef>
              <a:spcAft>
                <a:spcPct val="0"/>
              </a:spcAft>
              <a:tabLst>
                <a:tab pos="1422400" algn="r"/>
              </a:tabLst>
              <a:defRPr>
                <a:solidFill>
                  <a:schemeClr val="tx1"/>
                </a:solidFill>
                <a:latin typeface="Arial" charset="0"/>
              </a:defRPr>
            </a:lvl9pPr>
          </a:lstStyle>
          <a:p>
            <a:pPr algn="ctr" eaLnBrk="1" hangingPunct="1">
              <a:spcAft>
                <a:spcPct val="25000"/>
              </a:spcAft>
            </a:pPr>
            <a:r>
              <a:rPr lang="en-US" sz="1400" b="1" dirty="0">
                <a:solidFill>
                  <a:srgbClr val="003300"/>
                </a:solidFill>
                <a:latin typeface="+mj-lt"/>
              </a:rPr>
              <a:t>Median</a:t>
            </a:r>
          </a:p>
          <a:p>
            <a:pPr eaLnBrk="1" hangingPunct="1"/>
            <a:r>
              <a:rPr lang="en-US" sz="1400" b="1" dirty="0">
                <a:solidFill>
                  <a:srgbClr val="003300"/>
                </a:solidFill>
                <a:latin typeface="+mj-lt"/>
              </a:rPr>
              <a:t>Workers	</a:t>
            </a:r>
            <a:r>
              <a:rPr lang="en-US" sz="1400" b="1" dirty="0" smtClean="0">
                <a:solidFill>
                  <a:srgbClr val="003300"/>
                </a:solidFill>
                <a:latin typeface="+mj-lt"/>
              </a:rPr>
              <a:t>65</a:t>
            </a:r>
            <a:endParaRPr lang="en-US" sz="1400" b="1" dirty="0">
              <a:solidFill>
                <a:srgbClr val="003300"/>
              </a:solidFill>
              <a:latin typeface="+mj-lt"/>
            </a:endParaRPr>
          </a:p>
          <a:p>
            <a:pPr eaLnBrk="1" hangingPunct="1"/>
            <a:r>
              <a:rPr lang="en-US" sz="1400" b="1" dirty="0">
                <a:solidFill>
                  <a:srgbClr val="003300"/>
                </a:solidFill>
                <a:latin typeface="+mj-lt"/>
              </a:rPr>
              <a:t>Retirees	</a:t>
            </a:r>
            <a:r>
              <a:rPr lang="en-US" sz="1400" b="1" dirty="0" smtClean="0">
                <a:solidFill>
                  <a:srgbClr val="003300"/>
                </a:solidFill>
                <a:latin typeface="+mj-lt"/>
              </a:rPr>
              <a:t>62</a:t>
            </a:r>
            <a:endParaRPr lang="en-US" sz="1400" b="1" dirty="0">
              <a:solidFill>
                <a:srgbClr val="003300"/>
              </a:solidFill>
              <a:latin typeface="+mj-lt"/>
            </a:endParaRPr>
          </a:p>
        </p:txBody>
      </p:sp>
      <p:sp>
        <p:nvSpPr>
          <p:cNvPr id="5" name="Text Box 13"/>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2016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7" name="Slide Number Placeholder 6"/>
          <p:cNvSpPr>
            <a:spLocks noGrp="1"/>
          </p:cNvSpPr>
          <p:nvPr>
            <p:ph type="sldNum" sz="quarter" idx="10"/>
          </p:nvPr>
        </p:nvSpPr>
        <p:spPr/>
        <p:txBody>
          <a:bodyPr/>
          <a:lstStyle/>
          <a:p>
            <a:fld id="{EBAD9AF0-FD35-4E4E-B775-C1DCF7755A5B}" type="slidenum">
              <a:rPr lang="en-US" smtClean="0"/>
              <a:t>61</a:t>
            </a:fld>
            <a:endParaRPr lang="en-US" dirty="0"/>
          </a:p>
        </p:txBody>
      </p:sp>
    </p:spTree>
    <p:extLst>
      <p:ext uri="{BB962C8B-B14F-4D97-AF65-F5344CB8AC3E}">
        <p14:creationId xmlns:p14="http://schemas.microsoft.com/office/powerpoint/2010/main" val="427217780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3643170840"/>
              </p:ext>
            </p:extLst>
          </p:nvPr>
        </p:nvGraphicFramePr>
        <p:xfrm>
          <a:off x="152400" y="1689100"/>
          <a:ext cx="8915400" cy="471646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457200" y="211138"/>
            <a:ext cx="8229600" cy="944562"/>
          </a:xfrm>
        </p:spPr>
        <p:txBody>
          <a:bodyPr>
            <a:noAutofit/>
          </a:bodyPr>
          <a:lstStyle/>
          <a:p>
            <a:pPr algn="ctr"/>
            <a:r>
              <a:rPr lang="en-US" sz="2900" dirty="0" smtClean="0"/>
              <a:t>Workers Are Increasingly Likely to Plan to Retire After Age 65, But Median Remains 65</a:t>
            </a:r>
            <a:endParaRPr lang="en-US" sz="2900" dirty="0"/>
          </a:p>
        </p:txBody>
      </p:sp>
      <p:sp>
        <p:nvSpPr>
          <p:cNvPr id="7" name="Content Placeholder 2"/>
          <p:cNvSpPr>
            <a:spLocks noGrp="1"/>
          </p:cNvSpPr>
          <p:nvPr>
            <p:ph idx="1"/>
          </p:nvPr>
        </p:nvSpPr>
        <p:spPr>
          <a:xfrm>
            <a:off x="304800" y="1295400"/>
            <a:ext cx="8534400" cy="685800"/>
          </a:xfrm>
        </p:spPr>
        <p:txBody>
          <a:bodyPr/>
          <a:lstStyle/>
          <a:p>
            <a:r>
              <a:rPr lang="en-US" dirty="0" smtClean="0"/>
              <a:t>Realistically</a:t>
            </a:r>
            <a:r>
              <a:rPr lang="en-US" dirty="0"/>
              <a:t>, at what age do you expect to retire</a:t>
            </a:r>
            <a:r>
              <a:rPr lang="en-US" dirty="0" smtClean="0"/>
              <a:t>? (2016 Workers n=1,000)</a:t>
            </a:r>
            <a:endParaRPr lang="en-US" dirty="0"/>
          </a:p>
        </p:txBody>
      </p:sp>
      <p:sp>
        <p:nvSpPr>
          <p:cNvPr id="8" name="Slide Number Placeholder 2"/>
          <p:cNvSpPr>
            <a:spLocks noGrp="1"/>
          </p:cNvSpPr>
          <p:nvPr>
            <p:ph type="sldNum" sz="quarter" idx="4294967295"/>
          </p:nvPr>
        </p:nvSpPr>
        <p:spPr>
          <a:xfrm>
            <a:off x="7010400" y="6645275"/>
            <a:ext cx="2133600" cy="212725"/>
          </a:xfrm>
          <a:prstGeom prst="rect">
            <a:avLst/>
          </a:prstGeom>
        </p:spPr>
        <p:txBody>
          <a:bodyPr/>
          <a:lstStyle/>
          <a:p>
            <a:pPr algn="r"/>
            <a:fld id="{EBAD9AF0-FD35-4E4E-B775-C1DCF7755A5B}" type="slidenum">
              <a:rPr lang="en-US" sz="1200" smtClean="0"/>
              <a:pPr algn="r"/>
              <a:t>62</a:t>
            </a:fld>
            <a:endParaRPr lang="en-US" sz="1200" dirty="0"/>
          </a:p>
        </p:txBody>
      </p:sp>
      <p:sp>
        <p:nvSpPr>
          <p:cNvPr id="9" name="Text Box 13"/>
          <p:cNvSpPr txBox="1">
            <a:spLocks noChangeArrowheads="1"/>
          </p:cNvSpPr>
          <p:nvPr/>
        </p:nvSpPr>
        <p:spPr bwMode="auto">
          <a:xfrm>
            <a:off x="381000" y="6253163"/>
            <a:ext cx="75320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1991-2016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Tree>
    <p:extLst>
      <p:ext uri="{BB962C8B-B14F-4D97-AF65-F5344CB8AC3E}">
        <p14:creationId xmlns:p14="http://schemas.microsoft.com/office/powerpoint/2010/main" val="27051178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324" y="198436"/>
            <a:ext cx="8229600" cy="944562"/>
          </a:xfrm>
        </p:spPr>
        <p:txBody>
          <a:bodyPr>
            <a:noAutofit/>
          </a:bodyPr>
          <a:lstStyle/>
          <a:p>
            <a:pPr algn="ctr"/>
            <a:r>
              <a:rPr lang="en-US" sz="2900" dirty="0" smtClean="0"/>
              <a:t>Trend Toward Older Retirement Not as Apparent Among Retirees</a:t>
            </a:r>
            <a:endParaRPr lang="en-US" sz="2900" dirty="0"/>
          </a:p>
        </p:txBody>
      </p:sp>
      <p:sp>
        <p:nvSpPr>
          <p:cNvPr id="7" name="Content Placeholder 2"/>
          <p:cNvSpPr>
            <a:spLocks noGrp="1"/>
          </p:cNvSpPr>
          <p:nvPr>
            <p:ph idx="1"/>
          </p:nvPr>
        </p:nvSpPr>
        <p:spPr>
          <a:xfrm>
            <a:off x="304800" y="1295400"/>
            <a:ext cx="8534400" cy="685800"/>
          </a:xfrm>
        </p:spPr>
        <p:txBody>
          <a:bodyPr/>
          <a:lstStyle/>
          <a:p>
            <a:r>
              <a:rPr lang="en-US" dirty="0" smtClean="0"/>
              <a:t>How </a:t>
            </a:r>
            <a:r>
              <a:rPr lang="en-US" dirty="0"/>
              <a:t>old were you when you retired</a:t>
            </a:r>
            <a:r>
              <a:rPr lang="en-US" dirty="0" smtClean="0"/>
              <a:t>?  (2016 Retirees n=505)</a:t>
            </a:r>
            <a:endParaRPr lang="en-US" dirty="0"/>
          </a:p>
        </p:txBody>
      </p:sp>
      <p:sp>
        <p:nvSpPr>
          <p:cNvPr id="8" name="Slide Number Placeholder 2"/>
          <p:cNvSpPr>
            <a:spLocks noGrp="1"/>
          </p:cNvSpPr>
          <p:nvPr>
            <p:ph type="sldNum" sz="quarter" idx="4294967295"/>
          </p:nvPr>
        </p:nvSpPr>
        <p:spPr>
          <a:xfrm>
            <a:off x="7010400" y="6645275"/>
            <a:ext cx="2133600" cy="212725"/>
          </a:xfrm>
          <a:prstGeom prst="rect">
            <a:avLst/>
          </a:prstGeom>
        </p:spPr>
        <p:txBody>
          <a:bodyPr/>
          <a:lstStyle/>
          <a:p>
            <a:pPr algn="r"/>
            <a:fld id="{EBAD9AF0-FD35-4E4E-B775-C1DCF7755A5B}" type="slidenum">
              <a:rPr lang="en-US" sz="1200" smtClean="0"/>
              <a:pPr algn="r"/>
              <a:t>63</a:t>
            </a:fld>
            <a:endParaRPr lang="en-US" sz="1200" dirty="0"/>
          </a:p>
        </p:txBody>
      </p:sp>
      <p:sp>
        <p:nvSpPr>
          <p:cNvPr id="9" name="Text Box 13"/>
          <p:cNvSpPr txBox="1">
            <a:spLocks noChangeArrowheads="1"/>
          </p:cNvSpPr>
          <p:nvPr/>
        </p:nvSpPr>
        <p:spPr bwMode="auto">
          <a:xfrm>
            <a:off x="381000" y="6253163"/>
            <a:ext cx="75320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1991-2016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graphicFrame>
        <p:nvGraphicFramePr>
          <p:cNvPr id="10" name="Chart 9"/>
          <p:cNvGraphicFramePr/>
          <p:nvPr>
            <p:extLst>
              <p:ext uri="{D42A27DB-BD31-4B8C-83A1-F6EECF244321}">
                <p14:modId xmlns:p14="http://schemas.microsoft.com/office/powerpoint/2010/main" val="243658307"/>
              </p:ext>
            </p:extLst>
          </p:nvPr>
        </p:nvGraphicFramePr>
        <p:xfrm>
          <a:off x="98609" y="1676399"/>
          <a:ext cx="8915400" cy="41957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387163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2973219416"/>
              </p:ext>
            </p:extLst>
          </p:nvPr>
        </p:nvGraphicFramePr>
        <p:xfrm>
          <a:off x="152400" y="1895476"/>
          <a:ext cx="8915400" cy="451008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fontScale="90000"/>
          </a:bodyPr>
          <a:lstStyle/>
          <a:p>
            <a:r>
              <a:rPr lang="en-US" dirty="0" smtClean="0"/>
              <a:t>Just Under Half of Retirees Retired Earlier </a:t>
            </a:r>
            <a:r>
              <a:rPr lang="en-US" dirty="0"/>
              <a:t>T</a:t>
            </a:r>
            <a:r>
              <a:rPr lang="en-US" dirty="0" smtClean="0"/>
              <a:t>han Planned</a:t>
            </a:r>
            <a:endParaRPr lang="en-US" dirty="0"/>
          </a:p>
        </p:txBody>
      </p:sp>
      <p:sp>
        <p:nvSpPr>
          <p:cNvPr id="3" name="Content Placeholder 2"/>
          <p:cNvSpPr>
            <a:spLocks noGrp="1"/>
          </p:cNvSpPr>
          <p:nvPr>
            <p:ph idx="1"/>
          </p:nvPr>
        </p:nvSpPr>
        <p:spPr/>
        <p:txBody>
          <a:bodyPr/>
          <a:lstStyle/>
          <a:p>
            <a:r>
              <a:rPr lang="en-US" dirty="0" smtClean="0"/>
              <a:t>Did </a:t>
            </a:r>
            <a:r>
              <a:rPr lang="en-US" dirty="0"/>
              <a:t>you retire earlier than you planned, later than you planned, or about when you planned?  </a:t>
            </a:r>
            <a:r>
              <a:rPr lang="en-US" dirty="0" smtClean="0"/>
              <a:t>(2016 </a:t>
            </a:r>
            <a:r>
              <a:rPr lang="en-US" dirty="0"/>
              <a:t>Retirees </a:t>
            </a:r>
            <a:r>
              <a:rPr lang="en-US" dirty="0" smtClean="0"/>
              <a:t>n=505)</a:t>
            </a:r>
            <a:endParaRPr lang="en-US" dirty="0"/>
          </a:p>
        </p:txBody>
      </p:sp>
      <p:sp>
        <p:nvSpPr>
          <p:cNvPr id="4"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1991-2016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5" name="Slide Number Placeholder 4"/>
          <p:cNvSpPr>
            <a:spLocks noGrp="1"/>
          </p:cNvSpPr>
          <p:nvPr>
            <p:ph type="sldNum" sz="quarter" idx="10"/>
          </p:nvPr>
        </p:nvSpPr>
        <p:spPr/>
        <p:txBody>
          <a:bodyPr/>
          <a:lstStyle/>
          <a:p>
            <a:fld id="{EBAD9AF0-FD35-4E4E-B775-C1DCF7755A5B}" type="slidenum">
              <a:rPr lang="en-US" smtClean="0"/>
              <a:t>64</a:t>
            </a:fld>
            <a:endParaRPr lang="en-US" dirty="0"/>
          </a:p>
        </p:txBody>
      </p:sp>
    </p:spTree>
    <p:extLst>
      <p:ext uri="{BB962C8B-B14F-4D97-AF65-F5344CB8AC3E}">
        <p14:creationId xmlns:p14="http://schemas.microsoft.com/office/powerpoint/2010/main" val="128017887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775700" cy="944562"/>
          </a:xfrm>
        </p:spPr>
        <p:txBody>
          <a:bodyPr>
            <a:noAutofit/>
          </a:bodyPr>
          <a:lstStyle/>
          <a:p>
            <a:r>
              <a:rPr lang="en-US" sz="2900" dirty="0" smtClean="0"/>
              <a:t>Health Problems Remain the Predominant Reason for Early Retirement</a:t>
            </a:r>
            <a:endParaRPr lang="en-US" sz="2900" dirty="0"/>
          </a:p>
        </p:txBody>
      </p:sp>
      <p:sp>
        <p:nvSpPr>
          <p:cNvPr id="3" name="Content Placeholder 2"/>
          <p:cNvSpPr>
            <a:spLocks noGrp="1"/>
          </p:cNvSpPr>
          <p:nvPr>
            <p:ph idx="1"/>
          </p:nvPr>
        </p:nvSpPr>
        <p:spPr/>
        <p:txBody>
          <a:bodyPr>
            <a:normAutofit/>
          </a:bodyPr>
          <a:lstStyle/>
          <a:p>
            <a:r>
              <a:rPr lang="en-US" dirty="0" smtClean="0"/>
              <a:t>Did you retire earlier than you planned because…?  (2016 </a:t>
            </a:r>
            <a:r>
              <a:rPr lang="en-US" dirty="0"/>
              <a:t>Retirees retiring earlier than </a:t>
            </a:r>
            <a:br>
              <a:rPr lang="en-US" dirty="0"/>
            </a:br>
            <a:r>
              <a:rPr lang="en-US" dirty="0"/>
              <a:t>planned </a:t>
            </a:r>
            <a:r>
              <a:rPr lang="en-US" dirty="0" smtClean="0"/>
              <a:t>n=212, percent yes)</a:t>
            </a:r>
            <a:endParaRPr lang="en-US" dirty="0"/>
          </a:p>
        </p:txBody>
      </p:sp>
      <p:sp>
        <p:nvSpPr>
          <p:cNvPr id="4"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2016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graphicFrame>
        <p:nvGraphicFramePr>
          <p:cNvPr id="5" name="Chart 4"/>
          <p:cNvGraphicFramePr/>
          <p:nvPr>
            <p:extLst>
              <p:ext uri="{D42A27DB-BD31-4B8C-83A1-F6EECF244321}">
                <p14:modId xmlns:p14="http://schemas.microsoft.com/office/powerpoint/2010/main" val="3621514073"/>
              </p:ext>
            </p:extLst>
          </p:nvPr>
        </p:nvGraphicFramePr>
        <p:xfrm>
          <a:off x="287078" y="1981200"/>
          <a:ext cx="8654903"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0"/>
          </p:nvPr>
        </p:nvSpPr>
        <p:spPr/>
        <p:txBody>
          <a:bodyPr/>
          <a:lstStyle/>
          <a:p>
            <a:fld id="{EBAD9AF0-FD35-4E4E-B775-C1DCF7755A5B}" type="slidenum">
              <a:rPr lang="en-US" smtClean="0"/>
              <a:t>65</a:t>
            </a:fld>
            <a:endParaRPr lang="en-US" dirty="0"/>
          </a:p>
        </p:txBody>
      </p:sp>
    </p:spTree>
    <p:extLst>
      <p:ext uri="{BB962C8B-B14F-4D97-AF65-F5344CB8AC3E}">
        <p14:creationId xmlns:p14="http://schemas.microsoft.com/office/powerpoint/2010/main" val="394171171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 y="3781263"/>
            <a:ext cx="8509661" cy="1362075"/>
          </a:xfrm>
        </p:spPr>
        <p:txBody>
          <a:bodyPr/>
          <a:lstStyle/>
          <a:p>
            <a:r>
              <a:rPr lang="en-US" dirty="0" smtClean="0"/>
              <a:t>Expectations about retirement – Sources of Income</a:t>
            </a:r>
            <a:endParaRPr lang="en-US" dirty="0"/>
          </a:p>
        </p:txBody>
      </p:sp>
    </p:spTree>
    <p:extLst>
      <p:ext uri="{BB962C8B-B14F-4D97-AF65-F5344CB8AC3E}">
        <p14:creationId xmlns:p14="http://schemas.microsoft.com/office/powerpoint/2010/main" val="285735782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266699" y="274638"/>
            <a:ext cx="8582025" cy="944562"/>
          </a:xfrm>
        </p:spPr>
        <p:txBody>
          <a:bodyPr>
            <a:noAutofit/>
          </a:bodyPr>
          <a:lstStyle/>
          <a:p>
            <a:r>
              <a:rPr lang="en-US" sz="2800" dirty="0" smtClean="0"/>
              <a:t>As in Previous Years, Workers Are More Likely to Think They Will Work in Retirement Than Retirees Actually Did</a:t>
            </a:r>
            <a:endParaRPr lang="en-US" sz="2800" dirty="0"/>
          </a:p>
        </p:txBody>
      </p:sp>
      <p:sp>
        <p:nvSpPr>
          <p:cNvPr id="3" name="Content Placeholder 2"/>
          <p:cNvSpPr>
            <a:spLocks noGrp="1"/>
          </p:cNvSpPr>
          <p:nvPr>
            <p:ph idx="1"/>
          </p:nvPr>
        </p:nvSpPr>
        <p:spPr>
          <a:xfrm>
            <a:off x="228600" y="1295400"/>
            <a:ext cx="8839200" cy="685800"/>
          </a:xfrm>
        </p:spPr>
        <p:txBody>
          <a:bodyPr>
            <a:noAutofit/>
          </a:bodyPr>
          <a:lstStyle/>
          <a:p>
            <a:r>
              <a:rPr lang="en-US" dirty="0" smtClean="0"/>
              <a:t>Do you think you will do any work for pay after you retire?/Have you worked for pay since you retired? (2016 Workers expecting to retire n=942; Retirees n=505)</a:t>
            </a:r>
            <a:endParaRPr lang="en-US" dirty="0"/>
          </a:p>
        </p:txBody>
      </p:sp>
      <p:sp>
        <p:nvSpPr>
          <p:cNvPr id="4"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1998-2016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graphicFrame>
        <p:nvGraphicFramePr>
          <p:cNvPr id="5" name="Chart 4"/>
          <p:cNvGraphicFramePr/>
          <p:nvPr>
            <p:extLst>
              <p:ext uri="{D42A27DB-BD31-4B8C-83A1-F6EECF244321}">
                <p14:modId xmlns:p14="http://schemas.microsoft.com/office/powerpoint/2010/main" val="1957795797"/>
              </p:ext>
            </p:extLst>
          </p:nvPr>
        </p:nvGraphicFramePr>
        <p:xfrm>
          <a:off x="152400" y="2209799"/>
          <a:ext cx="8686800" cy="4043363"/>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0"/>
          </p:nvPr>
        </p:nvSpPr>
        <p:spPr/>
        <p:txBody>
          <a:bodyPr/>
          <a:lstStyle/>
          <a:p>
            <a:fld id="{EBAD9AF0-FD35-4E4E-B775-C1DCF7755A5B}" type="slidenum">
              <a:rPr lang="en-US" smtClean="0"/>
              <a:t>67</a:t>
            </a:fld>
            <a:endParaRPr lang="en-US" dirty="0"/>
          </a:p>
        </p:txBody>
      </p:sp>
    </p:spTree>
    <p:extLst>
      <p:ext uri="{BB962C8B-B14F-4D97-AF65-F5344CB8AC3E}">
        <p14:creationId xmlns:p14="http://schemas.microsoft.com/office/powerpoint/2010/main" val="352325732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609" y="274638"/>
            <a:ext cx="8537944" cy="944562"/>
          </a:xfrm>
        </p:spPr>
        <p:txBody>
          <a:bodyPr>
            <a:noAutofit/>
          </a:bodyPr>
          <a:lstStyle/>
          <a:p>
            <a:r>
              <a:rPr lang="en-US" sz="2800" dirty="0" smtClean="0"/>
              <a:t>Nearly 6 in 10 Retirees </a:t>
            </a:r>
            <a:r>
              <a:rPr lang="en-US" sz="2800" dirty="0"/>
              <a:t>w</a:t>
            </a:r>
            <a:r>
              <a:rPr lang="en-US" sz="2800" dirty="0" smtClean="0"/>
              <a:t>ho Worked for Pay in Retirement Say They Did So to Stay Active and Involved</a:t>
            </a:r>
            <a:endParaRPr lang="en-US" sz="2800" dirty="0"/>
          </a:p>
        </p:txBody>
      </p:sp>
      <p:sp>
        <p:nvSpPr>
          <p:cNvPr id="3" name="Slide Number Placeholder 2"/>
          <p:cNvSpPr>
            <a:spLocks noGrp="1"/>
          </p:cNvSpPr>
          <p:nvPr>
            <p:ph type="sldNum" sz="quarter" idx="10"/>
          </p:nvPr>
        </p:nvSpPr>
        <p:spPr/>
        <p:txBody>
          <a:bodyPr/>
          <a:lstStyle/>
          <a:p>
            <a:fld id="{EBAD9AF0-FD35-4E4E-B775-C1DCF7755A5B}" type="slidenum">
              <a:rPr lang="en-US" smtClean="0"/>
              <a:t>68</a:t>
            </a:fld>
            <a:endParaRPr lang="en-US" dirty="0"/>
          </a:p>
        </p:txBody>
      </p:sp>
      <p:graphicFrame>
        <p:nvGraphicFramePr>
          <p:cNvPr id="5" name="Chart 4"/>
          <p:cNvGraphicFramePr/>
          <p:nvPr>
            <p:extLst>
              <p:ext uri="{D42A27DB-BD31-4B8C-83A1-F6EECF244321}">
                <p14:modId xmlns:p14="http://schemas.microsoft.com/office/powerpoint/2010/main" val="3366375985"/>
              </p:ext>
            </p:extLst>
          </p:nvPr>
        </p:nvGraphicFramePr>
        <p:xfrm>
          <a:off x="381000" y="1883987"/>
          <a:ext cx="7723340" cy="450767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6"/>
          <p:cNvSpPr txBox="1">
            <a:spLocks noChangeArrowheads="1"/>
          </p:cNvSpPr>
          <p:nvPr/>
        </p:nvSpPr>
        <p:spPr bwMode="auto">
          <a:xfrm>
            <a:off x="381000" y="6253163"/>
            <a:ext cx="720985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2016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7" name="Content Placeholder 2"/>
          <p:cNvSpPr>
            <a:spLocks noGrp="1"/>
          </p:cNvSpPr>
          <p:nvPr>
            <p:ph idx="1"/>
          </p:nvPr>
        </p:nvSpPr>
        <p:spPr>
          <a:xfrm>
            <a:off x="228600" y="1295400"/>
            <a:ext cx="8839200" cy="685800"/>
          </a:xfrm>
        </p:spPr>
        <p:txBody>
          <a:bodyPr>
            <a:noAutofit/>
          </a:bodyPr>
          <a:lstStyle/>
          <a:p>
            <a:r>
              <a:rPr lang="en-US" dirty="0" smtClean="0"/>
              <a:t>Is … a major reason, minor reason, or not a reason why you worked for pay after you retired? (Worked for pay in retirement: Retirees n=148)</a:t>
            </a:r>
            <a:endParaRPr lang="en-US" dirty="0"/>
          </a:p>
        </p:txBody>
      </p:sp>
    </p:spTree>
    <p:extLst>
      <p:ext uri="{BB962C8B-B14F-4D97-AF65-F5344CB8AC3E}">
        <p14:creationId xmlns:p14="http://schemas.microsoft.com/office/powerpoint/2010/main" val="17356369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2120956557"/>
              </p:ext>
            </p:extLst>
          </p:nvPr>
        </p:nvGraphicFramePr>
        <p:xfrm>
          <a:off x="152400" y="2331720"/>
          <a:ext cx="8915400" cy="451008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57200" y="274638"/>
            <a:ext cx="8229600" cy="944562"/>
          </a:xfrm>
        </p:spPr>
        <p:txBody>
          <a:bodyPr>
            <a:normAutofit fontScale="90000"/>
          </a:bodyPr>
          <a:lstStyle/>
          <a:p>
            <a:r>
              <a:rPr lang="en-US" dirty="0" smtClean="0"/>
              <a:t>More Than A Third of Workers Plan on Social Security as a Major Source of Retirement Income</a:t>
            </a:r>
            <a:endParaRPr lang="en-US" dirty="0"/>
          </a:p>
        </p:txBody>
      </p:sp>
      <p:sp>
        <p:nvSpPr>
          <p:cNvPr id="3" name="Content Placeholder 2"/>
          <p:cNvSpPr>
            <a:spLocks noGrp="1"/>
          </p:cNvSpPr>
          <p:nvPr>
            <p:ph idx="1"/>
          </p:nvPr>
        </p:nvSpPr>
        <p:spPr/>
        <p:txBody>
          <a:bodyPr>
            <a:normAutofit/>
          </a:bodyPr>
          <a:lstStyle/>
          <a:p>
            <a:r>
              <a:rPr lang="en-US" dirty="0" smtClean="0"/>
              <a:t>Do you expect the following will be a major source of income, a minor source of income, or not a source of income in your (and your spouse’s) retirement?  (2016 Workers planning to retire n=942)</a:t>
            </a:r>
            <a:endParaRPr lang="en-US" dirty="0"/>
          </a:p>
        </p:txBody>
      </p:sp>
      <p:sp>
        <p:nvSpPr>
          <p:cNvPr id="4"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1991-2016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5" name="Slide Number Placeholder 4"/>
          <p:cNvSpPr>
            <a:spLocks noGrp="1"/>
          </p:cNvSpPr>
          <p:nvPr>
            <p:ph type="sldNum" sz="quarter" idx="10"/>
          </p:nvPr>
        </p:nvSpPr>
        <p:spPr/>
        <p:txBody>
          <a:bodyPr/>
          <a:lstStyle/>
          <a:p>
            <a:fld id="{EBAD9AF0-FD35-4E4E-B775-C1DCF7755A5B}" type="slidenum">
              <a:rPr lang="en-US" smtClean="0"/>
              <a:t>69</a:t>
            </a:fld>
            <a:endParaRPr lang="en-US" dirty="0"/>
          </a:p>
        </p:txBody>
      </p:sp>
      <p:sp>
        <p:nvSpPr>
          <p:cNvPr id="12" name="Text Box 7"/>
          <p:cNvSpPr txBox="1">
            <a:spLocks noChangeArrowheads="1"/>
          </p:cNvSpPr>
          <p:nvPr/>
        </p:nvSpPr>
        <p:spPr bwMode="auto">
          <a:xfrm>
            <a:off x="3238500" y="1909346"/>
            <a:ext cx="26670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b="1" dirty="0">
                <a:solidFill>
                  <a:srgbClr val="000000"/>
                </a:solidFill>
                <a:latin typeface="+mj-lt"/>
              </a:rPr>
              <a:t>Social Security</a:t>
            </a:r>
          </a:p>
        </p:txBody>
      </p:sp>
    </p:spTree>
    <p:extLst>
      <p:ext uri="{BB962C8B-B14F-4D97-AF65-F5344CB8AC3E}">
        <p14:creationId xmlns:p14="http://schemas.microsoft.com/office/powerpoint/2010/main" val="4601817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3279943475"/>
              </p:ext>
            </p:extLst>
          </p:nvPr>
        </p:nvGraphicFramePr>
        <p:xfrm>
          <a:off x="0" y="1949450"/>
          <a:ext cx="9144000" cy="490855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bwMode="white">
          <a:xfrm>
            <a:off x="275327" y="274638"/>
            <a:ext cx="8593347" cy="944562"/>
          </a:xfrm>
        </p:spPr>
        <p:txBody>
          <a:bodyPr>
            <a:normAutofit fontScale="90000"/>
          </a:bodyPr>
          <a:lstStyle/>
          <a:p>
            <a:r>
              <a:rPr lang="en-US" dirty="0" smtClean="0"/>
              <a:t>Percentage of Workers Not at All confident Has Decreased for First Time Since 2013</a:t>
            </a:r>
            <a:endParaRPr lang="en-US" dirty="0"/>
          </a:p>
        </p:txBody>
      </p:sp>
      <p:sp>
        <p:nvSpPr>
          <p:cNvPr id="3" name="Content Placeholder 2"/>
          <p:cNvSpPr>
            <a:spLocks noGrp="1"/>
          </p:cNvSpPr>
          <p:nvPr>
            <p:ph idx="1"/>
          </p:nvPr>
        </p:nvSpPr>
        <p:spPr/>
        <p:txBody>
          <a:bodyPr/>
          <a:lstStyle/>
          <a:p>
            <a:r>
              <a:rPr lang="en-US" dirty="0" smtClean="0"/>
              <a:t>Overall, how confident are you that you (and your spouse) will have enough money to live comfortably throughout your retirement years? (2016 Workers n=1,000)</a:t>
            </a:r>
            <a:endParaRPr lang="en-US" dirty="0"/>
          </a:p>
        </p:txBody>
      </p:sp>
      <p:sp>
        <p:nvSpPr>
          <p:cNvPr id="5"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t>
            </a:r>
            <a:r>
              <a:rPr lang="en-US" sz="1200" dirty="0">
                <a:solidFill>
                  <a:srgbClr val="025200"/>
                </a:solidFill>
                <a:latin typeface="+mj-lt"/>
              </a:rPr>
              <a:t>&amp; </a:t>
            </a:r>
            <a:r>
              <a:rPr lang="en-US" sz="1200" dirty="0" smtClean="0">
                <a:solidFill>
                  <a:srgbClr val="025200"/>
                </a:solidFill>
                <a:latin typeface="+mj-lt"/>
              </a:rPr>
              <a:t>Associates, 1993-2016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6" name="Slide Number Placeholder 5"/>
          <p:cNvSpPr>
            <a:spLocks noGrp="1"/>
          </p:cNvSpPr>
          <p:nvPr>
            <p:ph type="sldNum" sz="quarter" idx="10"/>
          </p:nvPr>
        </p:nvSpPr>
        <p:spPr/>
        <p:txBody>
          <a:bodyPr/>
          <a:lstStyle/>
          <a:p>
            <a:fld id="{EBAD9AF0-FD35-4E4E-B775-C1DCF7755A5B}" type="slidenum">
              <a:rPr lang="en-US" smtClean="0"/>
              <a:t>7</a:t>
            </a:fld>
            <a:endParaRPr lang="en-US" dirty="0"/>
          </a:p>
        </p:txBody>
      </p:sp>
      <p:sp>
        <p:nvSpPr>
          <p:cNvPr id="9" name="TextBox 1"/>
          <p:cNvSpPr txBox="1"/>
          <p:nvPr/>
        </p:nvSpPr>
        <p:spPr>
          <a:xfrm>
            <a:off x="8204352" y="2618724"/>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19%</a:t>
            </a:r>
            <a:endParaRPr lang="en-US" sz="1400" dirty="0"/>
          </a:p>
        </p:txBody>
      </p:sp>
      <p:sp>
        <p:nvSpPr>
          <p:cNvPr id="10" name="TextBox 1"/>
          <p:cNvSpPr txBox="1"/>
          <p:nvPr/>
        </p:nvSpPr>
        <p:spPr>
          <a:xfrm>
            <a:off x="8204351" y="3090435"/>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16%</a:t>
            </a:r>
            <a:endParaRPr lang="en-US" sz="1400" dirty="0"/>
          </a:p>
        </p:txBody>
      </p:sp>
      <p:sp>
        <p:nvSpPr>
          <p:cNvPr id="11" name="TextBox 1"/>
          <p:cNvSpPr txBox="1"/>
          <p:nvPr/>
        </p:nvSpPr>
        <p:spPr>
          <a:xfrm>
            <a:off x="8204352" y="3901063"/>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42%</a:t>
            </a:r>
            <a:endParaRPr lang="en-US" sz="1400" dirty="0">
              <a:solidFill>
                <a:schemeClr val="bg1"/>
              </a:solidFill>
            </a:endParaRPr>
          </a:p>
        </p:txBody>
      </p:sp>
      <p:sp>
        <p:nvSpPr>
          <p:cNvPr id="12" name="TextBox 1"/>
          <p:cNvSpPr txBox="1"/>
          <p:nvPr/>
        </p:nvSpPr>
        <p:spPr>
          <a:xfrm>
            <a:off x="8204352" y="4636500"/>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21%</a:t>
            </a:r>
            <a:endParaRPr lang="en-US" sz="1400" dirty="0">
              <a:solidFill>
                <a:schemeClr val="bg1"/>
              </a:solidFill>
            </a:endParaRPr>
          </a:p>
        </p:txBody>
      </p:sp>
      <p:sp>
        <p:nvSpPr>
          <p:cNvPr id="19" name="TextBox 18"/>
          <p:cNvSpPr txBox="1"/>
          <p:nvPr/>
        </p:nvSpPr>
        <p:spPr>
          <a:xfrm>
            <a:off x="5177583" y="2441920"/>
            <a:ext cx="514350" cy="307777"/>
          </a:xfrm>
          <a:prstGeom prst="rect">
            <a:avLst/>
          </a:prstGeom>
          <a:noFill/>
        </p:spPr>
        <p:txBody>
          <a:bodyPr wrap="square" rtlCol="0">
            <a:spAutoFit/>
          </a:bodyPr>
          <a:lstStyle/>
          <a:p>
            <a:pPr algn="r"/>
            <a:r>
              <a:rPr lang="en-US" sz="1400" dirty="0"/>
              <a:t>1</a:t>
            </a:r>
            <a:r>
              <a:rPr lang="en-US" sz="1400" dirty="0" smtClean="0"/>
              <a:t>0%  </a:t>
            </a:r>
            <a:endParaRPr lang="en-US" sz="1400" dirty="0"/>
          </a:p>
        </p:txBody>
      </p:sp>
      <p:sp>
        <p:nvSpPr>
          <p:cNvPr id="20" name="TextBox 19"/>
          <p:cNvSpPr txBox="1"/>
          <p:nvPr/>
        </p:nvSpPr>
        <p:spPr>
          <a:xfrm>
            <a:off x="5168058" y="2861020"/>
            <a:ext cx="514350" cy="307777"/>
          </a:xfrm>
          <a:prstGeom prst="rect">
            <a:avLst/>
          </a:prstGeom>
          <a:noFill/>
        </p:spPr>
        <p:txBody>
          <a:bodyPr wrap="square" rtlCol="0">
            <a:spAutoFit/>
          </a:bodyPr>
          <a:lstStyle/>
          <a:p>
            <a:pPr algn="r"/>
            <a:r>
              <a:rPr lang="en-US" sz="1400" dirty="0" smtClean="0"/>
              <a:t>19%  </a:t>
            </a:r>
            <a:endParaRPr lang="en-US" sz="1400" dirty="0"/>
          </a:p>
        </p:txBody>
      </p:sp>
      <p:sp>
        <p:nvSpPr>
          <p:cNvPr id="22" name="TextBox 21"/>
          <p:cNvSpPr txBox="1"/>
          <p:nvPr/>
        </p:nvSpPr>
        <p:spPr>
          <a:xfrm>
            <a:off x="5168058" y="3711617"/>
            <a:ext cx="514350" cy="307777"/>
          </a:xfrm>
          <a:prstGeom prst="rect">
            <a:avLst/>
          </a:prstGeom>
          <a:noFill/>
        </p:spPr>
        <p:txBody>
          <a:bodyPr wrap="square" rtlCol="0">
            <a:spAutoFit/>
          </a:bodyPr>
          <a:lstStyle/>
          <a:p>
            <a:pPr algn="r"/>
            <a:r>
              <a:rPr lang="en-US" sz="1400" dirty="0" smtClean="0">
                <a:solidFill>
                  <a:schemeClr val="bg1"/>
                </a:solidFill>
              </a:rPr>
              <a:t>43%  </a:t>
            </a:r>
            <a:endParaRPr lang="en-US" sz="1400" dirty="0">
              <a:solidFill>
                <a:schemeClr val="bg1"/>
              </a:solidFill>
            </a:endParaRPr>
          </a:p>
        </p:txBody>
      </p:sp>
      <p:sp>
        <p:nvSpPr>
          <p:cNvPr id="23" name="TextBox 22"/>
          <p:cNvSpPr txBox="1"/>
          <p:nvPr/>
        </p:nvSpPr>
        <p:spPr>
          <a:xfrm>
            <a:off x="5168058" y="4594309"/>
            <a:ext cx="514350" cy="307777"/>
          </a:xfrm>
          <a:prstGeom prst="rect">
            <a:avLst/>
          </a:prstGeom>
          <a:noFill/>
        </p:spPr>
        <p:txBody>
          <a:bodyPr wrap="square" rtlCol="0">
            <a:spAutoFit/>
          </a:bodyPr>
          <a:lstStyle/>
          <a:p>
            <a:pPr algn="r"/>
            <a:r>
              <a:rPr lang="en-US" sz="1400" dirty="0" smtClean="0">
                <a:solidFill>
                  <a:schemeClr val="bg1"/>
                </a:solidFill>
              </a:rPr>
              <a:t>27%  </a:t>
            </a:r>
            <a:endParaRPr lang="en-US" sz="1400" dirty="0">
              <a:solidFill>
                <a:schemeClr val="bg1"/>
              </a:solidFill>
            </a:endParaRPr>
          </a:p>
        </p:txBody>
      </p:sp>
      <p:sp>
        <p:nvSpPr>
          <p:cNvPr id="16" name="TextBox 1"/>
          <p:cNvSpPr txBox="1"/>
          <p:nvPr/>
        </p:nvSpPr>
        <p:spPr>
          <a:xfrm>
            <a:off x="123824" y="5431022"/>
            <a:ext cx="682598" cy="579253"/>
          </a:xfrm>
          <a:prstGeom prst="rect">
            <a:avLst/>
          </a:prstGeom>
          <a:solidFill>
            <a:schemeClr val="bg1"/>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050" dirty="0" smtClean="0"/>
              <a:t>Yearly</a:t>
            </a:r>
          </a:p>
          <a:p>
            <a:pPr algn="r"/>
            <a:r>
              <a:rPr lang="en-US" sz="1050" dirty="0" smtClean="0"/>
              <a:t>Change in</a:t>
            </a:r>
          </a:p>
          <a:p>
            <a:pPr algn="r"/>
            <a:r>
              <a:rPr lang="en-US" sz="1050" i="1" dirty="0" smtClean="0"/>
              <a:t>Very</a:t>
            </a:r>
          </a:p>
          <a:p>
            <a:pPr algn="r"/>
            <a:r>
              <a:rPr lang="en-US" sz="1050" i="1" dirty="0" smtClean="0"/>
              <a:t>Confident</a:t>
            </a:r>
            <a:endParaRPr lang="en-US" sz="1050" i="1" dirty="0"/>
          </a:p>
        </p:txBody>
      </p:sp>
      <p:sp>
        <p:nvSpPr>
          <p:cNvPr id="17" name="TextBox 16"/>
          <p:cNvSpPr txBox="1"/>
          <p:nvPr/>
        </p:nvSpPr>
        <p:spPr>
          <a:xfrm>
            <a:off x="3119440" y="2564503"/>
            <a:ext cx="514350" cy="307777"/>
          </a:xfrm>
          <a:prstGeom prst="rect">
            <a:avLst/>
          </a:prstGeom>
          <a:noFill/>
        </p:spPr>
        <p:txBody>
          <a:bodyPr wrap="square" rtlCol="0">
            <a:spAutoFit/>
          </a:bodyPr>
          <a:lstStyle/>
          <a:p>
            <a:pPr algn="r"/>
            <a:r>
              <a:rPr lang="en-US" sz="1400" dirty="0" smtClean="0"/>
              <a:t>17%  </a:t>
            </a:r>
            <a:endParaRPr lang="en-US" sz="1400" dirty="0"/>
          </a:p>
        </p:txBody>
      </p:sp>
      <p:sp>
        <p:nvSpPr>
          <p:cNvPr id="18" name="TextBox 17"/>
          <p:cNvSpPr txBox="1"/>
          <p:nvPr/>
        </p:nvSpPr>
        <p:spPr>
          <a:xfrm>
            <a:off x="3109915" y="3009481"/>
            <a:ext cx="514350" cy="307777"/>
          </a:xfrm>
          <a:prstGeom prst="rect">
            <a:avLst/>
          </a:prstGeom>
          <a:noFill/>
        </p:spPr>
        <p:txBody>
          <a:bodyPr wrap="square" rtlCol="0">
            <a:spAutoFit/>
          </a:bodyPr>
          <a:lstStyle/>
          <a:p>
            <a:pPr algn="r"/>
            <a:r>
              <a:rPr lang="en-US" sz="1400" dirty="0" smtClean="0"/>
              <a:t>18%  </a:t>
            </a:r>
            <a:endParaRPr lang="en-US" sz="1400" dirty="0"/>
          </a:p>
        </p:txBody>
      </p:sp>
      <p:sp>
        <p:nvSpPr>
          <p:cNvPr id="21" name="TextBox 20"/>
          <p:cNvSpPr txBox="1"/>
          <p:nvPr/>
        </p:nvSpPr>
        <p:spPr>
          <a:xfrm>
            <a:off x="3109915" y="3773818"/>
            <a:ext cx="514350" cy="307777"/>
          </a:xfrm>
          <a:prstGeom prst="rect">
            <a:avLst/>
          </a:prstGeom>
          <a:noFill/>
        </p:spPr>
        <p:txBody>
          <a:bodyPr wrap="square" rtlCol="0">
            <a:spAutoFit/>
          </a:bodyPr>
          <a:lstStyle/>
          <a:p>
            <a:pPr algn="r"/>
            <a:r>
              <a:rPr lang="en-US" sz="1400" dirty="0" smtClean="0">
                <a:solidFill>
                  <a:schemeClr val="bg1"/>
                </a:solidFill>
              </a:rPr>
              <a:t>41%  </a:t>
            </a:r>
            <a:endParaRPr lang="en-US" sz="1400" dirty="0">
              <a:solidFill>
                <a:schemeClr val="bg1"/>
              </a:solidFill>
            </a:endParaRPr>
          </a:p>
        </p:txBody>
      </p:sp>
      <p:sp>
        <p:nvSpPr>
          <p:cNvPr id="24" name="TextBox 23"/>
          <p:cNvSpPr txBox="1"/>
          <p:nvPr/>
        </p:nvSpPr>
        <p:spPr>
          <a:xfrm>
            <a:off x="3109915" y="4622006"/>
            <a:ext cx="514350" cy="307777"/>
          </a:xfrm>
          <a:prstGeom prst="rect">
            <a:avLst/>
          </a:prstGeom>
          <a:noFill/>
        </p:spPr>
        <p:txBody>
          <a:bodyPr wrap="square" rtlCol="0">
            <a:spAutoFit/>
          </a:bodyPr>
          <a:lstStyle/>
          <a:p>
            <a:pPr algn="r"/>
            <a:r>
              <a:rPr lang="en-US" sz="1400" dirty="0" smtClean="0">
                <a:solidFill>
                  <a:schemeClr val="bg1"/>
                </a:solidFill>
              </a:rPr>
              <a:t>22%  </a:t>
            </a:r>
            <a:endParaRPr lang="en-US" sz="1400" dirty="0">
              <a:solidFill>
                <a:schemeClr val="bg1"/>
              </a:solidFill>
            </a:endParaRPr>
          </a:p>
        </p:txBody>
      </p:sp>
      <p:sp>
        <p:nvSpPr>
          <p:cNvPr id="25" name="TextBox 24"/>
          <p:cNvSpPr txBox="1"/>
          <p:nvPr/>
        </p:nvSpPr>
        <p:spPr>
          <a:xfrm>
            <a:off x="1025681" y="2401680"/>
            <a:ext cx="514350" cy="307777"/>
          </a:xfrm>
          <a:prstGeom prst="rect">
            <a:avLst/>
          </a:prstGeom>
          <a:noFill/>
        </p:spPr>
        <p:txBody>
          <a:bodyPr wrap="square" rtlCol="0">
            <a:spAutoFit/>
          </a:bodyPr>
          <a:lstStyle/>
          <a:p>
            <a:pPr algn="r"/>
            <a:r>
              <a:rPr lang="en-US" sz="1400" dirty="0"/>
              <a:t>8</a:t>
            </a:r>
            <a:r>
              <a:rPr lang="en-US" sz="1400" dirty="0" smtClean="0"/>
              <a:t>%  </a:t>
            </a:r>
            <a:endParaRPr lang="en-US" sz="1400" dirty="0"/>
          </a:p>
        </p:txBody>
      </p:sp>
      <p:sp>
        <p:nvSpPr>
          <p:cNvPr id="26" name="TextBox 25"/>
          <p:cNvSpPr txBox="1"/>
          <p:nvPr/>
        </p:nvSpPr>
        <p:spPr>
          <a:xfrm>
            <a:off x="1016156" y="2777650"/>
            <a:ext cx="514350" cy="307777"/>
          </a:xfrm>
          <a:prstGeom prst="rect">
            <a:avLst/>
          </a:prstGeom>
          <a:noFill/>
        </p:spPr>
        <p:txBody>
          <a:bodyPr wrap="square" rtlCol="0">
            <a:spAutoFit/>
          </a:bodyPr>
          <a:lstStyle/>
          <a:p>
            <a:pPr algn="r"/>
            <a:r>
              <a:rPr lang="en-US" sz="1400" dirty="0" smtClean="0"/>
              <a:t>19%  </a:t>
            </a:r>
            <a:endParaRPr lang="en-US" sz="1400" dirty="0"/>
          </a:p>
        </p:txBody>
      </p:sp>
      <p:sp>
        <p:nvSpPr>
          <p:cNvPr id="27" name="TextBox 26"/>
          <p:cNvSpPr txBox="1"/>
          <p:nvPr/>
        </p:nvSpPr>
        <p:spPr>
          <a:xfrm>
            <a:off x="1016156" y="3757637"/>
            <a:ext cx="514350" cy="307777"/>
          </a:xfrm>
          <a:prstGeom prst="rect">
            <a:avLst/>
          </a:prstGeom>
          <a:noFill/>
        </p:spPr>
        <p:txBody>
          <a:bodyPr wrap="square" rtlCol="0">
            <a:spAutoFit/>
          </a:bodyPr>
          <a:lstStyle/>
          <a:p>
            <a:pPr algn="r"/>
            <a:r>
              <a:rPr lang="en-US" sz="1400" dirty="0" smtClean="0">
                <a:solidFill>
                  <a:schemeClr val="bg1"/>
                </a:solidFill>
              </a:rPr>
              <a:t>51%  </a:t>
            </a:r>
            <a:endParaRPr lang="en-US" sz="1400" dirty="0">
              <a:solidFill>
                <a:schemeClr val="bg1"/>
              </a:solidFill>
            </a:endParaRPr>
          </a:p>
        </p:txBody>
      </p:sp>
      <p:sp>
        <p:nvSpPr>
          <p:cNvPr id="28" name="TextBox 27"/>
          <p:cNvSpPr txBox="1"/>
          <p:nvPr/>
        </p:nvSpPr>
        <p:spPr>
          <a:xfrm>
            <a:off x="1016156" y="4614451"/>
            <a:ext cx="514350" cy="307777"/>
          </a:xfrm>
          <a:prstGeom prst="rect">
            <a:avLst/>
          </a:prstGeom>
          <a:noFill/>
        </p:spPr>
        <p:txBody>
          <a:bodyPr wrap="square" rtlCol="0">
            <a:spAutoFit/>
          </a:bodyPr>
          <a:lstStyle/>
          <a:p>
            <a:pPr algn="r"/>
            <a:r>
              <a:rPr lang="en-US" sz="1400" dirty="0" smtClean="0">
                <a:solidFill>
                  <a:schemeClr val="bg1"/>
                </a:solidFill>
              </a:rPr>
              <a:t>21%  </a:t>
            </a:r>
            <a:endParaRPr lang="en-US" sz="1400" dirty="0">
              <a:solidFill>
                <a:schemeClr val="bg1"/>
              </a:solidFill>
            </a:endParaRPr>
          </a:p>
        </p:txBody>
      </p:sp>
      <p:sp>
        <p:nvSpPr>
          <p:cNvPr id="30" name="TextBox 29"/>
          <p:cNvSpPr txBox="1"/>
          <p:nvPr/>
        </p:nvSpPr>
        <p:spPr>
          <a:xfrm>
            <a:off x="7267387" y="2549447"/>
            <a:ext cx="514350" cy="307777"/>
          </a:xfrm>
          <a:prstGeom prst="rect">
            <a:avLst/>
          </a:prstGeom>
          <a:noFill/>
        </p:spPr>
        <p:txBody>
          <a:bodyPr wrap="square" rtlCol="0">
            <a:spAutoFit/>
          </a:bodyPr>
          <a:lstStyle/>
          <a:p>
            <a:pPr algn="r"/>
            <a:r>
              <a:rPr lang="en-US" sz="1400" dirty="0" smtClean="0"/>
              <a:t>28%  </a:t>
            </a:r>
            <a:endParaRPr lang="en-US" sz="1400" dirty="0"/>
          </a:p>
        </p:txBody>
      </p:sp>
      <p:sp>
        <p:nvSpPr>
          <p:cNvPr id="31" name="TextBox 30"/>
          <p:cNvSpPr txBox="1"/>
          <p:nvPr/>
        </p:nvSpPr>
        <p:spPr>
          <a:xfrm>
            <a:off x="7257862" y="3107693"/>
            <a:ext cx="514350" cy="307777"/>
          </a:xfrm>
          <a:prstGeom prst="rect">
            <a:avLst/>
          </a:prstGeom>
          <a:noFill/>
        </p:spPr>
        <p:txBody>
          <a:bodyPr wrap="square" rtlCol="0">
            <a:spAutoFit/>
          </a:bodyPr>
          <a:lstStyle/>
          <a:p>
            <a:pPr algn="r"/>
            <a:r>
              <a:rPr lang="en-US" sz="1400" dirty="0" smtClean="0"/>
              <a:t>21%  </a:t>
            </a:r>
            <a:endParaRPr lang="en-US" sz="1400" dirty="0"/>
          </a:p>
        </p:txBody>
      </p:sp>
      <p:sp>
        <p:nvSpPr>
          <p:cNvPr id="32" name="TextBox 31"/>
          <p:cNvSpPr txBox="1"/>
          <p:nvPr/>
        </p:nvSpPr>
        <p:spPr>
          <a:xfrm>
            <a:off x="7257862" y="3958290"/>
            <a:ext cx="514350" cy="307777"/>
          </a:xfrm>
          <a:prstGeom prst="rect">
            <a:avLst/>
          </a:prstGeom>
          <a:noFill/>
        </p:spPr>
        <p:txBody>
          <a:bodyPr wrap="square" rtlCol="0">
            <a:spAutoFit/>
          </a:bodyPr>
          <a:lstStyle/>
          <a:p>
            <a:pPr algn="r"/>
            <a:r>
              <a:rPr lang="en-US" sz="1400" dirty="0" smtClean="0">
                <a:solidFill>
                  <a:schemeClr val="bg1"/>
                </a:solidFill>
              </a:rPr>
              <a:t>38%  </a:t>
            </a:r>
            <a:endParaRPr lang="en-US" sz="1400" dirty="0">
              <a:solidFill>
                <a:schemeClr val="bg1"/>
              </a:solidFill>
            </a:endParaRPr>
          </a:p>
        </p:txBody>
      </p:sp>
      <p:sp>
        <p:nvSpPr>
          <p:cNvPr id="33" name="TextBox 32"/>
          <p:cNvSpPr txBox="1"/>
          <p:nvPr/>
        </p:nvSpPr>
        <p:spPr>
          <a:xfrm>
            <a:off x="7257862" y="4691897"/>
            <a:ext cx="514350" cy="307777"/>
          </a:xfrm>
          <a:prstGeom prst="rect">
            <a:avLst/>
          </a:prstGeom>
          <a:noFill/>
        </p:spPr>
        <p:txBody>
          <a:bodyPr wrap="square" rtlCol="0">
            <a:spAutoFit/>
          </a:bodyPr>
          <a:lstStyle/>
          <a:p>
            <a:pPr algn="r"/>
            <a:r>
              <a:rPr lang="en-US" sz="1400" dirty="0" smtClean="0">
                <a:solidFill>
                  <a:schemeClr val="bg1"/>
                </a:solidFill>
              </a:rPr>
              <a:t>13%  </a:t>
            </a:r>
            <a:endParaRPr lang="en-US" sz="1400" dirty="0">
              <a:solidFill>
                <a:schemeClr val="bg1"/>
              </a:solidFill>
            </a:endParaRPr>
          </a:p>
        </p:txBody>
      </p:sp>
    </p:spTree>
    <p:extLst>
      <p:ext uri="{BB962C8B-B14F-4D97-AF65-F5344CB8AC3E}">
        <p14:creationId xmlns:p14="http://schemas.microsoft.com/office/powerpoint/2010/main" val="369907691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1977562099"/>
              </p:ext>
            </p:extLst>
          </p:nvPr>
        </p:nvGraphicFramePr>
        <p:xfrm>
          <a:off x="152400" y="2331720"/>
          <a:ext cx="8915400" cy="451008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fontScale="90000"/>
          </a:bodyPr>
          <a:lstStyle/>
          <a:p>
            <a:r>
              <a:rPr lang="en-US" dirty="0" smtClean="0"/>
              <a:t>In Contrast, Almost 2 in 3 Retirees Say Social Security Is a Major Source of Income</a:t>
            </a:r>
            <a:endParaRPr lang="en-US" dirty="0"/>
          </a:p>
        </p:txBody>
      </p:sp>
      <p:sp>
        <p:nvSpPr>
          <p:cNvPr id="4"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1991-2016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5" name="Slide Number Placeholder 4"/>
          <p:cNvSpPr>
            <a:spLocks noGrp="1"/>
          </p:cNvSpPr>
          <p:nvPr>
            <p:ph type="sldNum" sz="quarter" idx="10"/>
          </p:nvPr>
        </p:nvSpPr>
        <p:spPr/>
        <p:txBody>
          <a:bodyPr/>
          <a:lstStyle/>
          <a:p>
            <a:fld id="{EBAD9AF0-FD35-4E4E-B775-C1DCF7755A5B}" type="slidenum">
              <a:rPr lang="en-US" smtClean="0"/>
              <a:t>70</a:t>
            </a:fld>
            <a:endParaRPr lang="en-US" dirty="0"/>
          </a:p>
        </p:txBody>
      </p:sp>
      <p:sp>
        <p:nvSpPr>
          <p:cNvPr id="12" name="Content Placeholder 2"/>
          <p:cNvSpPr>
            <a:spLocks noGrp="1"/>
          </p:cNvSpPr>
          <p:nvPr>
            <p:ph idx="1"/>
          </p:nvPr>
        </p:nvSpPr>
        <p:spPr>
          <a:xfrm>
            <a:off x="304800" y="1295400"/>
            <a:ext cx="8534400" cy="685800"/>
          </a:xfrm>
        </p:spPr>
        <p:txBody>
          <a:bodyPr>
            <a:normAutofit/>
          </a:bodyPr>
          <a:lstStyle/>
          <a:p>
            <a:r>
              <a:rPr lang="en-US" dirty="0" smtClean="0"/>
              <a:t>Is the </a:t>
            </a:r>
            <a:r>
              <a:rPr lang="en-US" dirty="0"/>
              <a:t>following a major source of income, a minor source of income, or not a source of income in your (and your spouse’s) retirement?  </a:t>
            </a:r>
            <a:r>
              <a:rPr lang="en-US" dirty="0" smtClean="0"/>
              <a:t>(2015 Retirees n=505)</a:t>
            </a:r>
            <a:endParaRPr lang="en-US" dirty="0"/>
          </a:p>
        </p:txBody>
      </p:sp>
      <p:sp>
        <p:nvSpPr>
          <p:cNvPr id="13" name="Text Box 7"/>
          <p:cNvSpPr txBox="1">
            <a:spLocks noChangeArrowheads="1"/>
          </p:cNvSpPr>
          <p:nvPr/>
        </p:nvSpPr>
        <p:spPr bwMode="auto">
          <a:xfrm>
            <a:off x="3238500" y="1909346"/>
            <a:ext cx="26670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b="1" dirty="0">
                <a:solidFill>
                  <a:srgbClr val="000000"/>
                </a:solidFill>
                <a:latin typeface="+mj-lt"/>
              </a:rPr>
              <a:t>Social Security</a:t>
            </a:r>
          </a:p>
        </p:txBody>
      </p:sp>
    </p:spTree>
    <p:extLst>
      <p:ext uri="{BB962C8B-B14F-4D97-AF65-F5344CB8AC3E}">
        <p14:creationId xmlns:p14="http://schemas.microsoft.com/office/powerpoint/2010/main" val="3608481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4122812866"/>
              </p:ext>
            </p:extLst>
          </p:nvPr>
        </p:nvGraphicFramePr>
        <p:xfrm>
          <a:off x="152400" y="2331720"/>
          <a:ext cx="8915400" cy="451008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fontScale="90000"/>
          </a:bodyPr>
          <a:lstStyle/>
          <a:p>
            <a:r>
              <a:rPr lang="en-US" dirty="0" smtClean="0"/>
              <a:t>Worker Expectations of Pensions Being a Major Income Source Are Unchanged</a:t>
            </a:r>
            <a:endParaRPr lang="en-US" dirty="0"/>
          </a:p>
        </p:txBody>
      </p:sp>
      <p:sp>
        <p:nvSpPr>
          <p:cNvPr id="4"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2002-2016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5" name="Slide Number Placeholder 4"/>
          <p:cNvSpPr>
            <a:spLocks noGrp="1"/>
          </p:cNvSpPr>
          <p:nvPr>
            <p:ph type="sldNum" sz="quarter" idx="10"/>
          </p:nvPr>
        </p:nvSpPr>
        <p:spPr/>
        <p:txBody>
          <a:bodyPr/>
          <a:lstStyle/>
          <a:p>
            <a:fld id="{EBAD9AF0-FD35-4E4E-B775-C1DCF7755A5B}" type="slidenum">
              <a:rPr lang="en-US" smtClean="0"/>
              <a:t>71</a:t>
            </a:fld>
            <a:endParaRPr lang="en-US" dirty="0"/>
          </a:p>
        </p:txBody>
      </p:sp>
      <p:sp>
        <p:nvSpPr>
          <p:cNvPr id="13" name="Text Box 7"/>
          <p:cNvSpPr txBox="1">
            <a:spLocks noChangeArrowheads="1"/>
          </p:cNvSpPr>
          <p:nvPr/>
        </p:nvSpPr>
        <p:spPr bwMode="auto">
          <a:xfrm>
            <a:off x="1123950" y="1909346"/>
            <a:ext cx="68961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000" b="1" dirty="0" smtClean="0">
                <a:solidFill>
                  <a:srgbClr val="000000"/>
                </a:solidFill>
                <a:latin typeface="+mj-lt"/>
              </a:rPr>
              <a:t>Employer-provided Traditional </a:t>
            </a:r>
            <a:r>
              <a:rPr lang="en-US" sz="2000" b="1" dirty="0">
                <a:solidFill>
                  <a:srgbClr val="000000"/>
                </a:solidFill>
                <a:latin typeface="+mj-lt"/>
              </a:rPr>
              <a:t>P</a:t>
            </a:r>
            <a:r>
              <a:rPr lang="en-US" sz="2000" b="1" dirty="0" smtClean="0">
                <a:solidFill>
                  <a:srgbClr val="000000"/>
                </a:solidFill>
                <a:latin typeface="+mj-lt"/>
              </a:rPr>
              <a:t>ension </a:t>
            </a:r>
            <a:r>
              <a:rPr lang="en-US" sz="2000" b="1" dirty="0">
                <a:solidFill>
                  <a:srgbClr val="000000"/>
                </a:solidFill>
                <a:latin typeface="+mj-lt"/>
              </a:rPr>
              <a:t>or </a:t>
            </a:r>
            <a:r>
              <a:rPr lang="en-US" sz="2000" b="1" dirty="0" smtClean="0">
                <a:solidFill>
                  <a:srgbClr val="000000"/>
                </a:solidFill>
                <a:latin typeface="+mj-lt"/>
              </a:rPr>
              <a:t>Cash Balance </a:t>
            </a:r>
            <a:r>
              <a:rPr lang="en-US" sz="2000" b="1" dirty="0">
                <a:solidFill>
                  <a:srgbClr val="000000"/>
                </a:solidFill>
                <a:latin typeface="+mj-lt"/>
              </a:rPr>
              <a:t>P</a:t>
            </a:r>
            <a:r>
              <a:rPr lang="en-US" sz="2000" b="1" dirty="0" smtClean="0">
                <a:solidFill>
                  <a:srgbClr val="000000"/>
                </a:solidFill>
                <a:latin typeface="+mj-lt"/>
              </a:rPr>
              <a:t>lan</a:t>
            </a:r>
            <a:endParaRPr lang="en-US" sz="2000" b="1" dirty="0">
              <a:solidFill>
                <a:srgbClr val="000000"/>
              </a:solidFill>
              <a:latin typeface="+mj-lt"/>
            </a:endParaRPr>
          </a:p>
        </p:txBody>
      </p:sp>
      <p:sp>
        <p:nvSpPr>
          <p:cNvPr id="15" name="Content Placeholder 2"/>
          <p:cNvSpPr>
            <a:spLocks noGrp="1"/>
          </p:cNvSpPr>
          <p:nvPr>
            <p:ph idx="1"/>
          </p:nvPr>
        </p:nvSpPr>
        <p:spPr>
          <a:xfrm>
            <a:off x="304800" y="1295400"/>
            <a:ext cx="8534400" cy="685800"/>
          </a:xfrm>
        </p:spPr>
        <p:txBody>
          <a:bodyPr>
            <a:normAutofit/>
          </a:bodyPr>
          <a:lstStyle/>
          <a:p>
            <a:r>
              <a:rPr lang="en-US" dirty="0" smtClean="0"/>
              <a:t>Do you expect the following will be a major source of income, a minor source of income, or not a source of income in your (and your spouse’s) retirement?  (2016 Workers planning to retire n=942)</a:t>
            </a:r>
            <a:endParaRPr lang="en-US" dirty="0"/>
          </a:p>
        </p:txBody>
      </p:sp>
    </p:spTree>
    <p:extLst>
      <p:ext uri="{BB962C8B-B14F-4D97-AF65-F5344CB8AC3E}">
        <p14:creationId xmlns:p14="http://schemas.microsoft.com/office/powerpoint/2010/main" val="167082898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1138469496"/>
              </p:ext>
            </p:extLst>
          </p:nvPr>
        </p:nvGraphicFramePr>
        <p:xfrm>
          <a:off x="366932" y="1951630"/>
          <a:ext cx="8458200" cy="445393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fontScale="90000"/>
          </a:bodyPr>
          <a:lstStyle/>
          <a:p>
            <a:r>
              <a:rPr lang="en-US" dirty="0" smtClean="0"/>
              <a:t>Some Workers Expect to Have Pension Income in Retirement But Do Not Have DB Benefits</a:t>
            </a:r>
            <a:endParaRPr lang="en-US" dirty="0"/>
          </a:p>
        </p:txBody>
      </p:sp>
      <p:sp>
        <p:nvSpPr>
          <p:cNvPr id="5" name="Text Box 13"/>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2016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7" name="Slide Number Placeholder 6"/>
          <p:cNvSpPr>
            <a:spLocks noGrp="1"/>
          </p:cNvSpPr>
          <p:nvPr>
            <p:ph type="sldNum" sz="quarter" idx="10"/>
          </p:nvPr>
        </p:nvSpPr>
        <p:spPr/>
        <p:txBody>
          <a:bodyPr/>
          <a:lstStyle/>
          <a:p>
            <a:fld id="{EBAD9AF0-FD35-4E4E-B775-C1DCF7755A5B}" type="slidenum">
              <a:rPr lang="en-US" smtClean="0"/>
              <a:t>72</a:t>
            </a:fld>
            <a:endParaRPr lang="en-US" dirty="0"/>
          </a:p>
        </p:txBody>
      </p:sp>
      <p:sp>
        <p:nvSpPr>
          <p:cNvPr id="8" name="Content Placeholder 2"/>
          <p:cNvSpPr>
            <a:spLocks noGrp="1"/>
          </p:cNvSpPr>
          <p:nvPr>
            <p:ph idx="1"/>
          </p:nvPr>
        </p:nvSpPr>
        <p:spPr>
          <a:xfrm>
            <a:off x="304800" y="1295400"/>
            <a:ext cx="8534400" cy="685800"/>
          </a:xfrm>
        </p:spPr>
        <p:txBody>
          <a:bodyPr>
            <a:normAutofit/>
          </a:bodyPr>
          <a:lstStyle/>
          <a:p>
            <a:r>
              <a:rPr lang="en-US" dirty="0" smtClean="0"/>
              <a:t>Do you expect the following will be a major source of income, a minor source of income, or not a source of income in your (and your spouse’s) retirement?  (2016 Workers planning to retire)</a:t>
            </a:r>
            <a:endParaRPr lang="en-US" dirty="0"/>
          </a:p>
        </p:txBody>
      </p:sp>
      <p:sp>
        <p:nvSpPr>
          <p:cNvPr id="10" name="Text Box 7"/>
          <p:cNvSpPr txBox="1">
            <a:spLocks noChangeArrowheads="1"/>
          </p:cNvSpPr>
          <p:nvPr/>
        </p:nvSpPr>
        <p:spPr bwMode="auto">
          <a:xfrm>
            <a:off x="377371" y="1967470"/>
            <a:ext cx="84908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b="1" dirty="0" smtClean="0">
                <a:solidFill>
                  <a:srgbClr val="000000"/>
                </a:solidFill>
                <a:latin typeface="+mj-lt"/>
              </a:rPr>
              <a:t>Expectation of Income from Pension, by Household Ownership of Defined Benefit Plan</a:t>
            </a:r>
          </a:p>
        </p:txBody>
      </p:sp>
    </p:spTree>
    <p:extLst>
      <p:ext uri="{BB962C8B-B14F-4D97-AF65-F5344CB8AC3E}">
        <p14:creationId xmlns:p14="http://schemas.microsoft.com/office/powerpoint/2010/main" val="243665180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2543608003"/>
              </p:ext>
            </p:extLst>
          </p:nvPr>
        </p:nvGraphicFramePr>
        <p:xfrm>
          <a:off x="152400" y="2331720"/>
          <a:ext cx="8915400" cy="451008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fontScale="90000"/>
          </a:bodyPr>
          <a:lstStyle/>
          <a:p>
            <a:r>
              <a:rPr lang="en-US" dirty="0" smtClean="0"/>
              <a:t>Pensions are a Major Source of Income for 3 in 10 Retirees</a:t>
            </a:r>
            <a:endParaRPr lang="en-US" dirty="0"/>
          </a:p>
        </p:txBody>
      </p:sp>
      <p:sp>
        <p:nvSpPr>
          <p:cNvPr id="4"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2002-2016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5" name="Slide Number Placeholder 4"/>
          <p:cNvSpPr>
            <a:spLocks noGrp="1"/>
          </p:cNvSpPr>
          <p:nvPr>
            <p:ph type="sldNum" sz="quarter" idx="10"/>
          </p:nvPr>
        </p:nvSpPr>
        <p:spPr/>
        <p:txBody>
          <a:bodyPr/>
          <a:lstStyle/>
          <a:p>
            <a:fld id="{EBAD9AF0-FD35-4E4E-B775-C1DCF7755A5B}" type="slidenum">
              <a:rPr lang="en-US" smtClean="0"/>
              <a:t>73</a:t>
            </a:fld>
            <a:endParaRPr lang="en-US" dirty="0"/>
          </a:p>
        </p:txBody>
      </p:sp>
      <p:sp>
        <p:nvSpPr>
          <p:cNvPr id="12" name="Text Box 7"/>
          <p:cNvSpPr txBox="1">
            <a:spLocks noChangeArrowheads="1"/>
          </p:cNvSpPr>
          <p:nvPr/>
        </p:nvSpPr>
        <p:spPr bwMode="auto">
          <a:xfrm>
            <a:off x="1123950" y="1909346"/>
            <a:ext cx="68961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000" b="1" dirty="0" smtClean="0">
                <a:solidFill>
                  <a:srgbClr val="000000"/>
                </a:solidFill>
                <a:latin typeface="+mj-lt"/>
              </a:rPr>
              <a:t>Employer-provided Traditional </a:t>
            </a:r>
            <a:r>
              <a:rPr lang="en-US" sz="2000" b="1" dirty="0">
                <a:solidFill>
                  <a:srgbClr val="000000"/>
                </a:solidFill>
                <a:latin typeface="+mj-lt"/>
              </a:rPr>
              <a:t>P</a:t>
            </a:r>
            <a:r>
              <a:rPr lang="en-US" sz="2000" b="1" dirty="0" smtClean="0">
                <a:solidFill>
                  <a:srgbClr val="000000"/>
                </a:solidFill>
                <a:latin typeface="+mj-lt"/>
              </a:rPr>
              <a:t>ension or Cash </a:t>
            </a:r>
            <a:r>
              <a:rPr lang="en-US" sz="2000" b="1" dirty="0">
                <a:solidFill>
                  <a:srgbClr val="000000"/>
                </a:solidFill>
                <a:latin typeface="+mj-lt"/>
              </a:rPr>
              <a:t>B</a:t>
            </a:r>
            <a:r>
              <a:rPr lang="en-US" sz="2000" b="1" dirty="0" smtClean="0">
                <a:solidFill>
                  <a:srgbClr val="000000"/>
                </a:solidFill>
                <a:latin typeface="+mj-lt"/>
              </a:rPr>
              <a:t>alance </a:t>
            </a:r>
            <a:r>
              <a:rPr lang="en-US" sz="2000" b="1" dirty="0">
                <a:solidFill>
                  <a:srgbClr val="000000"/>
                </a:solidFill>
                <a:latin typeface="+mj-lt"/>
              </a:rPr>
              <a:t>P</a:t>
            </a:r>
            <a:r>
              <a:rPr lang="en-US" sz="2000" b="1" dirty="0" smtClean="0">
                <a:solidFill>
                  <a:srgbClr val="000000"/>
                </a:solidFill>
                <a:latin typeface="+mj-lt"/>
              </a:rPr>
              <a:t>lan</a:t>
            </a:r>
            <a:endParaRPr lang="en-US" sz="2000" b="1" dirty="0">
              <a:solidFill>
                <a:srgbClr val="000000"/>
              </a:solidFill>
              <a:latin typeface="+mj-lt"/>
            </a:endParaRPr>
          </a:p>
        </p:txBody>
      </p:sp>
      <p:sp>
        <p:nvSpPr>
          <p:cNvPr id="14" name="Content Placeholder 2"/>
          <p:cNvSpPr>
            <a:spLocks noGrp="1"/>
          </p:cNvSpPr>
          <p:nvPr>
            <p:ph idx="1"/>
          </p:nvPr>
        </p:nvSpPr>
        <p:spPr>
          <a:xfrm>
            <a:off x="304800" y="1295400"/>
            <a:ext cx="8534400" cy="685800"/>
          </a:xfrm>
        </p:spPr>
        <p:txBody>
          <a:bodyPr>
            <a:normAutofit/>
          </a:bodyPr>
          <a:lstStyle/>
          <a:p>
            <a:r>
              <a:rPr lang="en-US" dirty="0" smtClean="0"/>
              <a:t>Is the </a:t>
            </a:r>
            <a:r>
              <a:rPr lang="en-US" dirty="0"/>
              <a:t>following a major source of income, a minor source of income, or not a source of income in your (and your spouse’s) retirement?  </a:t>
            </a:r>
            <a:r>
              <a:rPr lang="en-US" dirty="0" smtClean="0"/>
              <a:t>(2016 Retirees n=505)</a:t>
            </a:r>
            <a:endParaRPr lang="en-US" dirty="0"/>
          </a:p>
        </p:txBody>
      </p:sp>
    </p:spTree>
    <p:extLst>
      <p:ext uri="{BB962C8B-B14F-4D97-AF65-F5344CB8AC3E}">
        <p14:creationId xmlns:p14="http://schemas.microsoft.com/office/powerpoint/2010/main" val="39451782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2579490936"/>
              </p:ext>
            </p:extLst>
          </p:nvPr>
        </p:nvGraphicFramePr>
        <p:xfrm>
          <a:off x="152400" y="2331720"/>
          <a:ext cx="8915400" cy="451008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fontScale="90000"/>
          </a:bodyPr>
          <a:lstStyle/>
          <a:p>
            <a:r>
              <a:rPr lang="en-US" dirty="0" smtClean="0"/>
              <a:t>Worker Expectations About Employer Savings Plans as a Source of Income Remains Level</a:t>
            </a:r>
            <a:endParaRPr lang="en-US" dirty="0"/>
          </a:p>
        </p:txBody>
      </p:sp>
      <p:sp>
        <p:nvSpPr>
          <p:cNvPr id="4"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2005-2016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5" name="Slide Number Placeholder 4"/>
          <p:cNvSpPr>
            <a:spLocks noGrp="1"/>
          </p:cNvSpPr>
          <p:nvPr>
            <p:ph type="sldNum" sz="quarter" idx="10"/>
          </p:nvPr>
        </p:nvSpPr>
        <p:spPr/>
        <p:txBody>
          <a:bodyPr/>
          <a:lstStyle/>
          <a:p>
            <a:fld id="{EBAD9AF0-FD35-4E4E-B775-C1DCF7755A5B}" type="slidenum">
              <a:rPr lang="en-US" smtClean="0"/>
              <a:t>74</a:t>
            </a:fld>
            <a:endParaRPr lang="en-US" dirty="0"/>
          </a:p>
        </p:txBody>
      </p:sp>
      <p:sp>
        <p:nvSpPr>
          <p:cNvPr id="13" name="Text Box 7"/>
          <p:cNvSpPr txBox="1">
            <a:spLocks noChangeArrowheads="1"/>
          </p:cNvSpPr>
          <p:nvPr/>
        </p:nvSpPr>
        <p:spPr bwMode="auto">
          <a:xfrm>
            <a:off x="2085976" y="1918871"/>
            <a:ext cx="51149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b="1" dirty="0" smtClean="0">
                <a:solidFill>
                  <a:srgbClr val="000000"/>
                </a:solidFill>
                <a:latin typeface="+mj-lt"/>
              </a:rPr>
              <a:t>Employer-sponsored </a:t>
            </a:r>
            <a:r>
              <a:rPr lang="en-US" sz="2000" b="1" dirty="0">
                <a:solidFill>
                  <a:srgbClr val="000000"/>
                </a:solidFill>
                <a:latin typeface="+mj-lt"/>
              </a:rPr>
              <a:t>R</a:t>
            </a:r>
            <a:r>
              <a:rPr lang="en-US" sz="2000" b="1" dirty="0" smtClean="0">
                <a:solidFill>
                  <a:srgbClr val="000000"/>
                </a:solidFill>
                <a:latin typeface="+mj-lt"/>
              </a:rPr>
              <a:t>etirement </a:t>
            </a:r>
            <a:r>
              <a:rPr lang="en-US" sz="2000" b="1" dirty="0">
                <a:solidFill>
                  <a:srgbClr val="000000"/>
                </a:solidFill>
                <a:latin typeface="+mj-lt"/>
              </a:rPr>
              <a:t>S</a:t>
            </a:r>
            <a:r>
              <a:rPr lang="en-US" sz="2000" b="1" dirty="0" smtClean="0">
                <a:solidFill>
                  <a:srgbClr val="000000"/>
                </a:solidFill>
                <a:latin typeface="+mj-lt"/>
              </a:rPr>
              <a:t>avings </a:t>
            </a:r>
            <a:r>
              <a:rPr lang="en-US" sz="2000" b="1" dirty="0">
                <a:solidFill>
                  <a:srgbClr val="000000"/>
                </a:solidFill>
                <a:latin typeface="+mj-lt"/>
              </a:rPr>
              <a:t>P</a:t>
            </a:r>
            <a:r>
              <a:rPr lang="en-US" sz="2000" b="1" dirty="0" smtClean="0">
                <a:solidFill>
                  <a:srgbClr val="000000"/>
                </a:solidFill>
                <a:latin typeface="+mj-lt"/>
              </a:rPr>
              <a:t>lan</a:t>
            </a:r>
            <a:endParaRPr lang="en-US" sz="2000" b="1" dirty="0">
              <a:solidFill>
                <a:srgbClr val="000000"/>
              </a:solidFill>
              <a:latin typeface="+mj-lt"/>
            </a:endParaRPr>
          </a:p>
        </p:txBody>
      </p:sp>
      <p:sp>
        <p:nvSpPr>
          <p:cNvPr id="15" name="Content Placeholder 2"/>
          <p:cNvSpPr>
            <a:spLocks noGrp="1"/>
          </p:cNvSpPr>
          <p:nvPr>
            <p:ph idx="1"/>
          </p:nvPr>
        </p:nvSpPr>
        <p:spPr>
          <a:xfrm>
            <a:off x="304800" y="1295400"/>
            <a:ext cx="8534400" cy="685800"/>
          </a:xfrm>
        </p:spPr>
        <p:txBody>
          <a:bodyPr>
            <a:normAutofit/>
          </a:bodyPr>
          <a:lstStyle/>
          <a:p>
            <a:r>
              <a:rPr lang="en-US" dirty="0" smtClean="0"/>
              <a:t>Do you expect the following will be a major source of income, a minor source of income, or not a source of income in your (and your spouse’s) retirement?  (2016 Workers planning to retire n=942)</a:t>
            </a:r>
            <a:endParaRPr lang="en-US" dirty="0"/>
          </a:p>
        </p:txBody>
      </p:sp>
    </p:spTree>
    <p:extLst>
      <p:ext uri="{BB962C8B-B14F-4D97-AF65-F5344CB8AC3E}">
        <p14:creationId xmlns:p14="http://schemas.microsoft.com/office/powerpoint/2010/main" val="93958937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1633740728"/>
              </p:ext>
            </p:extLst>
          </p:nvPr>
        </p:nvGraphicFramePr>
        <p:xfrm>
          <a:off x="152400" y="2331720"/>
          <a:ext cx="8915400" cy="451008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fontScale="90000"/>
          </a:bodyPr>
          <a:lstStyle/>
          <a:p>
            <a:r>
              <a:rPr lang="en-US" dirty="0" smtClean="0"/>
              <a:t>Employer-sponsored Plans as a Retiree Source of Income Has Also Remained Level</a:t>
            </a:r>
            <a:endParaRPr lang="en-US" dirty="0"/>
          </a:p>
        </p:txBody>
      </p:sp>
      <p:sp>
        <p:nvSpPr>
          <p:cNvPr id="4"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2005-2016 Retirement </a:t>
            </a:r>
            <a:r>
              <a:rPr lang="en-US" sz="1200" dirty="0">
                <a:solidFill>
                  <a:srgbClr val="025200"/>
                </a:solidFill>
                <a:latin typeface="+mj-lt"/>
              </a:rPr>
              <a:t>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5" name="Slide Number Placeholder 4"/>
          <p:cNvSpPr>
            <a:spLocks noGrp="1"/>
          </p:cNvSpPr>
          <p:nvPr>
            <p:ph type="sldNum" sz="quarter" idx="10"/>
          </p:nvPr>
        </p:nvSpPr>
        <p:spPr/>
        <p:txBody>
          <a:bodyPr/>
          <a:lstStyle/>
          <a:p>
            <a:fld id="{EBAD9AF0-FD35-4E4E-B775-C1DCF7755A5B}" type="slidenum">
              <a:rPr lang="en-US" smtClean="0"/>
              <a:t>75</a:t>
            </a:fld>
            <a:endParaRPr lang="en-US" dirty="0"/>
          </a:p>
        </p:txBody>
      </p:sp>
      <p:sp>
        <p:nvSpPr>
          <p:cNvPr id="11" name="Text Box 7"/>
          <p:cNvSpPr txBox="1">
            <a:spLocks noChangeArrowheads="1"/>
          </p:cNvSpPr>
          <p:nvPr/>
        </p:nvSpPr>
        <p:spPr bwMode="auto">
          <a:xfrm>
            <a:off x="2085976" y="1918871"/>
            <a:ext cx="51149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b="1" dirty="0" smtClean="0">
                <a:solidFill>
                  <a:srgbClr val="000000"/>
                </a:solidFill>
                <a:latin typeface="+mj-lt"/>
              </a:rPr>
              <a:t>Employer-sponsored Retirement </a:t>
            </a:r>
            <a:r>
              <a:rPr lang="en-US" sz="2000" b="1" dirty="0">
                <a:solidFill>
                  <a:srgbClr val="000000"/>
                </a:solidFill>
                <a:latin typeface="+mj-lt"/>
              </a:rPr>
              <a:t>S</a:t>
            </a:r>
            <a:r>
              <a:rPr lang="en-US" sz="2000" b="1" dirty="0" smtClean="0">
                <a:solidFill>
                  <a:srgbClr val="000000"/>
                </a:solidFill>
                <a:latin typeface="+mj-lt"/>
              </a:rPr>
              <a:t>avings </a:t>
            </a:r>
            <a:r>
              <a:rPr lang="en-US" sz="2000" b="1" dirty="0">
                <a:solidFill>
                  <a:srgbClr val="000000"/>
                </a:solidFill>
                <a:latin typeface="+mj-lt"/>
              </a:rPr>
              <a:t>P</a:t>
            </a:r>
            <a:r>
              <a:rPr lang="en-US" sz="2000" b="1" dirty="0" smtClean="0">
                <a:solidFill>
                  <a:srgbClr val="000000"/>
                </a:solidFill>
                <a:latin typeface="+mj-lt"/>
              </a:rPr>
              <a:t>lan</a:t>
            </a:r>
            <a:endParaRPr lang="en-US" sz="2000" b="1" dirty="0">
              <a:solidFill>
                <a:srgbClr val="000000"/>
              </a:solidFill>
              <a:latin typeface="+mj-lt"/>
            </a:endParaRPr>
          </a:p>
        </p:txBody>
      </p:sp>
      <p:sp>
        <p:nvSpPr>
          <p:cNvPr id="12" name="Content Placeholder 2"/>
          <p:cNvSpPr>
            <a:spLocks noGrp="1"/>
          </p:cNvSpPr>
          <p:nvPr>
            <p:ph idx="1"/>
          </p:nvPr>
        </p:nvSpPr>
        <p:spPr>
          <a:xfrm>
            <a:off x="304800" y="1295400"/>
            <a:ext cx="8534400" cy="685800"/>
          </a:xfrm>
        </p:spPr>
        <p:txBody>
          <a:bodyPr>
            <a:normAutofit/>
          </a:bodyPr>
          <a:lstStyle/>
          <a:p>
            <a:r>
              <a:rPr lang="en-US" dirty="0" smtClean="0"/>
              <a:t>Is the </a:t>
            </a:r>
            <a:r>
              <a:rPr lang="en-US" dirty="0"/>
              <a:t>following a major source of income, a minor source of income, or not a source of income in your (and your spouse’s) retirement?  </a:t>
            </a:r>
            <a:r>
              <a:rPr lang="en-US" dirty="0" smtClean="0"/>
              <a:t>(2016 Retirees n=505)</a:t>
            </a:r>
            <a:endParaRPr lang="en-US" dirty="0"/>
          </a:p>
        </p:txBody>
      </p:sp>
    </p:spTree>
    <p:extLst>
      <p:ext uri="{BB962C8B-B14F-4D97-AF65-F5344CB8AC3E}">
        <p14:creationId xmlns:p14="http://schemas.microsoft.com/office/powerpoint/2010/main" val="200265987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4128871581"/>
              </p:ext>
            </p:extLst>
          </p:nvPr>
        </p:nvGraphicFramePr>
        <p:xfrm>
          <a:off x="152400" y="2331720"/>
          <a:ext cx="8915400" cy="451008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fontScale="90000"/>
          </a:bodyPr>
          <a:lstStyle/>
          <a:p>
            <a:r>
              <a:rPr lang="en-US" dirty="0" smtClean="0"/>
              <a:t>Nearly 3 in 10 Workers Expect an IRA to be a Major Source of Retirement Income</a:t>
            </a:r>
            <a:endParaRPr lang="en-US" dirty="0"/>
          </a:p>
        </p:txBody>
      </p:sp>
      <p:sp>
        <p:nvSpPr>
          <p:cNvPr id="4"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2008-2016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5" name="Slide Number Placeholder 4"/>
          <p:cNvSpPr>
            <a:spLocks noGrp="1"/>
          </p:cNvSpPr>
          <p:nvPr>
            <p:ph type="sldNum" sz="quarter" idx="10"/>
          </p:nvPr>
        </p:nvSpPr>
        <p:spPr/>
        <p:txBody>
          <a:bodyPr/>
          <a:lstStyle/>
          <a:p>
            <a:fld id="{EBAD9AF0-FD35-4E4E-B775-C1DCF7755A5B}" type="slidenum">
              <a:rPr lang="en-US" smtClean="0"/>
              <a:t>76</a:t>
            </a:fld>
            <a:endParaRPr lang="en-US" dirty="0"/>
          </a:p>
        </p:txBody>
      </p:sp>
      <p:sp>
        <p:nvSpPr>
          <p:cNvPr id="13" name="Text Box 7"/>
          <p:cNvSpPr txBox="1">
            <a:spLocks noChangeArrowheads="1"/>
          </p:cNvSpPr>
          <p:nvPr/>
        </p:nvSpPr>
        <p:spPr bwMode="auto">
          <a:xfrm>
            <a:off x="2447925" y="1909346"/>
            <a:ext cx="42481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000" b="1" dirty="0">
                <a:solidFill>
                  <a:srgbClr val="000000"/>
                </a:solidFill>
                <a:latin typeface="+mj-lt"/>
              </a:rPr>
              <a:t>Individual </a:t>
            </a:r>
            <a:r>
              <a:rPr lang="en-US" sz="2000" b="1" dirty="0" smtClean="0">
                <a:solidFill>
                  <a:srgbClr val="000000"/>
                </a:solidFill>
                <a:latin typeface="+mj-lt"/>
              </a:rPr>
              <a:t>Retirement </a:t>
            </a:r>
            <a:r>
              <a:rPr lang="en-US" sz="2000" b="1" dirty="0">
                <a:solidFill>
                  <a:srgbClr val="000000"/>
                </a:solidFill>
                <a:latin typeface="+mj-lt"/>
              </a:rPr>
              <a:t>A</a:t>
            </a:r>
            <a:r>
              <a:rPr lang="en-US" sz="2000" b="1" dirty="0" smtClean="0">
                <a:solidFill>
                  <a:srgbClr val="000000"/>
                </a:solidFill>
                <a:latin typeface="+mj-lt"/>
              </a:rPr>
              <a:t>ccount </a:t>
            </a:r>
            <a:r>
              <a:rPr lang="en-US" sz="2000" b="1" dirty="0">
                <a:solidFill>
                  <a:srgbClr val="000000"/>
                </a:solidFill>
                <a:latin typeface="+mj-lt"/>
              </a:rPr>
              <a:t>or IRA</a:t>
            </a:r>
          </a:p>
        </p:txBody>
      </p:sp>
      <p:sp>
        <p:nvSpPr>
          <p:cNvPr id="15" name="Content Placeholder 2"/>
          <p:cNvSpPr>
            <a:spLocks noGrp="1"/>
          </p:cNvSpPr>
          <p:nvPr>
            <p:ph idx="1"/>
          </p:nvPr>
        </p:nvSpPr>
        <p:spPr>
          <a:xfrm>
            <a:off x="304800" y="1295400"/>
            <a:ext cx="8534400" cy="685800"/>
          </a:xfrm>
        </p:spPr>
        <p:txBody>
          <a:bodyPr>
            <a:normAutofit/>
          </a:bodyPr>
          <a:lstStyle/>
          <a:p>
            <a:r>
              <a:rPr lang="en-US" dirty="0" smtClean="0"/>
              <a:t>Do you expect the following will be a major source of income, a minor source of income, or not a source of income in your (and your spouse’s) retirement?  (2016 Workers planning to retire n=942)</a:t>
            </a:r>
            <a:endParaRPr lang="en-US" dirty="0"/>
          </a:p>
        </p:txBody>
      </p:sp>
    </p:spTree>
    <p:extLst>
      <p:ext uri="{BB962C8B-B14F-4D97-AF65-F5344CB8AC3E}">
        <p14:creationId xmlns:p14="http://schemas.microsoft.com/office/powerpoint/2010/main" val="92493375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2199378652"/>
              </p:ext>
            </p:extLst>
          </p:nvPr>
        </p:nvGraphicFramePr>
        <p:xfrm>
          <a:off x="152400" y="2331720"/>
          <a:ext cx="8915400" cy="451008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81001" y="274638"/>
            <a:ext cx="8353424" cy="944562"/>
          </a:xfrm>
        </p:spPr>
        <p:txBody>
          <a:bodyPr>
            <a:normAutofit fontScale="90000"/>
          </a:bodyPr>
          <a:lstStyle/>
          <a:p>
            <a:r>
              <a:rPr lang="en-US" dirty="0" smtClean="0"/>
              <a:t>IRAs as a Retiree Income Source Remains Unchanged</a:t>
            </a:r>
            <a:endParaRPr lang="en-US" dirty="0"/>
          </a:p>
        </p:txBody>
      </p:sp>
      <p:sp>
        <p:nvSpPr>
          <p:cNvPr id="4"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2008-2016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5" name="Slide Number Placeholder 4"/>
          <p:cNvSpPr>
            <a:spLocks noGrp="1"/>
          </p:cNvSpPr>
          <p:nvPr>
            <p:ph type="sldNum" sz="quarter" idx="10"/>
          </p:nvPr>
        </p:nvSpPr>
        <p:spPr/>
        <p:txBody>
          <a:bodyPr/>
          <a:lstStyle/>
          <a:p>
            <a:fld id="{EBAD9AF0-FD35-4E4E-B775-C1DCF7755A5B}" type="slidenum">
              <a:rPr lang="en-US" smtClean="0"/>
              <a:t>77</a:t>
            </a:fld>
            <a:endParaRPr lang="en-US" dirty="0"/>
          </a:p>
        </p:txBody>
      </p:sp>
      <p:sp>
        <p:nvSpPr>
          <p:cNvPr id="11" name="Text Box 7"/>
          <p:cNvSpPr txBox="1">
            <a:spLocks noChangeArrowheads="1"/>
          </p:cNvSpPr>
          <p:nvPr/>
        </p:nvSpPr>
        <p:spPr bwMode="auto">
          <a:xfrm>
            <a:off x="2447925" y="1909346"/>
            <a:ext cx="42481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000" b="1" dirty="0">
                <a:solidFill>
                  <a:srgbClr val="000000"/>
                </a:solidFill>
                <a:latin typeface="+mj-lt"/>
              </a:rPr>
              <a:t>Individual </a:t>
            </a:r>
            <a:r>
              <a:rPr lang="en-US" sz="2000" b="1" dirty="0" smtClean="0">
                <a:solidFill>
                  <a:srgbClr val="000000"/>
                </a:solidFill>
                <a:latin typeface="+mj-lt"/>
              </a:rPr>
              <a:t>Retirement </a:t>
            </a:r>
            <a:r>
              <a:rPr lang="en-US" sz="2000" b="1" dirty="0">
                <a:solidFill>
                  <a:srgbClr val="000000"/>
                </a:solidFill>
                <a:latin typeface="+mj-lt"/>
              </a:rPr>
              <a:t>A</a:t>
            </a:r>
            <a:r>
              <a:rPr lang="en-US" sz="2000" b="1" dirty="0" smtClean="0">
                <a:solidFill>
                  <a:srgbClr val="000000"/>
                </a:solidFill>
                <a:latin typeface="+mj-lt"/>
              </a:rPr>
              <a:t>ccount </a:t>
            </a:r>
            <a:r>
              <a:rPr lang="en-US" sz="2000" b="1" dirty="0">
                <a:solidFill>
                  <a:srgbClr val="000000"/>
                </a:solidFill>
                <a:latin typeface="+mj-lt"/>
              </a:rPr>
              <a:t>or IRA</a:t>
            </a:r>
          </a:p>
        </p:txBody>
      </p:sp>
      <p:sp>
        <p:nvSpPr>
          <p:cNvPr id="12" name="Content Placeholder 2"/>
          <p:cNvSpPr>
            <a:spLocks noGrp="1"/>
          </p:cNvSpPr>
          <p:nvPr>
            <p:ph idx="1"/>
          </p:nvPr>
        </p:nvSpPr>
        <p:spPr>
          <a:xfrm>
            <a:off x="304800" y="1295400"/>
            <a:ext cx="8534400" cy="685800"/>
          </a:xfrm>
        </p:spPr>
        <p:txBody>
          <a:bodyPr>
            <a:normAutofit/>
          </a:bodyPr>
          <a:lstStyle/>
          <a:p>
            <a:r>
              <a:rPr lang="en-US" dirty="0" smtClean="0"/>
              <a:t>Is the </a:t>
            </a:r>
            <a:r>
              <a:rPr lang="en-US" dirty="0"/>
              <a:t>following a major source of income, a minor source of income, or not a source of income in your (and your spouse’s) retirement?  </a:t>
            </a:r>
            <a:r>
              <a:rPr lang="en-US" dirty="0" smtClean="0"/>
              <a:t>(2016 Retirees n=505)</a:t>
            </a:r>
            <a:endParaRPr lang="en-US" dirty="0"/>
          </a:p>
        </p:txBody>
      </p:sp>
    </p:spTree>
    <p:extLst>
      <p:ext uri="{BB962C8B-B14F-4D97-AF65-F5344CB8AC3E}">
        <p14:creationId xmlns:p14="http://schemas.microsoft.com/office/powerpoint/2010/main" val="51036979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973642477"/>
              </p:ext>
            </p:extLst>
          </p:nvPr>
        </p:nvGraphicFramePr>
        <p:xfrm>
          <a:off x="152400" y="2331720"/>
          <a:ext cx="8915400" cy="451008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1" y="274638"/>
            <a:ext cx="9144000" cy="944562"/>
          </a:xfrm>
        </p:spPr>
        <p:txBody>
          <a:bodyPr>
            <a:normAutofit fontScale="90000"/>
          </a:bodyPr>
          <a:lstStyle/>
          <a:p>
            <a:r>
              <a:rPr lang="en-US" dirty="0" smtClean="0"/>
              <a:t>One-quarter of Workers Will Also Rely on Personal Savings and Investments in Retirement as a Major Source</a:t>
            </a:r>
            <a:endParaRPr lang="en-US" dirty="0"/>
          </a:p>
        </p:txBody>
      </p:sp>
      <p:sp>
        <p:nvSpPr>
          <p:cNvPr id="4"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2008-2016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5" name="Slide Number Placeholder 4"/>
          <p:cNvSpPr>
            <a:spLocks noGrp="1"/>
          </p:cNvSpPr>
          <p:nvPr>
            <p:ph type="sldNum" sz="quarter" idx="10"/>
          </p:nvPr>
        </p:nvSpPr>
        <p:spPr/>
        <p:txBody>
          <a:bodyPr/>
          <a:lstStyle/>
          <a:p>
            <a:fld id="{EBAD9AF0-FD35-4E4E-B775-C1DCF7755A5B}" type="slidenum">
              <a:rPr lang="en-US" smtClean="0"/>
              <a:t>78</a:t>
            </a:fld>
            <a:endParaRPr lang="en-US" dirty="0"/>
          </a:p>
        </p:txBody>
      </p:sp>
      <p:sp>
        <p:nvSpPr>
          <p:cNvPr id="13" name="Text Box 7"/>
          <p:cNvSpPr txBox="1">
            <a:spLocks noChangeArrowheads="1"/>
          </p:cNvSpPr>
          <p:nvPr/>
        </p:nvSpPr>
        <p:spPr bwMode="auto">
          <a:xfrm>
            <a:off x="2343150" y="1909346"/>
            <a:ext cx="44577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000" b="1" dirty="0">
                <a:solidFill>
                  <a:srgbClr val="000000"/>
                </a:solidFill>
                <a:latin typeface="+mj-lt"/>
              </a:rPr>
              <a:t>Other </a:t>
            </a:r>
            <a:r>
              <a:rPr lang="en-US" sz="2000" b="1" dirty="0" smtClean="0">
                <a:solidFill>
                  <a:srgbClr val="000000"/>
                </a:solidFill>
                <a:latin typeface="+mj-lt"/>
              </a:rPr>
              <a:t>Personal </a:t>
            </a:r>
            <a:r>
              <a:rPr lang="en-US" sz="2000" b="1" dirty="0">
                <a:solidFill>
                  <a:srgbClr val="000000"/>
                </a:solidFill>
                <a:latin typeface="+mj-lt"/>
              </a:rPr>
              <a:t>S</a:t>
            </a:r>
            <a:r>
              <a:rPr lang="en-US" sz="2000" b="1" dirty="0" smtClean="0">
                <a:solidFill>
                  <a:srgbClr val="000000"/>
                </a:solidFill>
                <a:latin typeface="+mj-lt"/>
              </a:rPr>
              <a:t>avings </a:t>
            </a:r>
            <a:r>
              <a:rPr lang="en-US" sz="2000" b="1" dirty="0">
                <a:solidFill>
                  <a:srgbClr val="000000"/>
                </a:solidFill>
                <a:latin typeface="+mj-lt"/>
              </a:rPr>
              <a:t>and </a:t>
            </a:r>
            <a:r>
              <a:rPr lang="en-US" sz="2000" b="1" dirty="0" smtClean="0">
                <a:solidFill>
                  <a:srgbClr val="000000"/>
                </a:solidFill>
                <a:latin typeface="+mj-lt"/>
              </a:rPr>
              <a:t>Investments</a:t>
            </a:r>
            <a:endParaRPr lang="en-US" sz="2000" b="1" dirty="0">
              <a:solidFill>
                <a:srgbClr val="000000"/>
              </a:solidFill>
              <a:latin typeface="+mj-lt"/>
            </a:endParaRPr>
          </a:p>
        </p:txBody>
      </p:sp>
      <p:sp>
        <p:nvSpPr>
          <p:cNvPr id="15" name="Content Placeholder 2"/>
          <p:cNvSpPr>
            <a:spLocks noGrp="1"/>
          </p:cNvSpPr>
          <p:nvPr>
            <p:ph idx="1"/>
          </p:nvPr>
        </p:nvSpPr>
        <p:spPr>
          <a:xfrm>
            <a:off x="304800" y="1295400"/>
            <a:ext cx="8534400" cy="685800"/>
          </a:xfrm>
        </p:spPr>
        <p:txBody>
          <a:bodyPr>
            <a:normAutofit/>
          </a:bodyPr>
          <a:lstStyle/>
          <a:p>
            <a:r>
              <a:rPr lang="en-US" dirty="0" smtClean="0"/>
              <a:t>Do you expect the following will be a major source of income, a minor source of income, or not a source of income in your (and your spouse’s) retirement?  (2016 Workers planning to retire n=942)</a:t>
            </a:r>
            <a:endParaRPr lang="en-US" dirty="0"/>
          </a:p>
        </p:txBody>
      </p:sp>
    </p:spTree>
    <p:extLst>
      <p:ext uri="{BB962C8B-B14F-4D97-AF65-F5344CB8AC3E}">
        <p14:creationId xmlns:p14="http://schemas.microsoft.com/office/powerpoint/2010/main" val="56928179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2643293591"/>
              </p:ext>
            </p:extLst>
          </p:nvPr>
        </p:nvGraphicFramePr>
        <p:xfrm>
          <a:off x="152400" y="2331720"/>
          <a:ext cx="8915400" cy="451008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fontScale="90000"/>
          </a:bodyPr>
          <a:lstStyle/>
          <a:p>
            <a:r>
              <a:rPr lang="en-US" dirty="0" smtClean="0"/>
              <a:t>The Number of Retirees Citing Personal Savings as an Income Source Has Increased Since 2014</a:t>
            </a:r>
            <a:endParaRPr lang="en-US" dirty="0"/>
          </a:p>
        </p:txBody>
      </p:sp>
      <p:sp>
        <p:nvSpPr>
          <p:cNvPr id="4"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2008-2016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5" name="Slide Number Placeholder 4"/>
          <p:cNvSpPr>
            <a:spLocks noGrp="1"/>
          </p:cNvSpPr>
          <p:nvPr>
            <p:ph type="sldNum" sz="quarter" idx="10"/>
          </p:nvPr>
        </p:nvSpPr>
        <p:spPr/>
        <p:txBody>
          <a:bodyPr/>
          <a:lstStyle/>
          <a:p>
            <a:fld id="{EBAD9AF0-FD35-4E4E-B775-C1DCF7755A5B}" type="slidenum">
              <a:rPr lang="en-US" smtClean="0"/>
              <a:t>79</a:t>
            </a:fld>
            <a:endParaRPr lang="en-US" dirty="0"/>
          </a:p>
        </p:txBody>
      </p:sp>
      <p:sp>
        <p:nvSpPr>
          <p:cNvPr id="11" name="Text Box 7"/>
          <p:cNvSpPr txBox="1">
            <a:spLocks noChangeArrowheads="1"/>
          </p:cNvSpPr>
          <p:nvPr/>
        </p:nvSpPr>
        <p:spPr bwMode="auto">
          <a:xfrm>
            <a:off x="2343150" y="1909346"/>
            <a:ext cx="44577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000" b="1" dirty="0">
                <a:solidFill>
                  <a:srgbClr val="000000"/>
                </a:solidFill>
                <a:latin typeface="+mj-lt"/>
              </a:rPr>
              <a:t>Other </a:t>
            </a:r>
            <a:r>
              <a:rPr lang="en-US" sz="2000" b="1" dirty="0" smtClean="0">
                <a:solidFill>
                  <a:srgbClr val="000000"/>
                </a:solidFill>
                <a:latin typeface="+mj-lt"/>
              </a:rPr>
              <a:t>Personal </a:t>
            </a:r>
            <a:r>
              <a:rPr lang="en-US" sz="2000" b="1" dirty="0">
                <a:solidFill>
                  <a:srgbClr val="000000"/>
                </a:solidFill>
                <a:latin typeface="+mj-lt"/>
              </a:rPr>
              <a:t>S</a:t>
            </a:r>
            <a:r>
              <a:rPr lang="en-US" sz="2000" b="1" dirty="0" smtClean="0">
                <a:solidFill>
                  <a:srgbClr val="000000"/>
                </a:solidFill>
                <a:latin typeface="+mj-lt"/>
              </a:rPr>
              <a:t>avings </a:t>
            </a:r>
            <a:r>
              <a:rPr lang="en-US" sz="2000" b="1" dirty="0">
                <a:solidFill>
                  <a:srgbClr val="000000"/>
                </a:solidFill>
                <a:latin typeface="+mj-lt"/>
              </a:rPr>
              <a:t>and </a:t>
            </a:r>
            <a:r>
              <a:rPr lang="en-US" sz="2000" b="1" dirty="0" smtClean="0">
                <a:solidFill>
                  <a:srgbClr val="000000"/>
                </a:solidFill>
                <a:latin typeface="+mj-lt"/>
              </a:rPr>
              <a:t>Investments</a:t>
            </a:r>
            <a:endParaRPr lang="en-US" sz="2000" b="1" dirty="0">
              <a:solidFill>
                <a:srgbClr val="000000"/>
              </a:solidFill>
              <a:latin typeface="+mj-lt"/>
            </a:endParaRPr>
          </a:p>
        </p:txBody>
      </p:sp>
      <p:sp>
        <p:nvSpPr>
          <p:cNvPr id="12" name="Content Placeholder 2"/>
          <p:cNvSpPr>
            <a:spLocks noGrp="1"/>
          </p:cNvSpPr>
          <p:nvPr>
            <p:ph idx="1"/>
          </p:nvPr>
        </p:nvSpPr>
        <p:spPr>
          <a:xfrm>
            <a:off x="304800" y="1295400"/>
            <a:ext cx="8534400" cy="685800"/>
          </a:xfrm>
        </p:spPr>
        <p:txBody>
          <a:bodyPr>
            <a:normAutofit/>
          </a:bodyPr>
          <a:lstStyle/>
          <a:p>
            <a:r>
              <a:rPr lang="en-US" dirty="0" smtClean="0"/>
              <a:t>Is the </a:t>
            </a:r>
            <a:r>
              <a:rPr lang="en-US" dirty="0"/>
              <a:t>following a major source of income, a minor source of income, or not a source of income in your (and your spouse’s) retirement?  </a:t>
            </a:r>
            <a:r>
              <a:rPr lang="en-US" dirty="0" smtClean="0"/>
              <a:t>(2016 Retirees n=505)</a:t>
            </a:r>
            <a:endParaRPr lang="en-US" dirty="0"/>
          </a:p>
        </p:txBody>
      </p:sp>
    </p:spTree>
    <p:extLst>
      <p:ext uri="{BB962C8B-B14F-4D97-AF65-F5344CB8AC3E}">
        <p14:creationId xmlns:p14="http://schemas.microsoft.com/office/powerpoint/2010/main" val="11247885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Autofit/>
          </a:bodyPr>
          <a:lstStyle/>
          <a:p>
            <a:r>
              <a:rPr lang="en-US" sz="2900" dirty="0" smtClean="0"/>
              <a:t>Decrease in Percentage Not at All Confident Occurred Primarily Among Those Without  a Plan</a:t>
            </a:r>
            <a:endParaRPr lang="en-US" sz="2900" dirty="0"/>
          </a:p>
        </p:txBody>
      </p:sp>
      <p:sp>
        <p:nvSpPr>
          <p:cNvPr id="4" name="Text Box 6"/>
          <p:cNvSpPr txBox="1">
            <a:spLocks noChangeArrowheads="1"/>
          </p:cNvSpPr>
          <p:nvPr/>
        </p:nvSpPr>
        <p:spPr bwMode="auto">
          <a:xfrm>
            <a:off x="381000" y="6253163"/>
            <a:ext cx="74544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2013-2016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6" name="Slide Number Placeholder 5"/>
          <p:cNvSpPr>
            <a:spLocks noGrp="1"/>
          </p:cNvSpPr>
          <p:nvPr>
            <p:ph type="sldNum" sz="quarter" idx="10"/>
          </p:nvPr>
        </p:nvSpPr>
        <p:spPr/>
        <p:txBody>
          <a:bodyPr/>
          <a:lstStyle/>
          <a:p>
            <a:fld id="{EBAD9AF0-FD35-4E4E-B775-C1DCF7755A5B}" type="slidenum">
              <a:rPr lang="en-US" smtClean="0"/>
              <a:t>8</a:t>
            </a:fld>
            <a:endParaRPr lang="en-US" dirty="0"/>
          </a:p>
        </p:txBody>
      </p:sp>
      <p:graphicFrame>
        <p:nvGraphicFramePr>
          <p:cNvPr id="7" name="Chart 6"/>
          <p:cNvGraphicFramePr/>
          <p:nvPr>
            <p:extLst>
              <p:ext uri="{D42A27DB-BD31-4B8C-83A1-F6EECF244321}">
                <p14:modId xmlns:p14="http://schemas.microsoft.com/office/powerpoint/2010/main" val="4195925325"/>
              </p:ext>
            </p:extLst>
          </p:nvPr>
        </p:nvGraphicFramePr>
        <p:xfrm>
          <a:off x="152400" y="1840675"/>
          <a:ext cx="8839200" cy="4140848"/>
        </p:xfrm>
        <a:graphic>
          <a:graphicData uri="http://schemas.openxmlformats.org/drawingml/2006/chart">
            <c:chart xmlns:c="http://schemas.openxmlformats.org/drawingml/2006/chart" xmlns:r="http://schemas.openxmlformats.org/officeDocument/2006/relationships" r:id="rId3"/>
          </a:graphicData>
        </a:graphic>
      </p:graphicFrame>
      <p:sp>
        <p:nvSpPr>
          <p:cNvPr id="10" name="Content Placeholder 2"/>
          <p:cNvSpPr>
            <a:spLocks noGrp="1"/>
          </p:cNvSpPr>
          <p:nvPr>
            <p:ph idx="1"/>
          </p:nvPr>
        </p:nvSpPr>
        <p:spPr>
          <a:xfrm>
            <a:off x="304800" y="1295400"/>
            <a:ext cx="8534400" cy="685800"/>
          </a:xfrm>
        </p:spPr>
        <p:txBody>
          <a:bodyPr>
            <a:normAutofit/>
          </a:bodyPr>
          <a:lstStyle/>
          <a:p>
            <a:r>
              <a:rPr lang="en-US" sz="1400" dirty="0" smtClean="0"/>
              <a:t>Overall, how confident are you that you (and your spouse) will have enough money to live comfortably throughout your retirement years?</a:t>
            </a:r>
            <a:endParaRPr lang="en-US" sz="1400" dirty="0"/>
          </a:p>
        </p:txBody>
      </p:sp>
      <p:sp>
        <p:nvSpPr>
          <p:cNvPr id="12" name="Content Placeholder 2"/>
          <p:cNvSpPr txBox="1">
            <a:spLocks/>
          </p:cNvSpPr>
          <p:nvPr/>
        </p:nvSpPr>
        <p:spPr>
          <a:xfrm>
            <a:off x="381000" y="6033017"/>
            <a:ext cx="8534400" cy="29158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50" dirty="0" smtClean="0"/>
              <a:t>*</a:t>
            </a:r>
            <a:r>
              <a:rPr lang="en-US" sz="1050" i="1" dirty="0" smtClean="0"/>
              <a:t>Have Retirement Plan </a:t>
            </a:r>
            <a:r>
              <a:rPr lang="en-US" sz="1050" dirty="0" smtClean="0"/>
              <a:t>defined as respondent or spouse having at least one of the following: IRA, DC plan, or DB plan </a:t>
            </a:r>
            <a:endParaRPr lang="en-US" sz="1050" dirty="0"/>
          </a:p>
        </p:txBody>
      </p:sp>
      <p:grpSp>
        <p:nvGrpSpPr>
          <p:cNvPr id="14" name="Group 13"/>
          <p:cNvGrpSpPr/>
          <p:nvPr/>
        </p:nvGrpSpPr>
        <p:grpSpPr>
          <a:xfrm>
            <a:off x="5186919" y="5310622"/>
            <a:ext cx="2653999" cy="309151"/>
            <a:chOff x="921076" y="5310622"/>
            <a:chExt cx="1652453" cy="309151"/>
          </a:xfrm>
        </p:grpSpPr>
        <p:sp>
          <p:nvSpPr>
            <p:cNvPr id="15" name="TextBox 14"/>
            <p:cNvSpPr txBox="1"/>
            <p:nvPr/>
          </p:nvSpPr>
          <p:spPr>
            <a:xfrm>
              <a:off x="921076" y="5310622"/>
              <a:ext cx="550151" cy="307777"/>
            </a:xfrm>
            <a:prstGeom prst="rect">
              <a:avLst/>
            </a:prstGeom>
            <a:noFill/>
          </p:spPr>
          <p:txBody>
            <a:bodyPr wrap="none" rtlCol="0">
              <a:spAutoFit/>
            </a:bodyPr>
            <a:lstStyle/>
            <a:p>
              <a:r>
                <a:rPr lang="en-US" sz="1400" dirty="0" smtClean="0"/>
                <a:t>2013</a:t>
              </a:r>
              <a:endParaRPr lang="en-US" sz="1400" dirty="0"/>
            </a:p>
          </p:txBody>
        </p:sp>
        <p:sp>
          <p:nvSpPr>
            <p:cNvPr id="16" name="TextBox 15"/>
            <p:cNvSpPr txBox="1"/>
            <p:nvPr/>
          </p:nvSpPr>
          <p:spPr>
            <a:xfrm>
              <a:off x="1485475" y="5311996"/>
              <a:ext cx="550151" cy="307777"/>
            </a:xfrm>
            <a:prstGeom prst="rect">
              <a:avLst/>
            </a:prstGeom>
            <a:noFill/>
          </p:spPr>
          <p:txBody>
            <a:bodyPr wrap="none" rtlCol="0">
              <a:spAutoFit/>
            </a:bodyPr>
            <a:lstStyle/>
            <a:p>
              <a:r>
                <a:rPr lang="en-US" sz="1400" dirty="0" smtClean="0"/>
                <a:t>2014</a:t>
              </a:r>
              <a:endParaRPr lang="en-US" sz="1400" dirty="0"/>
            </a:p>
          </p:txBody>
        </p:sp>
        <p:sp>
          <p:nvSpPr>
            <p:cNvPr id="17" name="TextBox 16"/>
            <p:cNvSpPr txBox="1"/>
            <p:nvPr/>
          </p:nvSpPr>
          <p:spPr>
            <a:xfrm>
              <a:off x="2035627" y="5310623"/>
              <a:ext cx="537902" cy="307777"/>
            </a:xfrm>
            <a:prstGeom prst="rect">
              <a:avLst/>
            </a:prstGeom>
            <a:noFill/>
          </p:spPr>
          <p:txBody>
            <a:bodyPr wrap="square" rtlCol="0">
              <a:spAutoFit/>
            </a:bodyPr>
            <a:lstStyle/>
            <a:p>
              <a:r>
                <a:rPr lang="en-US" sz="1400" dirty="0" smtClean="0"/>
                <a:t>2015</a:t>
              </a:r>
              <a:endParaRPr lang="en-US" sz="1400" dirty="0"/>
            </a:p>
          </p:txBody>
        </p:sp>
      </p:grpSp>
      <p:grpSp>
        <p:nvGrpSpPr>
          <p:cNvPr id="20" name="Group 19"/>
          <p:cNvGrpSpPr/>
          <p:nvPr/>
        </p:nvGrpSpPr>
        <p:grpSpPr>
          <a:xfrm>
            <a:off x="828675" y="5634038"/>
            <a:ext cx="2967038" cy="338554"/>
            <a:chOff x="828675" y="5634038"/>
            <a:chExt cx="2967038" cy="338554"/>
          </a:xfrm>
        </p:grpSpPr>
        <p:sp>
          <p:nvSpPr>
            <p:cNvPr id="8" name="TextBox 7"/>
            <p:cNvSpPr txBox="1"/>
            <p:nvPr/>
          </p:nvSpPr>
          <p:spPr>
            <a:xfrm>
              <a:off x="1266203" y="5634038"/>
              <a:ext cx="2091983" cy="338554"/>
            </a:xfrm>
            <a:prstGeom prst="rect">
              <a:avLst/>
            </a:prstGeom>
            <a:noFill/>
          </p:spPr>
          <p:txBody>
            <a:bodyPr wrap="none" rtlCol="0">
              <a:spAutoFit/>
            </a:bodyPr>
            <a:lstStyle/>
            <a:p>
              <a:pPr algn="ctr"/>
              <a:r>
                <a:rPr lang="en-US" sz="1600" dirty="0" smtClean="0"/>
                <a:t>Have Retirement Plan*</a:t>
              </a:r>
              <a:endParaRPr lang="en-US" sz="1600" dirty="0"/>
            </a:p>
          </p:txBody>
        </p:sp>
        <p:cxnSp>
          <p:nvCxnSpPr>
            <p:cNvPr id="19" name="Straight Connector 18"/>
            <p:cNvCxnSpPr/>
            <p:nvPr/>
          </p:nvCxnSpPr>
          <p:spPr>
            <a:xfrm>
              <a:off x="828675" y="5657885"/>
              <a:ext cx="2967038"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5400675" y="5634038"/>
            <a:ext cx="2967038" cy="338554"/>
            <a:chOff x="828675" y="5634038"/>
            <a:chExt cx="2967038" cy="338554"/>
          </a:xfrm>
        </p:grpSpPr>
        <p:sp>
          <p:nvSpPr>
            <p:cNvPr id="22" name="TextBox 21"/>
            <p:cNvSpPr txBox="1"/>
            <p:nvPr/>
          </p:nvSpPr>
          <p:spPr>
            <a:xfrm>
              <a:off x="1404574" y="5634038"/>
              <a:ext cx="1815241" cy="338554"/>
            </a:xfrm>
            <a:prstGeom prst="rect">
              <a:avLst/>
            </a:prstGeom>
            <a:noFill/>
          </p:spPr>
          <p:txBody>
            <a:bodyPr wrap="none" rtlCol="0">
              <a:spAutoFit/>
            </a:bodyPr>
            <a:lstStyle/>
            <a:p>
              <a:pPr algn="ctr"/>
              <a:r>
                <a:rPr lang="en-US" sz="1600" dirty="0" smtClean="0"/>
                <a:t>No Retirement Plan</a:t>
              </a:r>
              <a:endParaRPr lang="en-US" sz="1600" dirty="0"/>
            </a:p>
          </p:txBody>
        </p:sp>
        <p:cxnSp>
          <p:nvCxnSpPr>
            <p:cNvPr id="23" name="Straight Connector 22"/>
            <p:cNvCxnSpPr/>
            <p:nvPr/>
          </p:nvCxnSpPr>
          <p:spPr>
            <a:xfrm>
              <a:off x="828675" y="5657885"/>
              <a:ext cx="296703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7840918" y="5306686"/>
            <a:ext cx="905890" cy="307777"/>
          </a:xfrm>
          <a:prstGeom prst="rect">
            <a:avLst/>
          </a:prstGeom>
          <a:noFill/>
        </p:spPr>
        <p:txBody>
          <a:bodyPr wrap="square" rtlCol="0">
            <a:spAutoFit/>
          </a:bodyPr>
          <a:lstStyle/>
          <a:p>
            <a:r>
              <a:rPr lang="en-US" sz="1400" dirty="0" smtClean="0"/>
              <a:t>2016</a:t>
            </a:r>
            <a:endParaRPr lang="en-US" sz="1400" dirty="0"/>
          </a:p>
        </p:txBody>
      </p:sp>
      <p:grpSp>
        <p:nvGrpSpPr>
          <p:cNvPr id="25" name="Group 24"/>
          <p:cNvGrpSpPr/>
          <p:nvPr/>
        </p:nvGrpSpPr>
        <p:grpSpPr>
          <a:xfrm>
            <a:off x="828676" y="5292808"/>
            <a:ext cx="2323789" cy="314521"/>
            <a:chOff x="983319" y="5298118"/>
            <a:chExt cx="1161867" cy="314521"/>
          </a:xfrm>
        </p:grpSpPr>
        <p:sp>
          <p:nvSpPr>
            <p:cNvPr id="26" name="TextBox 25"/>
            <p:cNvSpPr txBox="1"/>
            <p:nvPr/>
          </p:nvSpPr>
          <p:spPr>
            <a:xfrm>
              <a:off x="983319" y="5298118"/>
              <a:ext cx="550151" cy="307777"/>
            </a:xfrm>
            <a:prstGeom prst="rect">
              <a:avLst/>
            </a:prstGeom>
            <a:noFill/>
          </p:spPr>
          <p:txBody>
            <a:bodyPr wrap="none" rtlCol="0">
              <a:spAutoFit/>
            </a:bodyPr>
            <a:lstStyle/>
            <a:p>
              <a:r>
                <a:rPr lang="en-US" sz="1400" dirty="0" smtClean="0"/>
                <a:t>2013</a:t>
              </a:r>
              <a:endParaRPr lang="en-US" sz="1400" dirty="0"/>
            </a:p>
          </p:txBody>
        </p:sp>
        <p:sp>
          <p:nvSpPr>
            <p:cNvPr id="27" name="TextBox 26"/>
            <p:cNvSpPr txBox="1"/>
            <p:nvPr/>
          </p:nvSpPr>
          <p:spPr>
            <a:xfrm>
              <a:off x="1402349" y="5304860"/>
              <a:ext cx="322711" cy="307777"/>
            </a:xfrm>
            <a:prstGeom prst="rect">
              <a:avLst/>
            </a:prstGeom>
            <a:noFill/>
          </p:spPr>
          <p:txBody>
            <a:bodyPr wrap="square" rtlCol="0">
              <a:spAutoFit/>
            </a:bodyPr>
            <a:lstStyle/>
            <a:p>
              <a:r>
                <a:rPr lang="en-US" sz="1400" dirty="0" smtClean="0"/>
                <a:t>2014</a:t>
              </a:r>
              <a:endParaRPr lang="en-US" sz="1400" dirty="0"/>
            </a:p>
          </p:txBody>
        </p:sp>
        <p:sp>
          <p:nvSpPr>
            <p:cNvPr id="28" name="TextBox 27"/>
            <p:cNvSpPr txBox="1"/>
            <p:nvPr/>
          </p:nvSpPr>
          <p:spPr>
            <a:xfrm>
              <a:off x="1833751" y="5304862"/>
              <a:ext cx="311435" cy="307777"/>
            </a:xfrm>
            <a:prstGeom prst="rect">
              <a:avLst/>
            </a:prstGeom>
            <a:noFill/>
          </p:spPr>
          <p:txBody>
            <a:bodyPr wrap="square" rtlCol="0">
              <a:spAutoFit/>
            </a:bodyPr>
            <a:lstStyle/>
            <a:p>
              <a:r>
                <a:rPr lang="en-US" sz="1400" dirty="0" smtClean="0"/>
                <a:t>2015</a:t>
              </a:r>
              <a:endParaRPr lang="en-US" sz="1400" dirty="0"/>
            </a:p>
          </p:txBody>
        </p:sp>
      </p:grpSp>
      <p:sp>
        <p:nvSpPr>
          <p:cNvPr id="29" name="TextBox 28"/>
          <p:cNvSpPr txBox="1"/>
          <p:nvPr/>
        </p:nvSpPr>
        <p:spPr>
          <a:xfrm>
            <a:off x="3483769" y="5292809"/>
            <a:ext cx="623887" cy="307777"/>
          </a:xfrm>
          <a:prstGeom prst="rect">
            <a:avLst/>
          </a:prstGeom>
          <a:noFill/>
        </p:spPr>
        <p:txBody>
          <a:bodyPr wrap="square" rtlCol="0">
            <a:spAutoFit/>
          </a:bodyPr>
          <a:lstStyle/>
          <a:p>
            <a:r>
              <a:rPr lang="en-US" sz="1400" dirty="0" smtClean="0"/>
              <a:t>2016</a:t>
            </a:r>
            <a:endParaRPr lang="en-US" sz="1400" dirty="0"/>
          </a:p>
        </p:txBody>
      </p:sp>
    </p:spTree>
    <p:extLst>
      <p:ext uri="{BB962C8B-B14F-4D97-AF65-F5344CB8AC3E}">
        <p14:creationId xmlns:p14="http://schemas.microsoft.com/office/powerpoint/2010/main" val="374278546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1385376648"/>
              </p:ext>
            </p:extLst>
          </p:nvPr>
        </p:nvGraphicFramePr>
        <p:xfrm>
          <a:off x="152400" y="2331720"/>
          <a:ext cx="8915400" cy="451008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fontScale="90000"/>
          </a:bodyPr>
          <a:lstStyle/>
          <a:p>
            <a:r>
              <a:rPr lang="en-US" dirty="0" smtClean="0"/>
              <a:t>Workers Citing Employment as a Major Source of Retirement Income Shows Uptick Since Past Year</a:t>
            </a:r>
            <a:endParaRPr lang="en-US" dirty="0"/>
          </a:p>
        </p:txBody>
      </p:sp>
      <p:sp>
        <p:nvSpPr>
          <p:cNvPr id="4"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1991-2016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5" name="Slide Number Placeholder 4"/>
          <p:cNvSpPr>
            <a:spLocks noGrp="1"/>
          </p:cNvSpPr>
          <p:nvPr>
            <p:ph type="sldNum" sz="quarter" idx="10"/>
          </p:nvPr>
        </p:nvSpPr>
        <p:spPr/>
        <p:txBody>
          <a:bodyPr/>
          <a:lstStyle/>
          <a:p>
            <a:fld id="{EBAD9AF0-FD35-4E4E-B775-C1DCF7755A5B}" type="slidenum">
              <a:rPr lang="en-US" smtClean="0"/>
              <a:t>80</a:t>
            </a:fld>
            <a:endParaRPr lang="en-US" dirty="0"/>
          </a:p>
        </p:txBody>
      </p:sp>
      <p:sp>
        <p:nvSpPr>
          <p:cNvPr id="16" name="Text Box 7"/>
          <p:cNvSpPr txBox="1">
            <a:spLocks noChangeArrowheads="1"/>
          </p:cNvSpPr>
          <p:nvPr/>
        </p:nvSpPr>
        <p:spPr bwMode="auto">
          <a:xfrm>
            <a:off x="2692879" y="1909346"/>
            <a:ext cx="37582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b="1" dirty="0" smtClean="0">
                <a:solidFill>
                  <a:srgbClr val="000000"/>
                </a:solidFill>
                <a:latin typeface="+mj-lt"/>
              </a:rPr>
              <a:t>Employment During Retirement</a:t>
            </a:r>
            <a:endParaRPr lang="en-US" sz="2000" b="1" dirty="0">
              <a:solidFill>
                <a:srgbClr val="000000"/>
              </a:solidFill>
              <a:latin typeface="+mj-lt"/>
            </a:endParaRPr>
          </a:p>
        </p:txBody>
      </p:sp>
      <p:sp>
        <p:nvSpPr>
          <p:cNvPr id="18" name="Content Placeholder 2"/>
          <p:cNvSpPr>
            <a:spLocks noGrp="1"/>
          </p:cNvSpPr>
          <p:nvPr>
            <p:ph idx="1"/>
          </p:nvPr>
        </p:nvSpPr>
        <p:spPr>
          <a:xfrm>
            <a:off x="304800" y="1295400"/>
            <a:ext cx="8534400" cy="685800"/>
          </a:xfrm>
        </p:spPr>
        <p:txBody>
          <a:bodyPr>
            <a:normAutofit/>
          </a:bodyPr>
          <a:lstStyle/>
          <a:p>
            <a:r>
              <a:rPr lang="en-US" dirty="0" smtClean="0"/>
              <a:t>Do you expect the following will be a major source of income, a minor source of income, or not a source of income in your (and your spouse’s) retirement?  (2016 Workers planning to retire n=942)</a:t>
            </a:r>
            <a:endParaRPr lang="en-US" dirty="0"/>
          </a:p>
        </p:txBody>
      </p:sp>
    </p:spTree>
    <p:extLst>
      <p:ext uri="{BB962C8B-B14F-4D97-AF65-F5344CB8AC3E}">
        <p14:creationId xmlns:p14="http://schemas.microsoft.com/office/powerpoint/2010/main" val="6027241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537383773"/>
              </p:ext>
            </p:extLst>
          </p:nvPr>
        </p:nvGraphicFramePr>
        <p:xfrm>
          <a:off x="152400" y="2331720"/>
          <a:ext cx="8915400" cy="451008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fontScale="90000"/>
          </a:bodyPr>
          <a:lstStyle/>
          <a:p>
            <a:r>
              <a:rPr lang="en-US" dirty="0" smtClean="0"/>
              <a:t>Employment Remains a Source of Income for About 1 in 4 of Retirees</a:t>
            </a:r>
            <a:endParaRPr lang="en-US" dirty="0"/>
          </a:p>
        </p:txBody>
      </p:sp>
      <p:sp>
        <p:nvSpPr>
          <p:cNvPr id="4"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1991-2016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5" name="Slide Number Placeholder 4"/>
          <p:cNvSpPr>
            <a:spLocks noGrp="1"/>
          </p:cNvSpPr>
          <p:nvPr>
            <p:ph type="sldNum" sz="quarter" idx="10"/>
          </p:nvPr>
        </p:nvSpPr>
        <p:spPr/>
        <p:txBody>
          <a:bodyPr/>
          <a:lstStyle/>
          <a:p>
            <a:fld id="{EBAD9AF0-FD35-4E4E-B775-C1DCF7755A5B}" type="slidenum">
              <a:rPr lang="en-US" smtClean="0"/>
              <a:t>81</a:t>
            </a:fld>
            <a:endParaRPr lang="en-US" dirty="0"/>
          </a:p>
        </p:txBody>
      </p:sp>
      <p:sp>
        <p:nvSpPr>
          <p:cNvPr id="16" name="Text Box 7"/>
          <p:cNvSpPr txBox="1">
            <a:spLocks noChangeArrowheads="1"/>
          </p:cNvSpPr>
          <p:nvPr/>
        </p:nvSpPr>
        <p:spPr bwMode="auto">
          <a:xfrm>
            <a:off x="2692879" y="1909346"/>
            <a:ext cx="37582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b="1" dirty="0" smtClean="0">
                <a:solidFill>
                  <a:srgbClr val="000000"/>
                </a:solidFill>
                <a:latin typeface="+mj-lt"/>
              </a:rPr>
              <a:t>Employment During </a:t>
            </a:r>
            <a:r>
              <a:rPr lang="en-US" sz="2000" b="1" dirty="0">
                <a:solidFill>
                  <a:srgbClr val="000000"/>
                </a:solidFill>
                <a:latin typeface="+mj-lt"/>
              </a:rPr>
              <a:t>R</a:t>
            </a:r>
            <a:r>
              <a:rPr lang="en-US" sz="2000" b="1" dirty="0" smtClean="0">
                <a:solidFill>
                  <a:srgbClr val="000000"/>
                </a:solidFill>
                <a:latin typeface="+mj-lt"/>
              </a:rPr>
              <a:t>etirement</a:t>
            </a:r>
            <a:endParaRPr lang="en-US" sz="2000" b="1" dirty="0">
              <a:solidFill>
                <a:srgbClr val="000000"/>
              </a:solidFill>
              <a:latin typeface="+mj-lt"/>
            </a:endParaRPr>
          </a:p>
        </p:txBody>
      </p:sp>
      <p:sp>
        <p:nvSpPr>
          <p:cNvPr id="17" name="Content Placeholder 2"/>
          <p:cNvSpPr>
            <a:spLocks noGrp="1"/>
          </p:cNvSpPr>
          <p:nvPr>
            <p:ph idx="1"/>
          </p:nvPr>
        </p:nvSpPr>
        <p:spPr>
          <a:xfrm>
            <a:off x="304800" y="1295400"/>
            <a:ext cx="8534400" cy="685800"/>
          </a:xfrm>
        </p:spPr>
        <p:txBody>
          <a:bodyPr>
            <a:normAutofit/>
          </a:bodyPr>
          <a:lstStyle/>
          <a:p>
            <a:r>
              <a:rPr lang="en-US" dirty="0" smtClean="0"/>
              <a:t>Is the </a:t>
            </a:r>
            <a:r>
              <a:rPr lang="en-US" dirty="0"/>
              <a:t>following a major source of income, a minor source of income, or not a source of income in your (and your spouse’s) retirement?  </a:t>
            </a:r>
            <a:r>
              <a:rPr lang="en-US" dirty="0" smtClean="0"/>
              <a:t>(2016 Retirees n=505)</a:t>
            </a:r>
            <a:endParaRPr lang="en-US" dirty="0"/>
          </a:p>
        </p:txBody>
      </p:sp>
    </p:spTree>
    <p:extLst>
      <p:ext uri="{BB962C8B-B14F-4D97-AF65-F5344CB8AC3E}">
        <p14:creationId xmlns:p14="http://schemas.microsoft.com/office/powerpoint/2010/main" val="230103213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 y="3781263"/>
            <a:ext cx="8509661" cy="1362075"/>
          </a:xfrm>
        </p:spPr>
        <p:txBody>
          <a:bodyPr/>
          <a:lstStyle/>
          <a:p>
            <a:r>
              <a:rPr lang="en-US" dirty="0" smtClean="0"/>
              <a:t>Expectations about retirement – Entitlement Programs</a:t>
            </a:r>
            <a:endParaRPr lang="en-US" dirty="0"/>
          </a:p>
        </p:txBody>
      </p:sp>
    </p:spTree>
    <p:extLst>
      <p:ext uri="{BB962C8B-B14F-4D97-AF65-F5344CB8AC3E}">
        <p14:creationId xmlns:p14="http://schemas.microsoft.com/office/powerpoint/2010/main" val="285735782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1457391070"/>
              </p:ext>
            </p:extLst>
          </p:nvPr>
        </p:nvGraphicFramePr>
        <p:xfrm>
          <a:off x="0" y="1949450"/>
          <a:ext cx="9144000" cy="490855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bwMode="white">
          <a:xfrm>
            <a:off x="244291" y="168308"/>
            <a:ext cx="8655419" cy="944562"/>
          </a:xfrm>
        </p:spPr>
        <p:txBody>
          <a:bodyPr>
            <a:normAutofit fontScale="90000"/>
          </a:bodyPr>
          <a:lstStyle/>
          <a:p>
            <a:r>
              <a:rPr lang="en-US" dirty="0" smtClean="0"/>
              <a:t>Many Workers Continue to Lack Confidence in Future Social Security Benefits, But Overall Confidence Is Gradually Increasing</a:t>
            </a:r>
            <a:endParaRPr lang="en-US" dirty="0"/>
          </a:p>
        </p:txBody>
      </p:sp>
      <p:sp>
        <p:nvSpPr>
          <p:cNvPr id="3" name="Content Placeholder 2"/>
          <p:cNvSpPr>
            <a:spLocks noGrp="1"/>
          </p:cNvSpPr>
          <p:nvPr>
            <p:ph idx="1"/>
          </p:nvPr>
        </p:nvSpPr>
        <p:spPr/>
        <p:txBody>
          <a:bodyPr/>
          <a:lstStyle/>
          <a:p>
            <a:r>
              <a:rPr lang="en-US" dirty="0"/>
              <a:t>How confident are you that the Social Security system will continue to provide benefits of at least equal value to the benefits received by retirees today? </a:t>
            </a:r>
            <a:r>
              <a:rPr lang="en-US" dirty="0" smtClean="0"/>
              <a:t>(2016 </a:t>
            </a:r>
            <a:r>
              <a:rPr lang="en-US" dirty="0"/>
              <a:t>Workers </a:t>
            </a:r>
            <a:r>
              <a:rPr lang="en-US" dirty="0" smtClean="0"/>
              <a:t>n=1,000)</a:t>
            </a:r>
            <a:endParaRPr lang="en-US" dirty="0"/>
          </a:p>
        </p:txBody>
      </p:sp>
      <p:sp>
        <p:nvSpPr>
          <p:cNvPr id="5"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1993-2016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6" name="Slide Number Placeholder 5"/>
          <p:cNvSpPr>
            <a:spLocks noGrp="1"/>
          </p:cNvSpPr>
          <p:nvPr>
            <p:ph type="sldNum" sz="quarter" idx="10"/>
          </p:nvPr>
        </p:nvSpPr>
        <p:spPr/>
        <p:txBody>
          <a:bodyPr/>
          <a:lstStyle/>
          <a:p>
            <a:fld id="{EBAD9AF0-FD35-4E4E-B775-C1DCF7755A5B}" type="slidenum">
              <a:rPr lang="en-US" smtClean="0"/>
              <a:t>83</a:t>
            </a:fld>
            <a:endParaRPr lang="en-US" dirty="0"/>
          </a:p>
        </p:txBody>
      </p:sp>
      <p:sp>
        <p:nvSpPr>
          <p:cNvPr id="9" name="TextBox 1"/>
          <p:cNvSpPr txBox="1"/>
          <p:nvPr/>
        </p:nvSpPr>
        <p:spPr>
          <a:xfrm>
            <a:off x="8197861" y="2812418"/>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32%</a:t>
            </a:r>
            <a:endParaRPr lang="en-US" sz="1400" dirty="0"/>
          </a:p>
        </p:txBody>
      </p:sp>
      <p:sp>
        <p:nvSpPr>
          <p:cNvPr id="10" name="TextBox 1"/>
          <p:cNvSpPr txBox="1"/>
          <p:nvPr/>
        </p:nvSpPr>
        <p:spPr>
          <a:xfrm>
            <a:off x="8197860" y="3513974"/>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28%</a:t>
            </a:r>
            <a:endParaRPr lang="en-US" sz="1400" dirty="0"/>
          </a:p>
        </p:txBody>
      </p:sp>
      <p:sp>
        <p:nvSpPr>
          <p:cNvPr id="11" name="TextBox 1"/>
          <p:cNvSpPr txBox="1"/>
          <p:nvPr/>
        </p:nvSpPr>
        <p:spPr>
          <a:xfrm>
            <a:off x="8197861" y="4225605"/>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29%</a:t>
            </a:r>
            <a:endParaRPr lang="en-US" sz="1400" dirty="0">
              <a:solidFill>
                <a:schemeClr val="bg1"/>
              </a:solidFill>
            </a:endParaRPr>
          </a:p>
        </p:txBody>
      </p:sp>
      <p:sp>
        <p:nvSpPr>
          <p:cNvPr id="12" name="TextBox 1"/>
          <p:cNvSpPr txBox="1"/>
          <p:nvPr/>
        </p:nvSpPr>
        <p:spPr>
          <a:xfrm>
            <a:off x="8147734" y="4794834"/>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  10%</a:t>
            </a:r>
            <a:endParaRPr lang="en-US" sz="1400" dirty="0">
              <a:solidFill>
                <a:schemeClr val="bg1"/>
              </a:solidFill>
            </a:endParaRPr>
          </a:p>
        </p:txBody>
      </p:sp>
      <p:sp>
        <p:nvSpPr>
          <p:cNvPr id="13" name="TextBox 1"/>
          <p:cNvSpPr txBox="1"/>
          <p:nvPr/>
        </p:nvSpPr>
        <p:spPr>
          <a:xfrm>
            <a:off x="123824" y="5431022"/>
            <a:ext cx="682598" cy="579253"/>
          </a:xfrm>
          <a:prstGeom prst="rect">
            <a:avLst/>
          </a:prstGeom>
          <a:solidFill>
            <a:schemeClr val="bg1"/>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050" dirty="0" smtClean="0"/>
              <a:t>Yearly</a:t>
            </a:r>
          </a:p>
          <a:p>
            <a:pPr algn="r"/>
            <a:r>
              <a:rPr lang="en-US" sz="1050" dirty="0" smtClean="0"/>
              <a:t>Change in</a:t>
            </a:r>
          </a:p>
          <a:p>
            <a:pPr algn="r"/>
            <a:r>
              <a:rPr lang="en-US" sz="1050" i="1" dirty="0"/>
              <a:t>Very</a:t>
            </a:r>
          </a:p>
          <a:p>
            <a:pPr algn="r"/>
            <a:r>
              <a:rPr lang="en-US" sz="1050" i="1" dirty="0"/>
              <a:t>Confident</a:t>
            </a:r>
          </a:p>
        </p:txBody>
      </p:sp>
      <p:sp>
        <p:nvSpPr>
          <p:cNvPr id="20" name="TextBox 1"/>
          <p:cNvSpPr txBox="1"/>
          <p:nvPr/>
        </p:nvSpPr>
        <p:spPr>
          <a:xfrm>
            <a:off x="5962210" y="2802893"/>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39%</a:t>
            </a:r>
            <a:endParaRPr lang="en-US" sz="1400" dirty="0"/>
          </a:p>
        </p:txBody>
      </p:sp>
      <p:sp>
        <p:nvSpPr>
          <p:cNvPr id="21" name="TextBox 1"/>
          <p:cNvSpPr txBox="1"/>
          <p:nvPr/>
        </p:nvSpPr>
        <p:spPr>
          <a:xfrm>
            <a:off x="5962209" y="3706476"/>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28%</a:t>
            </a:r>
            <a:endParaRPr lang="en-US" sz="1400" dirty="0"/>
          </a:p>
        </p:txBody>
      </p:sp>
      <p:sp>
        <p:nvSpPr>
          <p:cNvPr id="22" name="TextBox 1"/>
          <p:cNvSpPr txBox="1"/>
          <p:nvPr/>
        </p:nvSpPr>
        <p:spPr>
          <a:xfrm>
            <a:off x="5962210" y="4399057"/>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26%</a:t>
            </a:r>
            <a:endParaRPr lang="en-US" sz="1400" dirty="0">
              <a:solidFill>
                <a:schemeClr val="bg1"/>
              </a:solidFill>
            </a:endParaRPr>
          </a:p>
        </p:txBody>
      </p:sp>
      <p:sp>
        <p:nvSpPr>
          <p:cNvPr id="23" name="TextBox 1"/>
          <p:cNvSpPr txBox="1"/>
          <p:nvPr/>
        </p:nvSpPr>
        <p:spPr>
          <a:xfrm>
            <a:off x="5962210" y="4794834"/>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  6%</a:t>
            </a:r>
            <a:endParaRPr lang="en-US" sz="1400" dirty="0">
              <a:solidFill>
                <a:schemeClr val="bg1"/>
              </a:solidFill>
            </a:endParaRPr>
          </a:p>
        </p:txBody>
      </p:sp>
      <p:sp>
        <p:nvSpPr>
          <p:cNvPr id="16" name="TextBox 1"/>
          <p:cNvSpPr txBox="1"/>
          <p:nvPr/>
        </p:nvSpPr>
        <p:spPr>
          <a:xfrm>
            <a:off x="2117329" y="2903537"/>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44%</a:t>
            </a:r>
            <a:endParaRPr lang="en-US" sz="1400" dirty="0"/>
          </a:p>
        </p:txBody>
      </p:sp>
      <p:sp>
        <p:nvSpPr>
          <p:cNvPr id="17" name="TextBox 1"/>
          <p:cNvSpPr txBox="1"/>
          <p:nvPr/>
        </p:nvSpPr>
        <p:spPr>
          <a:xfrm>
            <a:off x="2117328" y="3884754"/>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31%</a:t>
            </a:r>
            <a:endParaRPr lang="en-US" sz="1400" dirty="0"/>
          </a:p>
        </p:txBody>
      </p:sp>
      <p:sp>
        <p:nvSpPr>
          <p:cNvPr id="18" name="TextBox 1"/>
          <p:cNvSpPr txBox="1"/>
          <p:nvPr/>
        </p:nvSpPr>
        <p:spPr>
          <a:xfrm>
            <a:off x="2117329" y="4508327"/>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a:solidFill>
                  <a:schemeClr val="bg1"/>
                </a:solidFill>
              </a:rPr>
              <a:t>1</a:t>
            </a:r>
            <a:r>
              <a:rPr lang="en-US" sz="1400" dirty="0" smtClean="0">
                <a:solidFill>
                  <a:schemeClr val="bg1"/>
                </a:solidFill>
              </a:rPr>
              <a:t>6%</a:t>
            </a:r>
            <a:endParaRPr lang="en-US" sz="1400" dirty="0">
              <a:solidFill>
                <a:schemeClr val="bg1"/>
              </a:solidFill>
            </a:endParaRPr>
          </a:p>
        </p:txBody>
      </p:sp>
      <p:sp>
        <p:nvSpPr>
          <p:cNvPr id="19" name="TextBox 1"/>
          <p:cNvSpPr txBox="1"/>
          <p:nvPr/>
        </p:nvSpPr>
        <p:spPr>
          <a:xfrm>
            <a:off x="2117329" y="4791966"/>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  6%</a:t>
            </a:r>
            <a:endParaRPr lang="en-US" sz="1400" dirty="0">
              <a:solidFill>
                <a:schemeClr val="bg1"/>
              </a:solidFill>
            </a:endParaRPr>
          </a:p>
        </p:txBody>
      </p:sp>
      <p:sp>
        <p:nvSpPr>
          <p:cNvPr id="24" name="TextBox 1"/>
          <p:cNvSpPr txBox="1"/>
          <p:nvPr/>
        </p:nvSpPr>
        <p:spPr>
          <a:xfrm>
            <a:off x="7358671" y="2795798"/>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41%</a:t>
            </a:r>
            <a:endParaRPr lang="en-US" sz="1400" dirty="0"/>
          </a:p>
        </p:txBody>
      </p:sp>
      <p:sp>
        <p:nvSpPr>
          <p:cNvPr id="25" name="TextBox 1"/>
          <p:cNvSpPr txBox="1"/>
          <p:nvPr/>
        </p:nvSpPr>
        <p:spPr>
          <a:xfrm>
            <a:off x="7358670" y="3699381"/>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28%</a:t>
            </a:r>
            <a:endParaRPr lang="en-US" sz="1400" dirty="0"/>
          </a:p>
        </p:txBody>
      </p:sp>
      <p:sp>
        <p:nvSpPr>
          <p:cNvPr id="26" name="TextBox 1"/>
          <p:cNvSpPr txBox="1"/>
          <p:nvPr/>
        </p:nvSpPr>
        <p:spPr>
          <a:xfrm>
            <a:off x="7358671" y="4391962"/>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24%</a:t>
            </a:r>
            <a:endParaRPr lang="en-US" sz="1400" dirty="0">
              <a:solidFill>
                <a:schemeClr val="bg1"/>
              </a:solidFill>
            </a:endParaRPr>
          </a:p>
        </p:txBody>
      </p:sp>
      <p:sp>
        <p:nvSpPr>
          <p:cNvPr id="27" name="TextBox 1"/>
          <p:cNvSpPr txBox="1"/>
          <p:nvPr/>
        </p:nvSpPr>
        <p:spPr>
          <a:xfrm>
            <a:off x="7358671" y="4787739"/>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  5%</a:t>
            </a:r>
            <a:endParaRPr lang="en-US" sz="1400" dirty="0">
              <a:solidFill>
                <a:schemeClr val="bg1"/>
              </a:solidFill>
            </a:endParaRPr>
          </a:p>
        </p:txBody>
      </p:sp>
    </p:spTree>
    <p:extLst>
      <p:ext uri="{BB962C8B-B14F-4D97-AF65-F5344CB8AC3E}">
        <p14:creationId xmlns:p14="http://schemas.microsoft.com/office/powerpoint/2010/main" val="200590836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2767326705"/>
              </p:ext>
            </p:extLst>
          </p:nvPr>
        </p:nvGraphicFramePr>
        <p:xfrm>
          <a:off x="0" y="1949450"/>
          <a:ext cx="9144000" cy="4908550"/>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
          <p:cNvSpPr>
            <a:spLocks noGrp="1"/>
          </p:cNvSpPr>
          <p:nvPr>
            <p:ph idx="1"/>
          </p:nvPr>
        </p:nvSpPr>
        <p:spPr/>
        <p:txBody>
          <a:bodyPr/>
          <a:lstStyle/>
          <a:p>
            <a:r>
              <a:rPr lang="en-US" dirty="0"/>
              <a:t>How confident are you that the Social Security system will continue to provide benefits of at least equal value to the benefits received by retirees today? </a:t>
            </a:r>
            <a:r>
              <a:rPr lang="en-US" dirty="0" smtClean="0"/>
              <a:t>(2016 </a:t>
            </a:r>
            <a:r>
              <a:rPr lang="en-US" dirty="0"/>
              <a:t>Retirees </a:t>
            </a:r>
            <a:r>
              <a:rPr lang="en-US" dirty="0" smtClean="0"/>
              <a:t>n=505)</a:t>
            </a:r>
            <a:endParaRPr lang="en-US" dirty="0"/>
          </a:p>
        </p:txBody>
      </p:sp>
      <p:sp>
        <p:nvSpPr>
          <p:cNvPr id="5"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1993-2016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6" name="Slide Number Placeholder 5"/>
          <p:cNvSpPr>
            <a:spLocks noGrp="1"/>
          </p:cNvSpPr>
          <p:nvPr>
            <p:ph type="sldNum" sz="quarter" idx="10"/>
          </p:nvPr>
        </p:nvSpPr>
        <p:spPr/>
        <p:txBody>
          <a:bodyPr/>
          <a:lstStyle/>
          <a:p>
            <a:fld id="{EBAD9AF0-FD35-4E4E-B775-C1DCF7755A5B}" type="slidenum">
              <a:rPr lang="en-US" smtClean="0"/>
              <a:t>84</a:t>
            </a:fld>
            <a:endParaRPr lang="en-US" dirty="0"/>
          </a:p>
        </p:txBody>
      </p:sp>
      <p:sp>
        <p:nvSpPr>
          <p:cNvPr id="9" name="TextBox 1"/>
          <p:cNvSpPr txBox="1"/>
          <p:nvPr/>
        </p:nvSpPr>
        <p:spPr>
          <a:xfrm>
            <a:off x="8219127" y="2526668"/>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19%</a:t>
            </a:r>
            <a:endParaRPr lang="en-US" sz="1400" dirty="0"/>
          </a:p>
        </p:txBody>
      </p:sp>
      <p:sp>
        <p:nvSpPr>
          <p:cNvPr id="10" name="TextBox 1"/>
          <p:cNvSpPr txBox="1"/>
          <p:nvPr/>
        </p:nvSpPr>
        <p:spPr>
          <a:xfrm>
            <a:off x="8219126" y="3096876"/>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19%</a:t>
            </a:r>
            <a:endParaRPr lang="en-US" sz="1400" dirty="0"/>
          </a:p>
        </p:txBody>
      </p:sp>
      <p:sp>
        <p:nvSpPr>
          <p:cNvPr id="11" name="TextBox 1"/>
          <p:cNvSpPr txBox="1"/>
          <p:nvPr/>
        </p:nvSpPr>
        <p:spPr>
          <a:xfrm>
            <a:off x="8219127" y="3989482"/>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41%</a:t>
            </a:r>
            <a:endParaRPr lang="en-US" sz="1400" dirty="0">
              <a:solidFill>
                <a:schemeClr val="bg1"/>
              </a:solidFill>
            </a:endParaRPr>
          </a:p>
        </p:txBody>
      </p:sp>
      <p:sp>
        <p:nvSpPr>
          <p:cNvPr id="12" name="TextBox 1"/>
          <p:cNvSpPr txBox="1"/>
          <p:nvPr/>
        </p:nvSpPr>
        <p:spPr>
          <a:xfrm>
            <a:off x="8219127" y="4718634"/>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17%</a:t>
            </a:r>
            <a:endParaRPr lang="en-US" sz="1400" dirty="0">
              <a:solidFill>
                <a:schemeClr val="bg1"/>
              </a:solidFill>
            </a:endParaRPr>
          </a:p>
        </p:txBody>
      </p:sp>
      <p:sp>
        <p:nvSpPr>
          <p:cNvPr id="13" name="TextBox 1"/>
          <p:cNvSpPr txBox="1"/>
          <p:nvPr/>
        </p:nvSpPr>
        <p:spPr>
          <a:xfrm>
            <a:off x="123824" y="5431022"/>
            <a:ext cx="682598" cy="579253"/>
          </a:xfrm>
          <a:prstGeom prst="rect">
            <a:avLst/>
          </a:prstGeom>
          <a:solidFill>
            <a:schemeClr val="bg1"/>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050" dirty="0" smtClean="0"/>
              <a:t>Yearly</a:t>
            </a:r>
          </a:p>
          <a:p>
            <a:pPr algn="r"/>
            <a:r>
              <a:rPr lang="en-US" sz="1050" dirty="0" smtClean="0"/>
              <a:t>Change in</a:t>
            </a:r>
          </a:p>
          <a:p>
            <a:pPr algn="r"/>
            <a:r>
              <a:rPr lang="en-US" sz="1050" i="1" dirty="0"/>
              <a:t>Very</a:t>
            </a:r>
          </a:p>
          <a:p>
            <a:pPr algn="r"/>
            <a:r>
              <a:rPr lang="en-US" sz="1050" i="1" dirty="0"/>
              <a:t>Confident</a:t>
            </a:r>
          </a:p>
        </p:txBody>
      </p:sp>
      <p:sp>
        <p:nvSpPr>
          <p:cNvPr id="14" name="TextBox 1"/>
          <p:cNvSpPr txBox="1"/>
          <p:nvPr/>
        </p:nvSpPr>
        <p:spPr>
          <a:xfrm>
            <a:off x="5966317" y="2575749"/>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17%</a:t>
            </a:r>
            <a:endParaRPr lang="en-US" sz="1400" dirty="0"/>
          </a:p>
        </p:txBody>
      </p:sp>
      <p:sp>
        <p:nvSpPr>
          <p:cNvPr id="15" name="TextBox 1"/>
          <p:cNvSpPr txBox="1"/>
          <p:nvPr/>
        </p:nvSpPr>
        <p:spPr>
          <a:xfrm>
            <a:off x="5966316" y="3117040"/>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24%</a:t>
            </a:r>
            <a:endParaRPr lang="en-US" sz="1400" dirty="0"/>
          </a:p>
        </p:txBody>
      </p:sp>
      <p:sp>
        <p:nvSpPr>
          <p:cNvPr id="16" name="TextBox 1"/>
          <p:cNvSpPr txBox="1"/>
          <p:nvPr/>
        </p:nvSpPr>
        <p:spPr>
          <a:xfrm>
            <a:off x="5966317" y="4016645"/>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43%</a:t>
            </a:r>
            <a:endParaRPr lang="en-US" sz="1400" dirty="0">
              <a:solidFill>
                <a:schemeClr val="bg1"/>
              </a:solidFill>
            </a:endParaRPr>
          </a:p>
        </p:txBody>
      </p:sp>
      <p:sp>
        <p:nvSpPr>
          <p:cNvPr id="17" name="TextBox 1"/>
          <p:cNvSpPr txBox="1"/>
          <p:nvPr/>
        </p:nvSpPr>
        <p:spPr>
          <a:xfrm>
            <a:off x="5966317" y="4722958"/>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13%</a:t>
            </a:r>
            <a:endParaRPr lang="en-US" sz="1400" dirty="0">
              <a:solidFill>
                <a:schemeClr val="bg1"/>
              </a:solidFill>
            </a:endParaRPr>
          </a:p>
        </p:txBody>
      </p:sp>
      <p:sp>
        <p:nvSpPr>
          <p:cNvPr id="18" name="TextBox 1"/>
          <p:cNvSpPr txBox="1"/>
          <p:nvPr/>
        </p:nvSpPr>
        <p:spPr>
          <a:xfrm>
            <a:off x="3202265" y="2547003"/>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 7%</a:t>
            </a:r>
            <a:endParaRPr lang="en-US" sz="1400" dirty="0"/>
          </a:p>
        </p:txBody>
      </p:sp>
      <p:sp>
        <p:nvSpPr>
          <p:cNvPr id="19" name="TextBox 1"/>
          <p:cNvSpPr txBox="1"/>
          <p:nvPr/>
        </p:nvSpPr>
        <p:spPr>
          <a:xfrm>
            <a:off x="3202264" y="2915774"/>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20%</a:t>
            </a:r>
            <a:endParaRPr lang="en-US" sz="1400" dirty="0"/>
          </a:p>
        </p:txBody>
      </p:sp>
      <p:sp>
        <p:nvSpPr>
          <p:cNvPr id="20" name="TextBox 1"/>
          <p:cNvSpPr txBox="1"/>
          <p:nvPr/>
        </p:nvSpPr>
        <p:spPr>
          <a:xfrm>
            <a:off x="3202265" y="3729119"/>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38%</a:t>
            </a:r>
            <a:endParaRPr lang="en-US" sz="1400" dirty="0">
              <a:solidFill>
                <a:schemeClr val="bg1"/>
              </a:solidFill>
            </a:endParaRPr>
          </a:p>
        </p:txBody>
      </p:sp>
      <p:sp>
        <p:nvSpPr>
          <p:cNvPr id="21" name="TextBox 1"/>
          <p:cNvSpPr txBox="1"/>
          <p:nvPr/>
        </p:nvSpPr>
        <p:spPr>
          <a:xfrm>
            <a:off x="3202265" y="4538944"/>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28%</a:t>
            </a:r>
            <a:endParaRPr lang="en-US" sz="1400" dirty="0">
              <a:solidFill>
                <a:schemeClr val="bg1"/>
              </a:solidFill>
            </a:endParaRPr>
          </a:p>
        </p:txBody>
      </p:sp>
      <p:sp>
        <p:nvSpPr>
          <p:cNvPr id="22" name="TextBox 1"/>
          <p:cNvSpPr txBox="1"/>
          <p:nvPr/>
        </p:nvSpPr>
        <p:spPr>
          <a:xfrm>
            <a:off x="1414790" y="2708029"/>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11%</a:t>
            </a:r>
            <a:endParaRPr lang="en-US" sz="1400" dirty="0"/>
          </a:p>
        </p:txBody>
      </p:sp>
      <p:sp>
        <p:nvSpPr>
          <p:cNvPr id="23" name="TextBox 1"/>
          <p:cNvSpPr txBox="1"/>
          <p:nvPr/>
        </p:nvSpPr>
        <p:spPr>
          <a:xfrm>
            <a:off x="1414789" y="3283824"/>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36%</a:t>
            </a:r>
            <a:endParaRPr lang="en-US" sz="1400" dirty="0"/>
          </a:p>
        </p:txBody>
      </p:sp>
      <p:sp>
        <p:nvSpPr>
          <p:cNvPr id="24" name="TextBox 1"/>
          <p:cNvSpPr txBox="1"/>
          <p:nvPr/>
        </p:nvSpPr>
        <p:spPr>
          <a:xfrm>
            <a:off x="1414790" y="4200681"/>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36%</a:t>
            </a:r>
            <a:endParaRPr lang="en-US" sz="1400" dirty="0">
              <a:solidFill>
                <a:schemeClr val="bg1"/>
              </a:solidFill>
            </a:endParaRPr>
          </a:p>
        </p:txBody>
      </p:sp>
      <p:sp>
        <p:nvSpPr>
          <p:cNvPr id="25" name="TextBox 1"/>
          <p:cNvSpPr txBox="1"/>
          <p:nvPr/>
        </p:nvSpPr>
        <p:spPr>
          <a:xfrm>
            <a:off x="1414790" y="4786230"/>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  7%</a:t>
            </a:r>
            <a:endParaRPr lang="en-US" sz="1400" dirty="0">
              <a:solidFill>
                <a:schemeClr val="bg1"/>
              </a:solidFill>
            </a:endParaRPr>
          </a:p>
        </p:txBody>
      </p:sp>
      <p:sp>
        <p:nvSpPr>
          <p:cNvPr id="26" name="TextBox 1"/>
          <p:cNvSpPr txBox="1"/>
          <p:nvPr/>
        </p:nvSpPr>
        <p:spPr>
          <a:xfrm>
            <a:off x="1411922" y="2420503"/>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11%</a:t>
            </a:r>
            <a:endParaRPr lang="en-US" sz="1400" dirty="0">
              <a:solidFill>
                <a:schemeClr val="bg1"/>
              </a:solidFill>
            </a:endParaRPr>
          </a:p>
        </p:txBody>
      </p:sp>
      <p:sp>
        <p:nvSpPr>
          <p:cNvPr id="4" name="Title 3"/>
          <p:cNvSpPr>
            <a:spLocks noGrp="1"/>
          </p:cNvSpPr>
          <p:nvPr>
            <p:ph type="title"/>
          </p:nvPr>
        </p:nvSpPr>
        <p:spPr>
          <a:xfrm>
            <a:off x="457200" y="284686"/>
            <a:ext cx="8229600" cy="944562"/>
          </a:xfrm>
        </p:spPr>
        <p:txBody>
          <a:bodyPr>
            <a:normAutofit fontScale="90000"/>
          </a:bodyPr>
          <a:lstStyle/>
          <a:p>
            <a:r>
              <a:rPr lang="en-US" dirty="0" smtClean="0"/>
              <a:t>Retiree Confidence in Social Security Stable Overall</a:t>
            </a:r>
            <a:endParaRPr lang="en-US" dirty="0"/>
          </a:p>
        </p:txBody>
      </p:sp>
    </p:spTree>
    <p:extLst>
      <p:ext uri="{BB962C8B-B14F-4D97-AF65-F5344CB8AC3E}">
        <p14:creationId xmlns:p14="http://schemas.microsoft.com/office/powerpoint/2010/main" val="97928276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676407720"/>
              </p:ext>
            </p:extLst>
          </p:nvPr>
        </p:nvGraphicFramePr>
        <p:xfrm>
          <a:off x="0" y="1949450"/>
          <a:ext cx="9144000" cy="490855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bwMode="white">
          <a:xfrm>
            <a:off x="381000" y="274638"/>
            <a:ext cx="8382000" cy="944562"/>
          </a:xfrm>
        </p:spPr>
        <p:txBody>
          <a:bodyPr>
            <a:normAutofit fontScale="90000"/>
          </a:bodyPr>
          <a:lstStyle/>
          <a:p>
            <a:r>
              <a:rPr lang="en-US" dirty="0" smtClean="0"/>
              <a:t>More Than Half of Workers Lack Confidence in Sustained Medicare Benefit Levels</a:t>
            </a:r>
            <a:endParaRPr lang="en-US" dirty="0"/>
          </a:p>
        </p:txBody>
      </p:sp>
      <p:sp>
        <p:nvSpPr>
          <p:cNvPr id="3" name="Content Placeholder 2"/>
          <p:cNvSpPr>
            <a:spLocks noGrp="1"/>
          </p:cNvSpPr>
          <p:nvPr>
            <p:ph idx="1"/>
          </p:nvPr>
        </p:nvSpPr>
        <p:spPr/>
        <p:txBody>
          <a:bodyPr/>
          <a:lstStyle/>
          <a:p>
            <a:r>
              <a:rPr lang="en-US" dirty="0"/>
              <a:t>How confident are you that the Medicare system will continue to provide benefits of at least equal value to the benefits received by retirees today? </a:t>
            </a:r>
            <a:r>
              <a:rPr lang="en-US" dirty="0" smtClean="0"/>
              <a:t>(2016 </a:t>
            </a:r>
            <a:r>
              <a:rPr lang="en-US" dirty="0"/>
              <a:t>Workers </a:t>
            </a:r>
            <a:r>
              <a:rPr lang="en-US" dirty="0" smtClean="0"/>
              <a:t>n=1,000)</a:t>
            </a:r>
            <a:endParaRPr lang="en-US" dirty="0"/>
          </a:p>
        </p:txBody>
      </p:sp>
      <p:sp>
        <p:nvSpPr>
          <p:cNvPr id="5"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1993-2016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6" name="Slide Number Placeholder 5"/>
          <p:cNvSpPr>
            <a:spLocks noGrp="1"/>
          </p:cNvSpPr>
          <p:nvPr>
            <p:ph type="sldNum" sz="quarter" idx="10"/>
          </p:nvPr>
        </p:nvSpPr>
        <p:spPr/>
        <p:txBody>
          <a:bodyPr/>
          <a:lstStyle/>
          <a:p>
            <a:fld id="{EBAD9AF0-FD35-4E4E-B775-C1DCF7755A5B}" type="slidenum">
              <a:rPr lang="en-US" smtClean="0"/>
              <a:t>85</a:t>
            </a:fld>
            <a:endParaRPr lang="en-US" dirty="0"/>
          </a:p>
        </p:txBody>
      </p:sp>
      <p:sp>
        <p:nvSpPr>
          <p:cNvPr id="9" name="TextBox 1"/>
          <p:cNvSpPr txBox="1"/>
          <p:nvPr/>
        </p:nvSpPr>
        <p:spPr>
          <a:xfrm>
            <a:off x="8229343" y="2707643"/>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26%</a:t>
            </a:r>
            <a:endParaRPr lang="en-US" sz="1400" dirty="0"/>
          </a:p>
        </p:txBody>
      </p:sp>
      <p:sp>
        <p:nvSpPr>
          <p:cNvPr id="10" name="TextBox 1"/>
          <p:cNvSpPr txBox="1"/>
          <p:nvPr/>
        </p:nvSpPr>
        <p:spPr>
          <a:xfrm>
            <a:off x="8229342" y="3414176"/>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29%</a:t>
            </a:r>
            <a:endParaRPr lang="en-US" sz="1400" dirty="0"/>
          </a:p>
        </p:txBody>
      </p:sp>
      <p:sp>
        <p:nvSpPr>
          <p:cNvPr id="11" name="TextBox 1"/>
          <p:cNvSpPr txBox="1"/>
          <p:nvPr/>
        </p:nvSpPr>
        <p:spPr>
          <a:xfrm>
            <a:off x="8229343" y="4399057"/>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33%</a:t>
            </a:r>
            <a:endParaRPr lang="en-US" sz="1400" dirty="0">
              <a:solidFill>
                <a:schemeClr val="bg1"/>
              </a:solidFill>
            </a:endParaRPr>
          </a:p>
        </p:txBody>
      </p:sp>
      <p:sp>
        <p:nvSpPr>
          <p:cNvPr id="12" name="TextBox 1"/>
          <p:cNvSpPr txBox="1"/>
          <p:nvPr/>
        </p:nvSpPr>
        <p:spPr>
          <a:xfrm>
            <a:off x="8162507" y="4785309"/>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  11%</a:t>
            </a:r>
            <a:endParaRPr lang="en-US" sz="1400" dirty="0">
              <a:solidFill>
                <a:schemeClr val="bg1"/>
              </a:solidFill>
            </a:endParaRPr>
          </a:p>
        </p:txBody>
      </p:sp>
      <p:sp>
        <p:nvSpPr>
          <p:cNvPr id="13" name="TextBox 1"/>
          <p:cNvSpPr txBox="1"/>
          <p:nvPr/>
        </p:nvSpPr>
        <p:spPr>
          <a:xfrm>
            <a:off x="123824" y="5431022"/>
            <a:ext cx="682598" cy="579253"/>
          </a:xfrm>
          <a:prstGeom prst="rect">
            <a:avLst/>
          </a:prstGeom>
          <a:solidFill>
            <a:schemeClr val="bg1"/>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050" dirty="0" smtClean="0"/>
              <a:t>Yearly</a:t>
            </a:r>
          </a:p>
          <a:p>
            <a:pPr algn="r"/>
            <a:r>
              <a:rPr lang="en-US" sz="1050" dirty="0" smtClean="0"/>
              <a:t>Change in</a:t>
            </a:r>
          </a:p>
          <a:p>
            <a:pPr algn="r"/>
            <a:r>
              <a:rPr lang="en-US" sz="1050" i="1" dirty="0"/>
              <a:t>Very</a:t>
            </a:r>
          </a:p>
          <a:p>
            <a:pPr algn="r"/>
            <a:r>
              <a:rPr lang="en-US" sz="1050" i="1" dirty="0"/>
              <a:t>Confident</a:t>
            </a:r>
          </a:p>
        </p:txBody>
      </p:sp>
      <p:sp>
        <p:nvSpPr>
          <p:cNvPr id="14" name="TextBox 1"/>
          <p:cNvSpPr txBox="1"/>
          <p:nvPr/>
        </p:nvSpPr>
        <p:spPr>
          <a:xfrm>
            <a:off x="5973080" y="2653019"/>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26%</a:t>
            </a:r>
            <a:endParaRPr lang="en-US" sz="1400" dirty="0"/>
          </a:p>
        </p:txBody>
      </p:sp>
      <p:sp>
        <p:nvSpPr>
          <p:cNvPr id="15" name="TextBox 1"/>
          <p:cNvSpPr txBox="1"/>
          <p:nvPr/>
        </p:nvSpPr>
        <p:spPr>
          <a:xfrm>
            <a:off x="5973080" y="3481665"/>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35%</a:t>
            </a:r>
            <a:endParaRPr lang="en-US" sz="1400" dirty="0"/>
          </a:p>
        </p:txBody>
      </p:sp>
      <p:sp>
        <p:nvSpPr>
          <p:cNvPr id="16" name="TextBox 1"/>
          <p:cNvSpPr txBox="1"/>
          <p:nvPr/>
        </p:nvSpPr>
        <p:spPr>
          <a:xfrm>
            <a:off x="5973080" y="4361685"/>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33%</a:t>
            </a:r>
            <a:endParaRPr lang="en-US" sz="1400" dirty="0">
              <a:solidFill>
                <a:schemeClr val="bg1"/>
              </a:solidFill>
            </a:endParaRPr>
          </a:p>
        </p:txBody>
      </p:sp>
      <p:sp>
        <p:nvSpPr>
          <p:cNvPr id="17" name="TextBox 1"/>
          <p:cNvSpPr txBox="1"/>
          <p:nvPr/>
        </p:nvSpPr>
        <p:spPr>
          <a:xfrm>
            <a:off x="5973080" y="4799693"/>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  5%</a:t>
            </a:r>
            <a:endParaRPr lang="en-US" sz="1400" dirty="0">
              <a:solidFill>
                <a:schemeClr val="bg1"/>
              </a:solidFill>
            </a:endParaRPr>
          </a:p>
        </p:txBody>
      </p:sp>
      <p:sp>
        <p:nvSpPr>
          <p:cNvPr id="18" name="TextBox 1"/>
          <p:cNvSpPr txBox="1"/>
          <p:nvPr/>
        </p:nvSpPr>
        <p:spPr>
          <a:xfrm>
            <a:off x="3521448" y="2641525"/>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26%</a:t>
            </a:r>
            <a:endParaRPr lang="en-US" sz="1400" dirty="0"/>
          </a:p>
        </p:txBody>
      </p:sp>
      <p:sp>
        <p:nvSpPr>
          <p:cNvPr id="19" name="TextBox 1"/>
          <p:cNvSpPr txBox="1"/>
          <p:nvPr/>
        </p:nvSpPr>
        <p:spPr>
          <a:xfrm>
            <a:off x="3521447" y="3539179"/>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40%</a:t>
            </a:r>
            <a:endParaRPr lang="en-US" sz="1400" dirty="0"/>
          </a:p>
        </p:txBody>
      </p:sp>
      <p:sp>
        <p:nvSpPr>
          <p:cNvPr id="20" name="TextBox 1"/>
          <p:cNvSpPr txBox="1"/>
          <p:nvPr/>
        </p:nvSpPr>
        <p:spPr>
          <a:xfrm>
            <a:off x="3521448" y="4401947"/>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28%</a:t>
            </a:r>
            <a:endParaRPr lang="en-US" sz="1400" dirty="0">
              <a:solidFill>
                <a:schemeClr val="bg1"/>
              </a:solidFill>
            </a:endParaRPr>
          </a:p>
        </p:txBody>
      </p:sp>
      <p:sp>
        <p:nvSpPr>
          <p:cNvPr id="21" name="TextBox 1"/>
          <p:cNvSpPr txBox="1"/>
          <p:nvPr/>
        </p:nvSpPr>
        <p:spPr>
          <a:xfrm>
            <a:off x="3521448" y="4788199"/>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  5%</a:t>
            </a:r>
            <a:endParaRPr lang="en-US" sz="1400" dirty="0">
              <a:solidFill>
                <a:schemeClr val="bg1"/>
              </a:solidFill>
            </a:endParaRPr>
          </a:p>
        </p:txBody>
      </p:sp>
      <p:sp>
        <p:nvSpPr>
          <p:cNvPr id="22" name="TextBox 1"/>
          <p:cNvSpPr txBox="1"/>
          <p:nvPr/>
        </p:nvSpPr>
        <p:spPr>
          <a:xfrm>
            <a:off x="1073135" y="2828429"/>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38%</a:t>
            </a:r>
            <a:endParaRPr lang="en-US" sz="1400" dirty="0"/>
          </a:p>
        </p:txBody>
      </p:sp>
      <p:sp>
        <p:nvSpPr>
          <p:cNvPr id="23" name="TextBox 1"/>
          <p:cNvSpPr txBox="1"/>
          <p:nvPr/>
        </p:nvSpPr>
        <p:spPr>
          <a:xfrm>
            <a:off x="1073134" y="3846847"/>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38%</a:t>
            </a:r>
            <a:endParaRPr lang="en-US" sz="1400" dirty="0"/>
          </a:p>
        </p:txBody>
      </p:sp>
      <p:sp>
        <p:nvSpPr>
          <p:cNvPr id="24" name="TextBox 1"/>
          <p:cNvSpPr txBox="1"/>
          <p:nvPr/>
        </p:nvSpPr>
        <p:spPr>
          <a:xfrm>
            <a:off x="1073135" y="4588851"/>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19%</a:t>
            </a:r>
            <a:endParaRPr lang="en-US" sz="1400" dirty="0">
              <a:solidFill>
                <a:schemeClr val="bg1"/>
              </a:solidFill>
            </a:endParaRPr>
          </a:p>
        </p:txBody>
      </p:sp>
    </p:spTree>
    <p:extLst>
      <p:ext uri="{BB962C8B-B14F-4D97-AF65-F5344CB8AC3E}">
        <p14:creationId xmlns:p14="http://schemas.microsoft.com/office/powerpoint/2010/main" val="106016979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1015363531"/>
              </p:ext>
            </p:extLst>
          </p:nvPr>
        </p:nvGraphicFramePr>
        <p:xfrm>
          <a:off x="0" y="1949450"/>
          <a:ext cx="9144000" cy="490855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bwMode="white">
          <a:xfrm>
            <a:off x="457200" y="274638"/>
            <a:ext cx="8229600" cy="944562"/>
          </a:xfrm>
        </p:spPr>
        <p:txBody>
          <a:bodyPr>
            <a:normAutofit fontScale="90000"/>
          </a:bodyPr>
          <a:lstStyle/>
          <a:p>
            <a:r>
              <a:rPr lang="en-US" dirty="0" smtClean="0"/>
              <a:t>Retirees’ Overall Confidence in Medicare Benefits Is Unchanged</a:t>
            </a:r>
            <a:endParaRPr lang="en-US" dirty="0"/>
          </a:p>
        </p:txBody>
      </p:sp>
      <p:sp>
        <p:nvSpPr>
          <p:cNvPr id="3" name="Content Placeholder 2"/>
          <p:cNvSpPr>
            <a:spLocks noGrp="1"/>
          </p:cNvSpPr>
          <p:nvPr>
            <p:ph idx="1"/>
          </p:nvPr>
        </p:nvSpPr>
        <p:spPr/>
        <p:txBody>
          <a:bodyPr/>
          <a:lstStyle/>
          <a:p>
            <a:r>
              <a:rPr lang="en-US" dirty="0"/>
              <a:t>How confident are you that the Medicare system will continue to provide benefits of at least equal value to the benefits received by retirees today? </a:t>
            </a:r>
            <a:r>
              <a:rPr lang="en-US" dirty="0" smtClean="0"/>
              <a:t>(2016 </a:t>
            </a:r>
            <a:r>
              <a:rPr lang="en-US" dirty="0"/>
              <a:t>Retirees </a:t>
            </a:r>
            <a:r>
              <a:rPr lang="en-US" dirty="0" smtClean="0"/>
              <a:t>n=505)</a:t>
            </a:r>
            <a:endParaRPr lang="en-US" dirty="0"/>
          </a:p>
        </p:txBody>
      </p:sp>
      <p:sp>
        <p:nvSpPr>
          <p:cNvPr id="5"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1993-2016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6" name="Slide Number Placeholder 5"/>
          <p:cNvSpPr>
            <a:spLocks noGrp="1"/>
          </p:cNvSpPr>
          <p:nvPr>
            <p:ph type="sldNum" sz="quarter" idx="10"/>
          </p:nvPr>
        </p:nvSpPr>
        <p:spPr/>
        <p:txBody>
          <a:bodyPr/>
          <a:lstStyle/>
          <a:p>
            <a:fld id="{EBAD9AF0-FD35-4E4E-B775-C1DCF7755A5B}" type="slidenum">
              <a:rPr lang="en-US" smtClean="0"/>
              <a:t>86</a:t>
            </a:fld>
            <a:endParaRPr lang="en-US" dirty="0"/>
          </a:p>
        </p:txBody>
      </p:sp>
      <p:sp>
        <p:nvSpPr>
          <p:cNvPr id="9" name="TextBox 1"/>
          <p:cNvSpPr txBox="1"/>
          <p:nvPr/>
        </p:nvSpPr>
        <p:spPr>
          <a:xfrm>
            <a:off x="8219127" y="2564768"/>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20%</a:t>
            </a:r>
            <a:endParaRPr lang="en-US" sz="1400" dirty="0"/>
          </a:p>
        </p:txBody>
      </p:sp>
      <p:sp>
        <p:nvSpPr>
          <p:cNvPr id="10" name="TextBox 1"/>
          <p:cNvSpPr txBox="1"/>
          <p:nvPr/>
        </p:nvSpPr>
        <p:spPr>
          <a:xfrm>
            <a:off x="8219126" y="3138514"/>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24%</a:t>
            </a:r>
            <a:endParaRPr lang="en-US" sz="1400" dirty="0"/>
          </a:p>
        </p:txBody>
      </p:sp>
      <p:sp>
        <p:nvSpPr>
          <p:cNvPr id="11" name="TextBox 1"/>
          <p:cNvSpPr txBox="1"/>
          <p:nvPr/>
        </p:nvSpPr>
        <p:spPr>
          <a:xfrm>
            <a:off x="8219127" y="4031120"/>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38%</a:t>
            </a:r>
            <a:endParaRPr lang="en-US" sz="1400" dirty="0">
              <a:solidFill>
                <a:schemeClr val="bg1"/>
              </a:solidFill>
            </a:endParaRPr>
          </a:p>
        </p:txBody>
      </p:sp>
      <p:sp>
        <p:nvSpPr>
          <p:cNvPr id="12" name="TextBox 1"/>
          <p:cNvSpPr txBox="1"/>
          <p:nvPr/>
        </p:nvSpPr>
        <p:spPr>
          <a:xfrm>
            <a:off x="8219127" y="4775784"/>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15%</a:t>
            </a:r>
            <a:endParaRPr lang="en-US" sz="1400" dirty="0">
              <a:solidFill>
                <a:schemeClr val="bg1"/>
              </a:solidFill>
            </a:endParaRPr>
          </a:p>
        </p:txBody>
      </p:sp>
      <p:sp>
        <p:nvSpPr>
          <p:cNvPr id="13" name="TextBox 1"/>
          <p:cNvSpPr txBox="1"/>
          <p:nvPr/>
        </p:nvSpPr>
        <p:spPr>
          <a:xfrm>
            <a:off x="123824" y="5431022"/>
            <a:ext cx="682598" cy="579253"/>
          </a:xfrm>
          <a:prstGeom prst="rect">
            <a:avLst/>
          </a:prstGeom>
          <a:solidFill>
            <a:schemeClr val="bg1"/>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050" dirty="0" smtClean="0"/>
              <a:t>Yearly</a:t>
            </a:r>
          </a:p>
          <a:p>
            <a:pPr algn="r"/>
            <a:r>
              <a:rPr lang="en-US" sz="1050" dirty="0" smtClean="0"/>
              <a:t>Change in</a:t>
            </a:r>
          </a:p>
          <a:p>
            <a:pPr algn="r"/>
            <a:r>
              <a:rPr lang="en-US" sz="1050" i="1" dirty="0"/>
              <a:t>Very</a:t>
            </a:r>
          </a:p>
          <a:p>
            <a:pPr algn="r"/>
            <a:r>
              <a:rPr lang="en-US" sz="1050" i="1" dirty="0"/>
              <a:t>Confident</a:t>
            </a:r>
          </a:p>
        </p:txBody>
      </p:sp>
      <p:sp>
        <p:nvSpPr>
          <p:cNvPr id="14" name="TextBox 1"/>
          <p:cNvSpPr txBox="1"/>
          <p:nvPr/>
        </p:nvSpPr>
        <p:spPr>
          <a:xfrm>
            <a:off x="4213429" y="2529387"/>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11%</a:t>
            </a:r>
            <a:endParaRPr lang="en-US" sz="1400" dirty="0"/>
          </a:p>
        </p:txBody>
      </p:sp>
      <p:sp>
        <p:nvSpPr>
          <p:cNvPr id="15" name="TextBox 1"/>
          <p:cNvSpPr txBox="1"/>
          <p:nvPr/>
        </p:nvSpPr>
        <p:spPr>
          <a:xfrm>
            <a:off x="4213428" y="3073375"/>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31%</a:t>
            </a:r>
            <a:endParaRPr lang="en-US" sz="1400" dirty="0"/>
          </a:p>
        </p:txBody>
      </p:sp>
      <p:sp>
        <p:nvSpPr>
          <p:cNvPr id="16" name="TextBox 1"/>
          <p:cNvSpPr txBox="1"/>
          <p:nvPr/>
        </p:nvSpPr>
        <p:spPr>
          <a:xfrm>
            <a:off x="4213429" y="3970647"/>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37%</a:t>
            </a:r>
            <a:endParaRPr lang="en-US" sz="1400" dirty="0">
              <a:solidFill>
                <a:schemeClr val="bg1"/>
              </a:solidFill>
            </a:endParaRPr>
          </a:p>
        </p:txBody>
      </p:sp>
      <p:sp>
        <p:nvSpPr>
          <p:cNvPr id="17" name="TextBox 1"/>
          <p:cNvSpPr txBox="1"/>
          <p:nvPr/>
        </p:nvSpPr>
        <p:spPr>
          <a:xfrm>
            <a:off x="4213429" y="4693313"/>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16%</a:t>
            </a:r>
            <a:endParaRPr lang="en-US" sz="1400" dirty="0">
              <a:solidFill>
                <a:schemeClr val="bg1"/>
              </a:solidFill>
            </a:endParaRPr>
          </a:p>
        </p:txBody>
      </p:sp>
      <p:sp>
        <p:nvSpPr>
          <p:cNvPr id="18" name="TextBox 1"/>
          <p:cNvSpPr txBox="1"/>
          <p:nvPr/>
        </p:nvSpPr>
        <p:spPr>
          <a:xfrm>
            <a:off x="3195633" y="2632899"/>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13%</a:t>
            </a:r>
            <a:endParaRPr lang="en-US" sz="1400" dirty="0"/>
          </a:p>
        </p:txBody>
      </p:sp>
      <p:sp>
        <p:nvSpPr>
          <p:cNvPr id="19" name="TextBox 1"/>
          <p:cNvSpPr txBox="1"/>
          <p:nvPr/>
        </p:nvSpPr>
        <p:spPr>
          <a:xfrm>
            <a:off x="3195632" y="3030245"/>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16%</a:t>
            </a:r>
            <a:endParaRPr lang="en-US" sz="1400" dirty="0"/>
          </a:p>
        </p:txBody>
      </p:sp>
      <p:sp>
        <p:nvSpPr>
          <p:cNvPr id="20" name="TextBox 1"/>
          <p:cNvSpPr txBox="1"/>
          <p:nvPr/>
        </p:nvSpPr>
        <p:spPr>
          <a:xfrm>
            <a:off x="3195633" y="3884387"/>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49%</a:t>
            </a:r>
            <a:endParaRPr lang="en-US" sz="1400" dirty="0">
              <a:solidFill>
                <a:schemeClr val="bg1"/>
              </a:solidFill>
            </a:endParaRPr>
          </a:p>
        </p:txBody>
      </p:sp>
      <p:sp>
        <p:nvSpPr>
          <p:cNvPr id="21" name="TextBox 1"/>
          <p:cNvSpPr txBox="1"/>
          <p:nvPr/>
        </p:nvSpPr>
        <p:spPr>
          <a:xfrm>
            <a:off x="3195633" y="4701939"/>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14%</a:t>
            </a:r>
            <a:endParaRPr lang="en-US" sz="1400" dirty="0">
              <a:solidFill>
                <a:schemeClr val="bg1"/>
              </a:solidFill>
            </a:endParaRPr>
          </a:p>
        </p:txBody>
      </p:sp>
      <p:sp>
        <p:nvSpPr>
          <p:cNvPr id="22" name="TextBox 1"/>
          <p:cNvSpPr txBox="1"/>
          <p:nvPr/>
        </p:nvSpPr>
        <p:spPr>
          <a:xfrm>
            <a:off x="1082310" y="2796793"/>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20%</a:t>
            </a:r>
            <a:endParaRPr lang="en-US" sz="1400" dirty="0"/>
          </a:p>
        </p:txBody>
      </p:sp>
      <p:sp>
        <p:nvSpPr>
          <p:cNvPr id="23" name="TextBox 1"/>
          <p:cNvSpPr txBox="1"/>
          <p:nvPr/>
        </p:nvSpPr>
        <p:spPr>
          <a:xfrm>
            <a:off x="1082309" y="3504675"/>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36%</a:t>
            </a:r>
            <a:endParaRPr lang="en-US" sz="1400" dirty="0"/>
          </a:p>
        </p:txBody>
      </p:sp>
      <p:sp>
        <p:nvSpPr>
          <p:cNvPr id="24" name="TextBox 1"/>
          <p:cNvSpPr txBox="1"/>
          <p:nvPr/>
        </p:nvSpPr>
        <p:spPr>
          <a:xfrm>
            <a:off x="1082310" y="4315687"/>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28%</a:t>
            </a:r>
            <a:endParaRPr lang="en-US" sz="1400" dirty="0">
              <a:solidFill>
                <a:schemeClr val="bg1"/>
              </a:solidFill>
            </a:endParaRPr>
          </a:p>
        </p:txBody>
      </p:sp>
      <p:sp>
        <p:nvSpPr>
          <p:cNvPr id="25" name="TextBox 1"/>
          <p:cNvSpPr txBox="1"/>
          <p:nvPr/>
        </p:nvSpPr>
        <p:spPr>
          <a:xfrm>
            <a:off x="1082310" y="4788199"/>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  6%</a:t>
            </a:r>
            <a:endParaRPr lang="en-US" sz="1400" dirty="0">
              <a:solidFill>
                <a:schemeClr val="bg1"/>
              </a:solidFill>
            </a:endParaRPr>
          </a:p>
        </p:txBody>
      </p:sp>
      <p:sp>
        <p:nvSpPr>
          <p:cNvPr id="26" name="TextBox 1"/>
          <p:cNvSpPr txBox="1"/>
          <p:nvPr/>
        </p:nvSpPr>
        <p:spPr>
          <a:xfrm>
            <a:off x="1081907" y="2399745"/>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10%</a:t>
            </a:r>
            <a:endParaRPr lang="en-US" sz="1400" dirty="0">
              <a:solidFill>
                <a:schemeClr val="bg1"/>
              </a:solidFill>
            </a:endParaRPr>
          </a:p>
        </p:txBody>
      </p:sp>
      <p:sp>
        <p:nvSpPr>
          <p:cNvPr id="27" name="TextBox 1"/>
          <p:cNvSpPr txBox="1"/>
          <p:nvPr/>
        </p:nvSpPr>
        <p:spPr>
          <a:xfrm>
            <a:off x="5977556" y="2517893"/>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13%</a:t>
            </a:r>
            <a:endParaRPr lang="en-US" sz="1400" dirty="0"/>
          </a:p>
        </p:txBody>
      </p:sp>
      <p:sp>
        <p:nvSpPr>
          <p:cNvPr id="28" name="TextBox 1"/>
          <p:cNvSpPr txBox="1"/>
          <p:nvPr/>
        </p:nvSpPr>
        <p:spPr>
          <a:xfrm>
            <a:off x="5977555" y="3079133"/>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26%</a:t>
            </a:r>
            <a:endParaRPr lang="en-US" sz="1400" dirty="0"/>
          </a:p>
        </p:txBody>
      </p:sp>
      <p:sp>
        <p:nvSpPr>
          <p:cNvPr id="29" name="TextBox 1"/>
          <p:cNvSpPr txBox="1"/>
          <p:nvPr/>
        </p:nvSpPr>
        <p:spPr>
          <a:xfrm>
            <a:off x="5977556" y="4071291"/>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50%</a:t>
            </a:r>
            <a:endParaRPr lang="en-US" sz="1400" dirty="0">
              <a:solidFill>
                <a:schemeClr val="bg1"/>
              </a:solidFill>
            </a:endParaRPr>
          </a:p>
        </p:txBody>
      </p:sp>
      <p:sp>
        <p:nvSpPr>
          <p:cNvPr id="30" name="TextBox 1"/>
          <p:cNvSpPr txBox="1"/>
          <p:nvPr/>
        </p:nvSpPr>
        <p:spPr>
          <a:xfrm>
            <a:off x="5977556" y="4776705"/>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 9%</a:t>
            </a:r>
            <a:endParaRPr lang="en-US" sz="1400" dirty="0">
              <a:solidFill>
                <a:schemeClr val="bg1"/>
              </a:solidFill>
            </a:endParaRPr>
          </a:p>
        </p:txBody>
      </p:sp>
    </p:spTree>
    <p:extLst>
      <p:ext uri="{BB962C8B-B14F-4D97-AF65-F5344CB8AC3E}">
        <p14:creationId xmlns:p14="http://schemas.microsoft.com/office/powerpoint/2010/main" val="62072541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776"/>
            <a:ext cx="8229600" cy="944562"/>
          </a:xfrm>
        </p:spPr>
        <p:txBody>
          <a:bodyPr>
            <a:normAutofit fontScale="90000"/>
          </a:bodyPr>
          <a:lstStyle/>
          <a:p>
            <a:r>
              <a:rPr lang="en-US" dirty="0" smtClean="0"/>
              <a:t>Almost 4 in 10 Retirees Expect to Cut Back at Least Somewhat on Other Expenses Due to Medicare Premium Increases</a:t>
            </a:r>
            <a:endParaRPr lang="en-US" dirty="0"/>
          </a:p>
        </p:txBody>
      </p:sp>
      <p:sp>
        <p:nvSpPr>
          <p:cNvPr id="4" name="Slide Number Placeholder 3"/>
          <p:cNvSpPr>
            <a:spLocks noGrp="1"/>
          </p:cNvSpPr>
          <p:nvPr>
            <p:ph type="sldNum" sz="quarter" idx="12"/>
          </p:nvPr>
        </p:nvSpPr>
        <p:spPr/>
        <p:txBody>
          <a:bodyPr/>
          <a:lstStyle/>
          <a:p>
            <a:fld id="{EBAD9AF0-FD35-4E4E-B775-C1DCF7755A5B}" type="slidenum">
              <a:rPr lang="en-US" smtClean="0"/>
              <a:t>87</a:t>
            </a:fld>
            <a:endParaRPr lang="en-US" dirty="0"/>
          </a:p>
        </p:txBody>
      </p:sp>
      <p:sp>
        <p:nvSpPr>
          <p:cNvPr id="5"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2016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6" name="Content Placeholder 2"/>
          <p:cNvSpPr>
            <a:spLocks noGrp="1"/>
          </p:cNvSpPr>
          <p:nvPr>
            <p:ph idx="1"/>
          </p:nvPr>
        </p:nvSpPr>
        <p:spPr>
          <a:xfrm>
            <a:off x="295275" y="1314449"/>
            <a:ext cx="8534400" cy="870611"/>
          </a:xfrm>
        </p:spPr>
        <p:txBody>
          <a:bodyPr vert="horz" lIns="91440" tIns="45720" rIns="91440" bIns="45720" rtlCol="0">
            <a:normAutofit/>
          </a:bodyPr>
          <a:lstStyle/>
          <a:p>
            <a:pPr marL="0" indent="0">
              <a:buNone/>
            </a:pPr>
            <a:r>
              <a:rPr lang="en-US" sz="1600" dirty="0" smtClean="0"/>
              <a:t>To what extent, if any, do you think you will need to cut back on other expenses due to increases in Medicare premiums?  (2016 Retirees n=505)</a:t>
            </a:r>
            <a:endParaRPr lang="en-US" sz="1600" dirty="0"/>
          </a:p>
        </p:txBody>
      </p:sp>
      <p:graphicFrame>
        <p:nvGraphicFramePr>
          <p:cNvPr id="7" name="Chart 6"/>
          <p:cNvGraphicFramePr/>
          <p:nvPr>
            <p:extLst>
              <p:ext uri="{D42A27DB-BD31-4B8C-83A1-F6EECF244321}">
                <p14:modId xmlns:p14="http://schemas.microsoft.com/office/powerpoint/2010/main" val="1620652316"/>
              </p:ext>
            </p:extLst>
          </p:nvPr>
        </p:nvGraphicFramePr>
        <p:xfrm>
          <a:off x="381000" y="2094614"/>
          <a:ext cx="8032520" cy="38671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4576303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 y="3781263"/>
            <a:ext cx="8509661" cy="1362075"/>
          </a:xfrm>
        </p:spPr>
        <p:txBody>
          <a:bodyPr/>
          <a:lstStyle/>
          <a:p>
            <a:r>
              <a:rPr lang="en-US" dirty="0" smtClean="0"/>
              <a:t>Expectations about retirement – Longevity</a:t>
            </a:r>
            <a:endParaRPr lang="en-US" dirty="0"/>
          </a:p>
        </p:txBody>
      </p:sp>
    </p:spTree>
    <p:extLst>
      <p:ext uri="{BB962C8B-B14F-4D97-AF65-F5344CB8AC3E}">
        <p14:creationId xmlns:p14="http://schemas.microsoft.com/office/powerpoint/2010/main" val="285735782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7 in 10 Expect to Live to Age 85; Fewer Expect to Live to Age 95</a:t>
            </a:r>
            <a:endParaRPr lang="en-US" dirty="0"/>
          </a:p>
        </p:txBody>
      </p:sp>
      <p:sp>
        <p:nvSpPr>
          <p:cNvPr id="4" name="Slide Number Placeholder 3"/>
          <p:cNvSpPr>
            <a:spLocks noGrp="1"/>
          </p:cNvSpPr>
          <p:nvPr>
            <p:ph type="sldNum" sz="quarter" idx="12"/>
          </p:nvPr>
        </p:nvSpPr>
        <p:spPr/>
        <p:txBody>
          <a:bodyPr/>
          <a:lstStyle/>
          <a:p>
            <a:fld id="{EBAD9AF0-FD35-4E4E-B775-C1DCF7755A5B}" type="slidenum">
              <a:rPr lang="en-US" smtClean="0"/>
              <a:t>89</a:t>
            </a:fld>
            <a:endParaRPr lang="en-US" dirty="0"/>
          </a:p>
        </p:txBody>
      </p:sp>
      <p:sp>
        <p:nvSpPr>
          <p:cNvPr id="5"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2016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6" name="Content Placeholder 2"/>
          <p:cNvSpPr>
            <a:spLocks noGrp="1"/>
          </p:cNvSpPr>
          <p:nvPr>
            <p:ph idx="1"/>
          </p:nvPr>
        </p:nvSpPr>
        <p:spPr>
          <a:xfrm>
            <a:off x="304800" y="1295398"/>
            <a:ext cx="8534400" cy="1085851"/>
          </a:xfrm>
        </p:spPr>
        <p:txBody>
          <a:bodyPr>
            <a:noAutofit/>
          </a:bodyPr>
          <a:lstStyle/>
          <a:p>
            <a:pPr marL="0" indent="0">
              <a:buNone/>
            </a:pPr>
            <a:r>
              <a:rPr lang="en-US" sz="1600" dirty="0"/>
              <a:t>How likely do you think you will be to live until at least </a:t>
            </a:r>
            <a:r>
              <a:rPr lang="en-US" sz="1600" dirty="0" smtClean="0"/>
              <a:t>age 85/95?  (2016 </a:t>
            </a:r>
            <a:r>
              <a:rPr lang="en-US" sz="1600" dirty="0"/>
              <a:t>Workers </a:t>
            </a:r>
            <a:r>
              <a:rPr lang="en-US" sz="1600" dirty="0" smtClean="0"/>
              <a:t>n=1,000; Retirees n=455 (age 85)/503 (age 95))</a:t>
            </a:r>
            <a:endParaRPr lang="en-US" sz="1600" dirty="0"/>
          </a:p>
        </p:txBody>
      </p:sp>
      <p:graphicFrame>
        <p:nvGraphicFramePr>
          <p:cNvPr id="8" name="Chart 7"/>
          <p:cNvGraphicFramePr/>
          <p:nvPr>
            <p:extLst>
              <p:ext uri="{D42A27DB-BD31-4B8C-83A1-F6EECF244321}">
                <p14:modId xmlns:p14="http://schemas.microsoft.com/office/powerpoint/2010/main" val="2804507723"/>
              </p:ext>
            </p:extLst>
          </p:nvPr>
        </p:nvGraphicFramePr>
        <p:xfrm>
          <a:off x="566056" y="1769423"/>
          <a:ext cx="8046315" cy="425400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910280" y="2648202"/>
            <a:ext cx="827150" cy="369332"/>
          </a:xfrm>
          <a:prstGeom prst="rect">
            <a:avLst/>
          </a:prstGeom>
          <a:noFill/>
        </p:spPr>
        <p:txBody>
          <a:bodyPr wrap="none" rtlCol="0">
            <a:spAutoFit/>
          </a:bodyPr>
          <a:lstStyle/>
          <a:p>
            <a:pPr algn="r"/>
            <a:r>
              <a:rPr lang="en-US" dirty="0" smtClean="0"/>
              <a:t>Age 85</a:t>
            </a:r>
            <a:endParaRPr lang="en-US" dirty="0"/>
          </a:p>
        </p:txBody>
      </p:sp>
      <p:sp>
        <p:nvSpPr>
          <p:cNvPr id="10" name="TextBox 9"/>
          <p:cNvSpPr txBox="1"/>
          <p:nvPr/>
        </p:nvSpPr>
        <p:spPr>
          <a:xfrm>
            <a:off x="910280" y="4819279"/>
            <a:ext cx="827150" cy="369332"/>
          </a:xfrm>
          <a:prstGeom prst="rect">
            <a:avLst/>
          </a:prstGeom>
          <a:noFill/>
        </p:spPr>
        <p:txBody>
          <a:bodyPr wrap="none" rtlCol="0">
            <a:spAutoFit/>
          </a:bodyPr>
          <a:lstStyle/>
          <a:p>
            <a:pPr algn="r"/>
            <a:r>
              <a:rPr lang="en-US" dirty="0" smtClean="0"/>
              <a:t>Age 95</a:t>
            </a:r>
            <a:endParaRPr lang="en-US" dirty="0"/>
          </a:p>
        </p:txBody>
      </p:sp>
    </p:spTree>
    <p:extLst>
      <p:ext uri="{BB962C8B-B14F-4D97-AF65-F5344CB8AC3E}">
        <p14:creationId xmlns:p14="http://schemas.microsoft.com/office/powerpoint/2010/main" val="60393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1229003765"/>
              </p:ext>
            </p:extLst>
          </p:nvPr>
        </p:nvGraphicFramePr>
        <p:xfrm>
          <a:off x="0" y="1949450"/>
          <a:ext cx="9144000" cy="490855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1993-2016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2" name="Title 1"/>
          <p:cNvSpPr>
            <a:spLocks noGrp="1"/>
          </p:cNvSpPr>
          <p:nvPr>
            <p:ph type="title"/>
          </p:nvPr>
        </p:nvSpPr>
        <p:spPr bwMode="white">
          <a:xfrm>
            <a:off x="244291" y="274638"/>
            <a:ext cx="8655419" cy="944562"/>
          </a:xfrm>
        </p:spPr>
        <p:txBody>
          <a:bodyPr>
            <a:normAutofit fontScale="90000"/>
          </a:bodyPr>
          <a:lstStyle/>
          <a:p>
            <a:r>
              <a:rPr lang="en-US" dirty="0" smtClean="0"/>
              <a:t>Retiree Confidence About Having Enough Money For a Comfortable Retirement Remains Stable</a:t>
            </a:r>
            <a:endParaRPr lang="en-US" dirty="0"/>
          </a:p>
        </p:txBody>
      </p:sp>
      <p:sp>
        <p:nvSpPr>
          <p:cNvPr id="3" name="Content Placeholder 2"/>
          <p:cNvSpPr>
            <a:spLocks noGrp="1"/>
          </p:cNvSpPr>
          <p:nvPr>
            <p:ph idx="1"/>
          </p:nvPr>
        </p:nvSpPr>
        <p:spPr/>
        <p:txBody>
          <a:bodyPr/>
          <a:lstStyle/>
          <a:p>
            <a:r>
              <a:rPr lang="en-US" dirty="0"/>
              <a:t>Overall, how confident are you that you (and your spouse) will have enough money to live comfortably throughout your retirement years? </a:t>
            </a:r>
            <a:r>
              <a:rPr lang="en-US" dirty="0" smtClean="0"/>
              <a:t>(2016 </a:t>
            </a:r>
            <a:r>
              <a:rPr lang="en-US" dirty="0"/>
              <a:t>Retirees </a:t>
            </a:r>
            <a:r>
              <a:rPr lang="en-US" dirty="0" smtClean="0"/>
              <a:t>n=505)</a:t>
            </a:r>
            <a:endParaRPr lang="en-US" dirty="0"/>
          </a:p>
        </p:txBody>
      </p:sp>
      <p:sp>
        <p:nvSpPr>
          <p:cNvPr id="6" name="Slide Number Placeholder 5"/>
          <p:cNvSpPr>
            <a:spLocks noGrp="1"/>
          </p:cNvSpPr>
          <p:nvPr>
            <p:ph type="sldNum" sz="quarter" idx="10"/>
          </p:nvPr>
        </p:nvSpPr>
        <p:spPr/>
        <p:txBody>
          <a:bodyPr/>
          <a:lstStyle/>
          <a:p>
            <a:fld id="{EBAD9AF0-FD35-4E4E-B775-C1DCF7755A5B}" type="slidenum">
              <a:rPr lang="en-US" smtClean="0"/>
              <a:t>9</a:t>
            </a:fld>
            <a:endParaRPr lang="en-US" dirty="0"/>
          </a:p>
        </p:txBody>
      </p:sp>
      <p:sp>
        <p:nvSpPr>
          <p:cNvPr id="9" name="TextBox 1"/>
          <p:cNvSpPr txBox="1"/>
          <p:nvPr/>
        </p:nvSpPr>
        <p:spPr>
          <a:xfrm>
            <a:off x="8210648" y="2500883"/>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12%</a:t>
            </a:r>
            <a:endParaRPr lang="en-US" sz="1400" dirty="0"/>
          </a:p>
        </p:txBody>
      </p:sp>
      <p:sp>
        <p:nvSpPr>
          <p:cNvPr id="10" name="TextBox 1"/>
          <p:cNvSpPr txBox="1"/>
          <p:nvPr/>
        </p:nvSpPr>
        <p:spPr>
          <a:xfrm>
            <a:off x="8210648" y="2839015"/>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12%</a:t>
            </a:r>
            <a:endParaRPr lang="en-US" sz="1400" dirty="0"/>
          </a:p>
        </p:txBody>
      </p:sp>
      <p:sp>
        <p:nvSpPr>
          <p:cNvPr id="11" name="TextBox 1"/>
          <p:cNvSpPr txBox="1"/>
          <p:nvPr/>
        </p:nvSpPr>
        <p:spPr>
          <a:xfrm>
            <a:off x="8222524" y="3494721"/>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36%</a:t>
            </a:r>
            <a:endParaRPr lang="en-US" sz="1400" dirty="0">
              <a:solidFill>
                <a:schemeClr val="bg1"/>
              </a:solidFill>
            </a:endParaRPr>
          </a:p>
        </p:txBody>
      </p:sp>
      <p:sp>
        <p:nvSpPr>
          <p:cNvPr id="12" name="TextBox 1"/>
          <p:cNvSpPr txBox="1"/>
          <p:nvPr/>
        </p:nvSpPr>
        <p:spPr>
          <a:xfrm>
            <a:off x="8210647" y="4639072"/>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39%</a:t>
            </a:r>
            <a:endParaRPr lang="en-US" sz="1400" dirty="0">
              <a:solidFill>
                <a:schemeClr val="bg1"/>
              </a:solidFill>
            </a:endParaRPr>
          </a:p>
        </p:txBody>
      </p:sp>
      <p:sp>
        <p:nvSpPr>
          <p:cNvPr id="13" name="TextBox 1"/>
          <p:cNvSpPr txBox="1"/>
          <p:nvPr/>
        </p:nvSpPr>
        <p:spPr>
          <a:xfrm>
            <a:off x="123824" y="5431022"/>
            <a:ext cx="682598" cy="579253"/>
          </a:xfrm>
          <a:prstGeom prst="rect">
            <a:avLst/>
          </a:prstGeom>
          <a:solidFill>
            <a:schemeClr val="bg1"/>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050" dirty="0" smtClean="0"/>
              <a:t>Yearly</a:t>
            </a:r>
          </a:p>
          <a:p>
            <a:pPr algn="r"/>
            <a:r>
              <a:rPr lang="en-US" sz="1050" dirty="0" smtClean="0"/>
              <a:t>Change in</a:t>
            </a:r>
          </a:p>
          <a:p>
            <a:pPr algn="r"/>
            <a:r>
              <a:rPr lang="en-US" sz="1050" i="1" dirty="0" smtClean="0"/>
              <a:t>Very</a:t>
            </a:r>
          </a:p>
          <a:p>
            <a:pPr algn="r"/>
            <a:r>
              <a:rPr lang="en-US" sz="1050" i="1" dirty="0" smtClean="0"/>
              <a:t>Confident</a:t>
            </a:r>
            <a:endParaRPr lang="en-US" sz="1050" i="1" dirty="0"/>
          </a:p>
        </p:txBody>
      </p:sp>
      <p:sp>
        <p:nvSpPr>
          <p:cNvPr id="20" name="TextBox 1"/>
          <p:cNvSpPr txBox="1"/>
          <p:nvPr/>
        </p:nvSpPr>
        <p:spPr>
          <a:xfrm>
            <a:off x="5259219" y="2437033"/>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11%</a:t>
            </a:r>
            <a:endParaRPr lang="en-US" sz="1400" dirty="0"/>
          </a:p>
        </p:txBody>
      </p:sp>
      <p:sp>
        <p:nvSpPr>
          <p:cNvPr id="21" name="TextBox 1"/>
          <p:cNvSpPr txBox="1"/>
          <p:nvPr/>
        </p:nvSpPr>
        <p:spPr>
          <a:xfrm>
            <a:off x="5259218" y="2750066"/>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10%</a:t>
            </a:r>
            <a:endParaRPr lang="en-US" sz="1400" dirty="0"/>
          </a:p>
        </p:txBody>
      </p:sp>
      <p:sp>
        <p:nvSpPr>
          <p:cNvPr id="22" name="TextBox 1"/>
          <p:cNvSpPr txBox="1"/>
          <p:nvPr/>
        </p:nvSpPr>
        <p:spPr>
          <a:xfrm>
            <a:off x="5259219" y="3404547"/>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38%</a:t>
            </a:r>
            <a:endParaRPr lang="en-US" sz="1400" dirty="0">
              <a:solidFill>
                <a:schemeClr val="bg1"/>
              </a:solidFill>
            </a:endParaRPr>
          </a:p>
        </p:txBody>
      </p:sp>
      <p:sp>
        <p:nvSpPr>
          <p:cNvPr id="23" name="TextBox 1"/>
          <p:cNvSpPr txBox="1"/>
          <p:nvPr/>
        </p:nvSpPr>
        <p:spPr>
          <a:xfrm>
            <a:off x="5259219" y="4400399"/>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41%</a:t>
            </a:r>
            <a:endParaRPr lang="en-US" sz="1400" dirty="0">
              <a:solidFill>
                <a:schemeClr val="bg1"/>
              </a:solidFill>
            </a:endParaRPr>
          </a:p>
        </p:txBody>
      </p:sp>
      <p:sp>
        <p:nvSpPr>
          <p:cNvPr id="24" name="TextBox 1"/>
          <p:cNvSpPr txBox="1"/>
          <p:nvPr/>
        </p:nvSpPr>
        <p:spPr>
          <a:xfrm>
            <a:off x="2114199" y="2650493"/>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a:t>2</a:t>
            </a:r>
            <a:r>
              <a:rPr lang="en-US" sz="1400" dirty="0" smtClean="0"/>
              <a:t>4%</a:t>
            </a:r>
            <a:endParaRPr lang="en-US" sz="1400" dirty="0"/>
          </a:p>
        </p:txBody>
      </p:sp>
      <p:sp>
        <p:nvSpPr>
          <p:cNvPr id="25" name="TextBox 1"/>
          <p:cNvSpPr txBox="1"/>
          <p:nvPr/>
        </p:nvSpPr>
        <p:spPr>
          <a:xfrm>
            <a:off x="2114198" y="3258801"/>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24%</a:t>
            </a:r>
            <a:endParaRPr lang="en-US" sz="1400" dirty="0"/>
          </a:p>
        </p:txBody>
      </p:sp>
      <p:sp>
        <p:nvSpPr>
          <p:cNvPr id="26" name="TextBox 1"/>
          <p:cNvSpPr txBox="1"/>
          <p:nvPr/>
        </p:nvSpPr>
        <p:spPr>
          <a:xfrm>
            <a:off x="2114199" y="3970432"/>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28%</a:t>
            </a:r>
            <a:endParaRPr lang="en-US" sz="1400" dirty="0">
              <a:solidFill>
                <a:schemeClr val="bg1"/>
              </a:solidFill>
            </a:endParaRPr>
          </a:p>
        </p:txBody>
      </p:sp>
      <p:sp>
        <p:nvSpPr>
          <p:cNvPr id="27" name="TextBox 1"/>
          <p:cNvSpPr txBox="1"/>
          <p:nvPr/>
        </p:nvSpPr>
        <p:spPr>
          <a:xfrm>
            <a:off x="2114199" y="4613859"/>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19%</a:t>
            </a:r>
            <a:endParaRPr lang="en-US" sz="1400" dirty="0">
              <a:solidFill>
                <a:schemeClr val="bg1"/>
              </a:solidFill>
            </a:endParaRPr>
          </a:p>
        </p:txBody>
      </p:sp>
      <p:sp>
        <p:nvSpPr>
          <p:cNvPr id="30" name="TextBox 1"/>
          <p:cNvSpPr txBox="1"/>
          <p:nvPr/>
        </p:nvSpPr>
        <p:spPr>
          <a:xfrm>
            <a:off x="7344863" y="2514659"/>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14%</a:t>
            </a:r>
            <a:endParaRPr lang="en-US" sz="1400" dirty="0"/>
          </a:p>
        </p:txBody>
      </p:sp>
      <p:sp>
        <p:nvSpPr>
          <p:cNvPr id="31" name="TextBox 1"/>
          <p:cNvSpPr txBox="1"/>
          <p:nvPr/>
        </p:nvSpPr>
        <p:spPr>
          <a:xfrm>
            <a:off x="7344862" y="2927082"/>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22%</a:t>
            </a:r>
            <a:endParaRPr lang="en-US" sz="1400" dirty="0"/>
          </a:p>
        </p:txBody>
      </p:sp>
      <p:sp>
        <p:nvSpPr>
          <p:cNvPr id="32" name="TextBox 1"/>
          <p:cNvSpPr txBox="1"/>
          <p:nvPr/>
        </p:nvSpPr>
        <p:spPr>
          <a:xfrm>
            <a:off x="7344863" y="3770404"/>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44%</a:t>
            </a:r>
            <a:endParaRPr lang="en-US" sz="1400" dirty="0">
              <a:solidFill>
                <a:schemeClr val="bg1"/>
              </a:solidFill>
            </a:endParaRPr>
          </a:p>
        </p:txBody>
      </p:sp>
      <p:sp>
        <p:nvSpPr>
          <p:cNvPr id="33" name="TextBox 1"/>
          <p:cNvSpPr txBox="1"/>
          <p:nvPr/>
        </p:nvSpPr>
        <p:spPr>
          <a:xfrm>
            <a:off x="7344863" y="4617171"/>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18%</a:t>
            </a:r>
            <a:endParaRPr lang="en-US" sz="1400" dirty="0">
              <a:solidFill>
                <a:schemeClr val="bg1"/>
              </a:solidFill>
            </a:endParaRPr>
          </a:p>
        </p:txBody>
      </p:sp>
    </p:spTree>
    <p:extLst>
      <p:ext uri="{BB962C8B-B14F-4D97-AF65-F5344CB8AC3E}">
        <p14:creationId xmlns:p14="http://schemas.microsoft.com/office/powerpoint/2010/main" val="162067682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312" y="200416"/>
            <a:ext cx="8536488" cy="1018784"/>
          </a:xfrm>
        </p:spPr>
        <p:txBody>
          <a:bodyPr>
            <a:noAutofit/>
          </a:bodyPr>
          <a:lstStyle/>
          <a:p>
            <a:r>
              <a:rPr lang="en-US" sz="2800" dirty="0" smtClean="0"/>
              <a:t>4 in 10 Workers, But Just 1 in 10 Retirees, Are Interested in Longevity Insurance</a:t>
            </a:r>
            <a:endParaRPr lang="en-US" sz="2800" dirty="0"/>
          </a:p>
        </p:txBody>
      </p:sp>
      <p:sp>
        <p:nvSpPr>
          <p:cNvPr id="4" name="Slide Number Placeholder 3"/>
          <p:cNvSpPr>
            <a:spLocks noGrp="1"/>
          </p:cNvSpPr>
          <p:nvPr>
            <p:ph type="sldNum" sz="quarter" idx="12"/>
          </p:nvPr>
        </p:nvSpPr>
        <p:spPr/>
        <p:txBody>
          <a:bodyPr/>
          <a:lstStyle/>
          <a:p>
            <a:fld id="{EBAD9AF0-FD35-4E4E-B775-C1DCF7755A5B}" type="slidenum">
              <a:rPr lang="en-US" smtClean="0"/>
              <a:t>90</a:t>
            </a:fld>
            <a:endParaRPr lang="en-US" dirty="0"/>
          </a:p>
        </p:txBody>
      </p:sp>
      <p:sp>
        <p:nvSpPr>
          <p:cNvPr id="5"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2016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6" name="Content Placeholder 2"/>
          <p:cNvSpPr>
            <a:spLocks noGrp="1"/>
          </p:cNvSpPr>
          <p:nvPr>
            <p:ph idx="1"/>
          </p:nvPr>
        </p:nvSpPr>
        <p:spPr>
          <a:xfrm>
            <a:off x="304800" y="1295398"/>
            <a:ext cx="8534400" cy="1085851"/>
          </a:xfrm>
        </p:spPr>
        <p:txBody>
          <a:bodyPr>
            <a:noAutofit/>
          </a:bodyPr>
          <a:lstStyle/>
          <a:p>
            <a:pPr marL="0" indent="0">
              <a:buNone/>
            </a:pPr>
            <a:r>
              <a:rPr lang="en-US" sz="1600" dirty="0" smtClean="0"/>
              <a:t>(When </a:t>
            </a:r>
            <a:r>
              <a:rPr lang="en-US" sz="1600" dirty="0"/>
              <a:t>you retire,) How interested </a:t>
            </a:r>
            <a:r>
              <a:rPr lang="en-US" sz="1600" dirty="0" smtClean="0"/>
              <a:t>do </a:t>
            </a:r>
            <a:r>
              <a:rPr lang="en-US" sz="1600" dirty="0"/>
              <a:t>you think you will </a:t>
            </a:r>
            <a:r>
              <a:rPr lang="en-US" sz="1600" dirty="0" smtClean="0"/>
              <a:t>be (are you) in </a:t>
            </a:r>
            <a:r>
              <a:rPr lang="en-US" sz="1600" dirty="0"/>
              <a:t>purchasing an insurance product with a portion of your savings that begins providing guaranteed monthly income at some point in the future, such as age 80 or 85? (</a:t>
            </a:r>
            <a:r>
              <a:rPr lang="en-US" sz="1600" dirty="0" smtClean="0"/>
              <a:t>2016 Workers n=1,000; Retirees n=505)</a:t>
            </a:r>
            <a:endParaRPr lang="en-US" sz="1600" dirty="0"/>
          </a:p>
        </p:txBody>
      </p:sp>
      <p:graphicFrame>
        <p:nvGraphicFramePr>
          <p:cNvPr id="7" name="Chart 6"/>
          <p:cNvGraphicFramePr/>
          <p:nvPr>
            <p:extLst>
              <p:ext uri="{D42A27DB-BD31-4B8C-83A1-F6EECF244321}">
                <p14:modId xmlns:p14="http://schemas.microsoft.com/office/powerpoint/2010/main" val="604116373"/>
              </p:ext>
            </p:extLst>
          </p:nvPr>
        </p:nvGraphicFramePr>
        <p:xfrm>
          <a:off x="566057" y="2090058"/>
          <a:ext cx="7837714" cy="39333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5152992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Likewise, Half of Workers, But Just 16% of Retirees, Are Interested in Long-Term Care Insurance</a:t>
            </a:r>
            <a:endParaRPr lang="en-US" dirty="0"/>
          </a:p>
        </p:txBody>
      </p:sp>
      <p:sp>
        <p:nvSpPr>
          <p:cNvPr id="4" name="Slide Number Placeholder 3"/>
          <p:cNvSpPr>
            <a:spLocks noGrp="1"/>
          </p:cNvSpPr>
          <p:nvPr>
            <p:ph type="sldNum" sz="quarter" idx="12"/>
          </p:nvPr>
        </p:nvSpPr>
        <p:spPr/>
        <p:txBody>
          <a:bodyPr/>
          <a:lstStyle/>
          <a:p>
            <a:fld id="{EBAD9AF0-FD35-4E4E-B775-C1DCF7755A5B}" type="slidenum">
              <a:rPr lang="en-US" smtClean="0"/>
              <a:t>91</a:t>
            </a:fld>
            <a:endParaRPr lang="en-US" dirty="0"/>
          </a:p>
        </p:txBody>
      </p:sp>
      <p:sp>
        <p:nvSpPr>
          <p:cNvPr id="5"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2016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6" name="Content Placeholder 2"/>
          <p:cNvSpPr>
            <a:spLocks noGrp="1"/>
          </p:cNvSpPr>
          <p:nvPr>
            <p:ph idx="1"/>
          </p:nvPr>
        </p:nvSpPr>
        <p:spPr>
          <a:xfrm>
            <a:off x="304800" y="1295398"/>
            <a:ext cx="8534400" cy="1085851"/>
          </a:xfrm>
        </p:spPr>
        <p:txBody>
          <a:bodyPr>
            <a:noAutofit/>
          </a:bodyPr>
          <a:lstStyle/>
          <a:p>
            <a:pPr marL="0" indent="0">
              <a:buNone/>
            </a:pPr>
            <a:r>
              <a:rPr lang="en-US" sz="1600" dirty="0"/>
              <a:t>How interested are you in purchasing an insurance product that would help finance the costs associated with long-term care, such home health care, nursing home care, and health care costs?  Would you say you </a:t>
            </a:r>
            <a:r>
              <a:rPr lang="en-US" sz="1600" dirty="0" smtClean="0"/>
              <a:t>are…? </a:t>
            </a:r>
            <a:r>
              <a:rPr lang="en-US" sz="1600" dirty="0"/>
              <a:t>(</a:t>
            </a:r>
            <a:r>
              <a:rPr lang="en-US" sz="1600" dirty="0" smtClean="0"/>
              <a:t>2016 Workers n=1,000; Retirees n=505)</a:t>
            </a:r>
            <a:endParaRPr lang="en-US" sz="1600" dirty="0"/>
          </a:p>
        </p:txBody>
      </p:sp>
      <p:graphicFrame>
        <p:nvGraphicFramePr>
          <p:cNvPr id="7" name="Chart 6"/>
          <p:cNvGraphicFramePr/>
          <p:nvPr>
            <p:extLst>
              <p:ext uri="{D42A27DB-BD31-4B8C-83A1-F6EECF244321}">
                <p14:modId xmlns:p14="http://schemas.microsoft.com/office/powerpoint/2010/main" val="1001285515"/>
              </p:ext>
            </p:extLst>
          </p:nvPr>
        </p:nvGraphicFramePr>
        <p:xfrm>
          <a:off x="566057" y="2090058"/>
          <a:ext cx="7837714" cy="39333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2455591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260" y="274638"/>
            <a:ext cx="9018740" cy="944562"/>
          </a:xfrm>
        </p:spPr>
        <p:txBody>
          <a:bodyPr>
            <a:noAutofit/>
          </a:bodyPr>
          <a:lstStyle/>
          <a:p>
            <a:r>
              <a:rPr lang="en-US" sz="2800" dirty="0" smtClean="0"/>
              <a:t>8 in 10 Workers Believe it is Important to Work with an Advisor Who Specializes in Converting Assets into Income</a:t>
            </a:r>
            <a:endParaRPr lang="en-US" sz="2800" dirty="0"/>
          </a:p>
        </p:txBody>
      </p:sp>
      <p:sp>
        <p:nvSpPr>
          <p:cNvPr id="3" name="Slide Number Placeholder 2"/>
          <p:cNvSpPr>
            <a:spLocks noGrp="1"/>
          </p:cNvSpPr>
          <p:nvPr>
            <p:ph type="sldNum" sz="quarter" idx="10"/>
          </p:nvPr>
        </p:nvSpPr>
        <p:spPr/>
        <p:txBody>
          <a:bodyPr/>
          <a:lstStyle/>
          <a:p>
            <a:fld id="{EBAD9AF0-FD35-4E4E-B775-C1DCF7755A5B}" type="slidenum">
              <a:rPr lang="en-US" smtClean="0"/>
              <a:t>92</a:t>
            </a:fld>
            <a:endParaRPr lang="en-US" dirty="0"/>
          </a:p>
        </p:txBody>
      </p:sp>
      <p:sp>
        <p:nvSpPr>
          <p:cNvPr id="5"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2016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6" name="Content Placeholder 2"/>
          <p:cNvSpPr txBox="1">
            <a:spLocks/>
          </p:cNvSpPr>
          <p:nvPr/>
        </p:nvSpPr>
        <p:spPr>
          <a:xfrm>
            <a:off x="304800" y="1295400"/>
            <a:ext cx="8534400" cy="142875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If you work with a financial advisor as you get close to retirement, how important do you think it will be for the advisor you chose to specialize in converting assets into retirement </a:t>
            </a:r>
            <a:r>
              <a:rPr lang="en-US" dirty="0" smtClean="0"/>
              <a:t>income? (Workers saved for retirement n=755)</a:t>
            </a:r>
            <a:endParaRPr lang="en-US" dirty="0"/>
          </a:p>
        </p:txBody>
      </p:sp>
      <p:graphicFrame>
        <p:nvGraphicFramePr>
          <p:cNvPr id="8" name="Chart 7"/>
          <p:cNvGraphicFramePr/>
          <p:nvPr>
            <p:extLst>
              <p:ext uri="{D42A27DB-BD31-4B8C-83A1-F6EECF244321}">
                <p14:modId xmlns:p14="http://schemas.microsoft.com/office/powerpoint/2010/main" val="934920269"/>
              </p:ext>
            </p:extLst>
          </p:nvPr>
        </p:nvGraphicFramePr>
        <p:xfrm>
          <a:off x="304801" y="2317553"/>
          <a:ext cx="8839200" cy="38098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3498582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 y="3781263"/>
            <a:ext cx="8509661" cy="1362075"/>
          </a:xfrm>
        </p:spPr>
        <p:txBody>
          <a:bodyPr/>
          <a:lstStyle/>
          <a:p>
            <a:r>
              <a:rPr lang="en-US" dirty="0" smtClean="0"/>
              <a:t>Expectations about retirement – Managing Finances</a:t>
            </a:r>
            <a:endParaRPr lang="en-US" dirty="0"/>
          </a:p>
        </p:txBody>
      </p:sp>
    </p:spTree>
    <p:extLst>
      <p:ext uri="{BB962C8B-B14F-4D97-AF65-F5344CB8AC3E}">
        <p14:creationId xmlns:p14="http://schemas.microsoft.com/office/powerpoint/2010/main" val="285735782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Retirees Split on How Expenses in Retirement Match with Expectations</a:t>
            </a:r>
            <a:endParaRPr lang="en-US" dirty="0"/>
          </a:p>
        </p:txBody>
      </p:sp>
      <p:sp>
        <p:nvSpPr>
          <p:cNvPr id="4" name="Slide Number Placeholder 3"/>
          <p:cNvSpPr>
            <a:spLocks noGrp="1"/>
          </p:cNvSpPr>
          <p:nvPr>
            <p:ph type="sldNum" sz="quarter" idx="12"/>
          </p:nvPr>
        </p:nvSpPr>
        <p:spPr/>
        <p:txBody>
          <a:bodyPr/>
          <a:lstStyle/>
          <a:p>
            <a:fld id="{EBAD9AF0-FD35-4E4E-B775-C1DCF7755A5B}" type="slidenum">
              <a:rPr lang="en-US" smtClean="0"/>
              <a:t>94</a:t>
            </a:fld>
            <a:endParaRPr lang="en-US" dirty="0"/>
          </a:p>
        </p:txBody>
      </p:sp>
      <p:sp>
        <p:nvSpPr>
          <p:cNvPr id="5"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2016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6" name="Content Placeholder 2"/>
          <p:cNvSpPr>
            <a:spLocks noGrp="1"/>
          </p:cNvSpPr>
          <p:nvPr>
            <p:ph idx="1"/>
          </p:nvPr>
        </p:nvSpPr>
        <p:spPr>
          <a:xfrm>
            <a:off x="295275" y="1314449"/>
            <a:ext cx="8534400" cy="870611"/>
          </a:xfrm>
        </p:spPr>
        <p:txBody>
          <a:bodyPr vert="horz" lIns="91440" tIns="45720" rIns="91440" bIns="45720" rtlCol="0">
            <a:normAutofit/>
          </a:bodyPr>
          <a:lstStyle/>
          <a:p>
            <a:pPr marL="0" indent="0">
              <a:buNone/>
            </a:pPr>
            <a:r>
              <a:rPr lang="en-US" sz="1600" dirty="0"/>
              <a:t>Compared with what you expected when you first retired, would you say your </a:t>
            </a:r>
            <a:r>
              <a:rPr lang="en-US" sz="1600" i="1" dirty="0"/>
              <a:t>expenses</a:t>
            </a:r>
            <a:r>
              <a:rPr lang="en-US" sz="1600" dirty="0"/>
              <a:t> in retirement are higher, about the same, or lower </a:t>
            </a:r>
            <a:r>
              <a:rPr lang="en-US" sz="1600" dirty="0" smtClean="0"/>
              <a:t>than </a:t>
            </a:r>
            <a:r>
              <a:rPr lang="en-US" sz="1600" dirty="0"/>
              <a:t>you expected them to be at this point in time</a:t>
            </a:r>
            <a:r>
              <a:rPr lang="en-US" sz="1600" dirty="0" smtClean="0"/>
              <a:t>?  (2016 Retirees n=505)</a:t>
            </a:r>
            <a:endParaRPr lang="en-US" sz="1600" dirty="0"/>
          </a:p>
        </p:txBody>
      </p:sp>
      <p:graphicFrame>
        <p:nvGraphicFramePr>
          <p:cNvPr id="7" name="Chart 6"/>
          <p:cNvGraphicFramePr/>
          <p:nvPr>
            <p:extLst>
              <p:ext uri="{D42A27DB-BD31-4B8C-83A1-F6EECF244321}">
                <p14:modId xmlns:p14="http://schemas.microsoft.com/office/powerpoint/2010/main" val="3978608735"/>
              </p:ext>
            </p:extLst>
          </p:nvPr>
        </p:nvGraphicFramePr>
        <p:xfrm>
          <a:off x="383945" y="2286000"/>
          <a:ext cx="8029575" cy="38671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0835158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4 in 10 Retirees With Higher-Than-Expected Expenses Coped by Reducing Other Spending</a:t>
            </a:r>
            <a:endParaRPr lang="en-US" dirty="0"/>
          </a:p>
        </p:txBody>
      </p:sp>
      <p:sp>
        <p:nvSpPr>
          <p:cNvPr id="4" name="Slide Number Placeholder 3"/>
          <p:cNvSpPr>
            <a:spLocks noGrp="1"/>
          </p:cNvSpPr>
          <p:nvPr>
            <p:ph type="sldNum" sz="quarter" idx="12"/>
          </p:nvPr>
        </p:nvSpPr>
        <p:spPr/>
        <p:txBody>
          <a:bodyPr/>
          <a:lstStyle/>
          <a:p>
            <a:fld id="{EBAD9AF0-FD35-4E4E-B775-C1DCF7755A5B}" type="slidenum">
              <a:rPr lang="en-US" smtClean="0"/>
              <a:t>95</a:t>
            </a:fld>
            <a:endParaRPr lang="en-US" dirty="0"/>
          </a:p>
        </p:txBody>
      </p:sp>
      <p:sp>
        <p:nvSpPr>
          <p:cNvPr id="5"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2016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6" name="Content Placeholder 2"/>
          <p:cNvSpPr>
            <a:spLocks noGrp="1"/>
          </p:cNvSpPr>
          <p:nvPr>
            <p:ph idx="1"/>
          </p:nvPr>
        </p:nvSpPr>
        <p:spPr>
          <a:xfrm>
            <a:off x="295275" y="1314449"/>
            <a:ext cx="8534400" cy="870611"/>
          </a:xfrm>
        </p:spPr>
        <p:txBody>
          <a:bodyPr vert="horz" lIns="91440" tIns="45720" rIns="91440" bIns="45720" rtlCol="0">
            <a:normAutofit/>
          </a:bodyPr>
          <a:lstStyle/>
          <a:p>
            <a:pPr marL="0" indent="0">
              <a:buNone/>
            </a:pPr>
            <a:r>
              <a:rPr lang="en-US" sz="1600" dirty="0" smtClean="0"/>
              <a:t>How did you cope with these higher-than-expected expenses?  (2016 Retirees expenses in retirement higher than expected n=188, top mentions)</a:t>
            </a:r>
            <a:endParaRPr lang="en-US" sz="1600" dirty="0"/>
          </a:p>
        </p:txBody>
      </p:sp>
      <p:graphicFrame>
        <p:nvGraphicFramePr>
          <p:cNvPr id="7" name="Chart 6"/>
          <p:cNvGraphicFramePr/>
          <p:nvPr>
            <p:extLst>
              <p:ext uri="{D42A27DB-BD31-4B8C-83A1-F6EECF244321}">
                <p14:modId xmlns:p14="http://schemas.microsoft.com/office/powerpoint/2010/main" val="3604624761"/>
              </p:ext>
            </p:extLst>
          </p:nvPr>
        </p:nvGraphicFramePr>
        <p:xfrm>
          <a:off x="381001" y="1977657"/>
          <a:ext cx="8032520" cy="41754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9018718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 the Past Year, 1 in 4 Retirees Withdrew Money for Major Expenses</a:t>
            </a:r>
            <a:endParaRPr lang="en-US" dirty="0"/>
          </a:p>
        </p:txBody>
      </p:sp>
      <p:sp>
        <p:nvSpPr>
          <p:cNvPr id="4" name="Slide Number Placeholder 3"/>
          <p:cNvSpPr>
            <a:spLocks noGrp="1"/>
          </p:cNvSpPr>
          <p:nvPr>
            <p:ph type="sldNum" sz="quarter" idx="12"/>
          </p:nvPr>
        </p:nvSpPr>
        <p:spPr/>
        <p:txBody>
          <a:bodyPr/>
          <a:lstStyle/>
          <a:p>
            <a:fld id="{EBAD9AF0-FD35-4E4E-B775-C1DCF7755A5B}" type="slidenum">
              <a:rPr lang="en-US" smtClean="0"/>
              <a:t>96</a:t>
            </a:fld>
            <a:endParaRPr lang="en-US" dirty="0"/>
          </a:p>
        </p:txBody>
      </p:sp>
      <p:sp>
        <p:nvSpPr>
          <p:cNvPr id="5"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2016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6" name="Content Placeholder 2"/>
          <p:cNvSpPr>
            <a:spLocks noGrp="1"/>
          </p:cNvSpPr>
          <p:nvPr>
            <p:ph idx="1"/>
          </p:nvPr>
        </p:nvSpPr>
        <p:spPr>
          <a:xfrm>
            <a:off x="295275" y="1314449"/>
            <a:ext cx="8534400" cy="870611"/>
          </a:xfrm>
        </p:spPr>
        <p:txBody>
          <a:bodyPr vert="horz" lIns="91440" tIns="45720" rIns="91440" bIns="45720" rtlCol="0">
            <a:normAutofit/>
          </a:bodyPr>
          <a:lstStyle/>
          <a:p>
            <a:pPr marL="0" indent="0">
              <a:buNone/>
            </a:pPr>
            <a:r>
              <a:rPr lang="en-US" sz="1600" dirty="0"/>
              <a:t>In the past year, did you withdraw any money </a:t>
            </a:r>
            <a:r>
              <a:rPr lang="en-US" sz="1600" dirty="0" smtClean="0"/>
              <a:t>beyond what you normally would have withdrawn from your </a:t>
            </a:r>
            <a:r>
              <a:rPr lang="en-US" sz="1600" dirty="0"/>
              <a:t>savings and investments to pay for </a:t>
            </a:r>
            <a:r>
              <a:rPr lang="en-US" sz="1600" dirty="0" smtClean="0"/>
              <a:t>the following?  (2016 Retirees n=505, percent yes)</a:t>
            </a:r>
            <a:endParaRPr lang="en-US" sz="1600" dirty="0"/>
          </a:p>
        </p:txBody>
      </p:sp>
      <p:graphicFrame>
        <p:nvGraphicFramePr>
          <p:cNvPr id="7" name="Chart 6"/>
          <p:cNvGraphicFramePr/>
          <p:nvPr>
            <p:extLst>
              <p:ext uri="{D42A27DB-BD31-4B8C-83A1-F6EECF244321}">
                <p14:modId xmlns:p14="http://schemas.microsoft.com/office/powerpoint/2010/main" val="1425053445"/>
              </p:ext>
            </p:extLst>
          </p:nvPr>
        </p:nvGraphicFramePr>
        <p:xfrm>
          <a:off x="570640" y="2126513"/>
          <a:ext cx="8029575" cy="41001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7063799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Almost 4 in 10 Retirees Report Savings Are Lower than Anticipated at this Point in Retirement</a:t>
            </a:r>
            <a:endParaRPr lang="en-US" dirty="0"/>
          </a:p>
        </p:txBody>
      </p:sp>
      <p:sp>
        <p:nvSpPr>
          <p:cNvPr id="4" name="Slide Number Placeholder 3"/>
          <p:cNvSpPr>
            <a:spLocks noGrp="1"/>
          </p:cNvSpPr>
          <p:nvPr>
            <p:ph type="sldNum" sz="quarter" idx="12"/>
          </p:nvPr>
        </p:nvSpPr>
        <p:spPr/>
        <p:txBody>
          <a:bodyPr/>
          <a:lstStyle/>
          <a:p>
            <a:fld id="{EBAD9AF0-FD35-4E4E-B775-C1DCF7755A5B}" type="slidenum">
              <a:rPr lang="en-US" smtClean="0"/>
              <a:t>97</a:t>
            </a:fld>
            <a:endParaRPr lang="en-US" dirty="0"/>
          </a:p>
        </p:txBody>
      </p:sp>
      <p:sp>
        <p:nvSpPr>
          <p:cNvPr id="5"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2016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6" name="Content Placeholder 2"/>
          <p:cNvSpPr>
            <a:spLocks noGrp="1"/>
          </p:cNvSpPr>
          <p:nvPr>
            <p:ph idx="1"/>
          </p:nvPr>
        </p:nvSpPr>
        <p:spPr>
          <a:xfrm>
            <a:off x="295275" y="1314449"/>
            <a:ext cx="8534400" cy="870611"/>
          </a:xfrm>
        </p:spPr>
        <p:txBody>
          <a:bodyPr vert="horz" lIns="91440" tIns="45720" rIns="91440" bIns="45720" rtlCol="0">
            <a:normAutofit/>
          </a:bodyPr>
          <a:lstStyle/>
          <a:p>
            <a:pPr marL="0" indent="0">
              <a:buNone/>
            </a:pPr>
            <a:r>
              <a:rPr lang="en-US" sz="1600" dirty="0"/>
              <a:t>Compared with what you expected when you first retired, would you say your current level of savings and investments </a:t>
            </a:r>
            <a:r>
              <a:rPr lang="en-US" sz="1600" dirty="0" smtClean="0"/>
              <a:t>are higher, about the same, or lower than </a:t>
            </a:r>
            <a:r>
              <a:rPr lang="en-US" sz="1600" dirty="0"/>
              <a:t>you expected them to be at this point in time</a:t>
            </a:r>
            <a:r>
              <a:rPr lang="en-US" sz="1600" dirty="0" smtClean="0"/>
              <a:t>?  (2016 Retirees n=505)</a:t>
            </a:r>
            <a:endParaRPr lang="en-US" sz="1600" dirty="0"/>
          </a:p>
        </p:txBody>
      </p:sp>
      <p:graphicFrame>
        <p:nvGraphicFramePr>
          <p:cNvPr id="7" name="Chart 6"/>
          <p:cNvGraphicFramePr/>
          <p:nvPr>
            <p:extLst>
              <p:ext uri="{D42A27DB-BD31-4B8C-83A1-F6EECF244321}">
                <p14:modId xmlns:p14="http://schemas.microsoft.com/office/powerpoint/2010/main" val="3174273765"/>
              </p:ext>
            </p:extLst>
          </p:nvPr>
        </p:nvGraphicFramePr>
        <p:xfrm>
          <a:off x="464127" y="2060368"/>
          <a:ext cx="8029575" cy="38671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0657149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in 10 Retirees Have Been Unable to Add to Savings and Investments</a:t>
            </a:r>
            <a:endParaRPr lang="en-US" dirty="0"/>
          </a:p>
        </p:txBody>
      </p:sp>
      <p:sp>
        <p:nvSpPr>
          <p:cNvPr id="4" name="Slide Number Placeholder 3"/>
          <p:cNvSpPr>
            <a:spLocks noGrp="1"/>
          </p:cNvSpPr>
          <p:nvPr>
            <p:ph type="sldNum" sz="quarter" idx="12"/>
          </p:nvPr>
        </p:nvSpPr>
        <p:spPr/>
        <p:txBody>
          <a:bodyPr/>
          <a:lstStyle/>
          <a:p>
            <a:fld id="{EBAD9AF0-FD35-4E4E-B775-C1DCF7755A5B}" type="slidenum">
              <a:rPr lang="en-US" smtClean="0"/>
              <a:t>98</a:t>
            </a:fld>
            <a:endParaRPr lang="en-US" dirty="0"/>
          </a:p>
        </p:txBody>
      </p:sp>
      <p:sp>
        <p:nvSpPr>
          <p:cNvPr id="5"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2016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6" name="Content Placeholder 2"/>
          <p:cNvSpPr>
            <a:spLocks noGrp="1"/>
          </p:cNvSpPr>
          <p:nvPr>
            <p:ph idx="1"/>
          </p:nvPr>
        </p:nvSpPr>
        <p:spPr>
          <a:xfrm>
            <a:off x="295275" y="1243197"/>
            <a:ext cx="8534400" cy="870611"/>
          </a:xfrm>
        </p:spPr>
        <p:txBody>
          <a:bodyPr vert="horz" lIns="91440" tIns="45720" rIns="91440" bIns="45720" rtlCol="0">
            <a:normAutofit/>
          </a:bodyPr>
          <a:lstStyle/>
          <a:p>
            <a:pPr marL="0" indent="0">
              <a:buNone/>
            </a:pPr>
            <a:r>
              <a:rPr lang="en-US" sz="1600" dirty="0"/>
              <a:t>What is your main reason for saying that? </a:t>
            </a:r>
            <a:r>
              <a:rPr lang="en-US" sz="1600" dirty="0" smtClean="0"/>
              <a:t> (2016 Retirees expected higher/lower level of savings and investments, top mentions)</a:t>
            </a:r>
            <a:endParaRPr lang="en-US" sz="1600" dirty="0"/>
          </a:p>
        </p:txBody>
      </p:sp>
      <p:graphicFrame>
        <p:nvGraphicFramePr>
          <p:cNvPr id="7" name="Chart 6"/>
          <p:cNvGraphicFramePr/>
          <p:nvPr>
            <p:extLst>
              <p:ext uri="{D42A27DB-BD31-4B8C-83A1-F6EECF244321}">
                <p14:modId xmlns:p14="http://schemas.microsoft.com/office/powerpoint/2010/main" val="2089570158"/>
              </p:ext>
            </p:extLst>
          </p:nvPr>
        </p:nvGraphicFramePr>
        <p:xfrm>
          <a:off x="3618603" y="1807536"/>
          <a:ext cx="5712032" cy="45841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extLst>
              <p:ext uri="{D42A27DB-BD31-4B8C-83A1-F6EECF244321}">
                <p14:modId xmlns:p14="http://schemas.microsoft.com/office/powerpoint/2010/main" val="3434894509"/>
              </p:ext>
            </p:extLst>
          </p:nvPr>
        </p:nvGraphicFramePr>
        <p:xfrm>
          <a:off x="-276502" y="1871330"/>
          <a:ext cx="5656026" cy="4520331"/>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1230301" y="1743739"/>
            <a:ext cx="2493695" cy="523220"/>
          </a:xfrm>
          <a:prstGeom prst="rect">
            <a:avLst/>
          </a:prstGeom>
          <a:noFill/>
        </p:spPr>
        <p:txBody>
          <a:bodyPr wrap="none" rtlCol="0">
            <a:spAutoFit/>
          </a:bodyPr>
          <a:lstStyle/>
          <a:p>
            <a:pPr algn="ctr"/>
            <a:r>
              <a:rPr lang="en-US" sz="1400" b="1" dirty="0" smtClean="0"/>
              <a:t>Current Level of Savings Lower </a:t>
            </a:r>
            <a:br>
              <a:rPr lang="en-US" sz="1400" b="1" dirty="0" smtClean="0"/>
            </a:br>
            <a:r>
              <a:rPr lang="en-US" sz="1400" b="1" dirty="0" smtClean="0"/>
              <a:t>than Expected (n=175)</a:t>
            </a:r>
            <a:endParaRPr lang="en-US" sz="1400" b="1" dirty="0"/>
          </a:p>
        </p:txBody>
      </p:sp>
      <p:sp>
        <p:nvSpPr>
          <p:cNvPr id="9" name="TextBox 8"/>
          <p:cNvSpPr txBox="1"/>
          <p:nvPr/>
        </p:nvSpPr>
        <p:spPr>
          <a:xfrm>
            <a:off x="5691641" y="1743739"/>
            <a:ext cx="2530693" cy="523220"/>
          </a:xfrm>
          <a:prstGeom prst="rect">
            <a:avLst/>
          </a:prstGeom>
          <a:noFill/>
        </p:spPr>
        <p:txBody>
          <a:bodyPr wrap="none" rtlCol="0">
            <a:spAutoFit/>
          </a:bodyPr>
          <a:lstStyle/>
          <a:p>
            <a:pPr algn="ctr"/>
            <a:r>
              <a:rPr lang="en-US" sz="1400" b="1" dirty="0" smtClean="0"/>
              <a:t>Current Level of Savings Higher </a:t>
            </a:r>
            <a:br>
              <a:rPr lang="en-US" sz="1400" b="1" dirty="0" smtClean="0"/>
            </a:br>
            <a:r>
              <a:rPr lang="en-US" sz="1400" b="1" dirty="0" smtClean="0"/>
              <a:t>than Expected (n=103)</a:t>
            </a:r>
            <a:endParaRPr lang="en-US" sz="1400" b="1" dirty="0"/>
          </a:p>
        </p:txBody>
      </p:sp>
    </p:spTree>
    <p:extLst>
      <p:ext uri="{BB962C8B-B14F-4D97-AF65-F5344CB8AC3E}">
        <p14:creationId xmlns:p14="http://schemas.microsoft.com/office/powerpoint/2010/main" val="381981887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Over a Third of Retirees Try to Maintain Their Current Asset Level by Withdrawing Only Earnings</a:t>
            </a:r>
            <a:endParaRPr lang="en-US" dirty="0"/>
          </a:p>
        </p:txBody>
      </p:sp>
      <p:sp>
        <p:nvSpPr>
          <p:cNvPr id="4" name="Slide Number Placeholder 3"/>
          <p:cNvSpPr>
            <a:spLocks noGrp="1"/>
          </p:cNvSpPr>
          <p:nvPr>
            <p:ph type="sldNum" sz="quarter" idx="12"/>
          </p:nvPr>
        </p:nvSpPr>
        <p:spPr/>
        <p:txBody>
          <a:bodyPr/>
          <a:lstStyle/>
          <a:p>
            <a:fld id="{EBAD9AF0-FD35-4E4E-B775-C1DCF7755A5B}" type="slidenum">
              <a:rPr lang="en-US" smtClean="0"/>
              <a:t>99</a:t>
            </a:fld>
            <a:endParaRPr lang="en-US" dirty="0"/>
          </a:p>
        </p:txBody>
      </p:sp>
      <p:sp>
        <p:nvSpPr>
          <p:cNvPr id="5"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2016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6" name="Content Placeholder 2"/>
          <p:cNvSpPr>
            <a:spLocks noGrp="1"/>
          </p:cNvSpPr>
          <p:nvPr>
            <p:ph idx="1"/>
          </p:nvPr>
        </p:nvSpPr>
        <p:spPr>
          <a:xfrm>
            <a:off x="295275" y="1314449"/>
            <a:ext cx="8534400" cy="870611"/>
          </a:xfrm>
        </p:spPr>
        <p:txBody>
          <a:bodyPr vert="horz" lIns="91440" tIns="45720" rIns="91440" bIns="45720" rtlCol="0">
            <a:normAutofit/>
          </a:bodyPr>
          <a:lstStyle/>
          <a:p>
            <a:pPr marL="0" indent="0">
              <a:buNone/>
            </a:pPr>
            <a:r>
              <a:rPr lang="en-US" sz="1600" dirty="0" smtClean="0"/>
              <a:t>Which one of the following best represents your behavior when it comes to your level of assets?  (2016 Retirees n=505)</a:t>
            </a:r>
            <a:endParaRPr lang="en-US" sz="1600" dirty="0"/>
          </a:p>
        </p:txBody>
      </p:sp>
      <p:graphicFrame>
        <p:nvGraphicFramePr>
          <p:cNvPr id="7" name="Chart 6"/>
          <p:cNvGraphicFramePr/>
          <p:nvPr>
            <p:extLst>
              <p:ext uri="{D42A27DB-BD31-4B8C-83A1-F6EECF244321}">
                <p14:modId xmlns:p14="http://schemas.microsoft.com/office/powerpoint/2010/main" val="2641912893"/>
              </p:ext>
            </p:extLst>
          </p:nvPr>
        </p:nvGraphicFramePr>
        <p:xfrm>
          <a:off x="150313" y="2060367"/>
          <a:ext cx="8343390" cy="40108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09232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14679</TotalTime>
  <Words>7355</Words>
  <Application>Microsoft Office PowerPoint</Application>
  <PresentationFormat>On-screen Show (4:3)</PresentationFormat>
  <Paragraphs>1193</Paragraphs>
  <Slides>99</Slides>
  <Notes>84</Notes>
  <HiddenSlides>0</HiddenSlides>
  <MMClips>0</MMClips>
  <ScaleCrop>false</ScaleCrop>
  <HeadingPairs>
    <vt:vector size="4" baseType="variant">
      <vt:variant>
        <vt:lpstr>Theme</vt:lpstr>
      </vt:variant>
      <vt:variant>
        <vt:i4>1</vt:i4>
      </vt:variant>
      <vt:variant>
        <vt:lpstr>Slide Titles</vt:lpstr>
      </vt:variant>
      <vt:variant>
        <vt:i4>99</vt:i4>
      </vt:variant>
    </vt:vector>
  </HeadingPairs>
  <TitlesOfParts>
    <vt:vector size="100" baseType="lpstr">
      <vt:lpstr>Office Theme</vt:lpstr>
      <vt:lpstr>2016 Retirement Confidence Survey Chart Book</vt:lpstr>
      <vt:lpstr>2016 RCS Methodology</vt:lpstr>
      <vt:lpstr>2016 RCS Methodology (continued)</vt:lpstr>
      <vt:lpstr>Overview</vt:lpstr>
      <vt:lpstr>Overview (continued)</vt:lpstr>
      <vt:lpstr>Retirement confidence</vt:lpstr>
      <vt:lpstr>Percentage of Workers Not at All confident Has Decreased for First Time Since 2013</vt:lpstr>
      <vt:lpstr>Decrease in Percentage Not at All Confident Occurred Primarily Among Those Without  a Plan</vt:lpstr>
      <vt:lpstr>Retiree Confidence About Having Enough Money For a Comfortable Retirement Remains Stable</vt:lpstr>
      <vt:lpstr>More than 4 in 10 Workers and Retirees Say Their  Retirement Confidence Has Been Stable Since Last Year</vt:lpstr>
      <vt:lpstr>Workers’ Confidence in Their Ability to Have Enough Money For Basic Expenses in Retirement Continues to Rise</vt:lpstr>
      <vt:lpstr>Worker Confidence About Affording Medical Expenses in Retirement Continues Gradual Increase From 2011</vt:lpstr>
      <vt:lpstr>Worker Confidence About Paying for Long-term Care Also Shows Slow Steady Increase Since Low in 2011</vt:lpstr>
      <vt:lpstr>Retiree Confidence About Their Ability to Pay for Basic Expenses Continues to Increase From 2013 Low</vt:lpstr>
      <vt:lpstr>Retirees Very Confident About Paying for Medical Expenses Are at Highest Level Since 2006</vt:lpstr>
      <vt:lpstr>Retiree Confidence in Their Ability to Do a Good Job of Various Activities</vt:lpstr>
      <vt:lpstr>Worker Confidence in Their Ability to Do a Good Job of Various Activities</vt:lpstr>
      <vt:lpstr>Retirees Are as Likely to Feel Confident About Ability to Plan for Retirement as Choosing Health Insurance</vt:lpstr>
      <vt:lpstr>Preparations for retirement – Retirement Planning</vt:lpstr>
      <vt:lpstr>Worker Confidence in Doing a Good Job Preparing for Retirement Continues to Increase</vt:lpstr>
      <vt:lpstr>Retiree Confidence in Retirement Preparations Also Continues to Climb</vt:lpstr>
      <vt:lpstr>Percentage of Workers Calculating Retirement Needs Remains Relatively Stable Over Past Decade</vt:lpstr>
      <vt:lpstr>Two-Thirds of Workers Expect to Need $250,000 or More to Live Comfortably in Retirement</vt:lpstr>
      <vt:lpstr>About Two-Thirds of Workers Have Thought About How They Will Occupy Their Time in Retirement</vt:lpstr>
      <vt:lpstr>6 in 10 Retirees Thought About How They Would Occupy Their Time and Estimated Their Social Security Benefits </vt:lpstr>
      <vt:lpstr>Preparations for retirement – Savings and Investments</vt:lpstr>
      <vt:lpstr>7 in 10 Workers Report Having Saved Money for Retirement</vt:lpstr>
      <vt:lpstr>Workers With Retirement Plan Are Much More Likely to Have Saved for Retirement</vt:lpstr>
      <vt:lpstr>The Percentage of Workers Reporting They Are Currently Saving for Retirement Continues Increase From 2014</vt:lpstr>
      <vt:lpstr>Less Than Two-thirds of Retirees Report Having Saved for Retirement</vt:lpstr>
      <vt:lpstr>More than Half of Workers Have Less  Than $25,000 in Savings</vt:lpstr>
      <vt:lpstr>Likewise, More Than Half of Retirees Have Less  Than $25,000 in Savings</vt:lpstr>
      <vt:lpstr>There Is a Wide Disparity in Worker Estimates of Needed Annual Savings Rates</vt:lpstr>
      <vt:lpstr>Workers Without Retirement Plan Are More Likely to Say They Need to Save at Least Half of Income</vt:lpstr>
      <vt:lpstr>1 in 4 Workers Who Saved for Retirement Put Away 10% to 14% of Income in 2015</vt:lpstr>
      <vt:lpstr>Cost of Living is the Primary Reason Workers Cite for Saving Less than Needed for Retirement</vt:lpstr>
      <vt:lpstr>1 in 5 Workers Who Have Not Saved Enough Say They Will Need to Save More Later</vt:lpstr>
      <vt:lpstr>Workers Are More Likely Than Retirees to Describe Debt as a Problem</vt:lpstr>
      <vt:lpstr>Preparations for retirement – retirement savings plans</vt:lpstr>
      <vt:lpstr>Nearly 8 in 10 Employed Workers in 2016 Are Offered Retirement Savings Plans by Their Employer</vt:lpstr>
      <vt:lpstr>More Than Eight in Ten Workers With Access to an Employer Plan Contribute to the Plan</vt:lpstr>
      <vt:lpstr>1 in 4 Workers Have Taken a Loan from Their Retirement Savings Plan</vt:lpstr>
      <vt:lpstr>About Half of Workers and Retirees Report Participating in a Retirement Savings Plan with a Previous Employer</vt:lpstr>
      <vt:lpstr>4 in 10 Workers Had Less than $10,000 in Their Previous Employers’ Plan</vt:lpstr>
      <vt:lpstr>About 4 in 10 Workers and Retirees Rolled The Money From a Previous Employers’ Plan into IRA</vt:lpstr>
      <vt:lpstr>7 in 10 Rolled Money into an IRA with Some Company Other Than Their Original Plan Provider</vt:lpstr>
      <vt:lpstr>Workers Tend to Keep Same Level of Risk, But 4 in 10 Retirees Move to Less Risky Investments</vt:lpstr>
      <vt:lpstr>Less Than Half Received Advice About What To Do With Money Accumulated in Previous Employer’s Plan</vt:lpstr>
      <vt:lpstr>Preparations for retirement – ADVICE</vt:lpstr>
      <vt:lpstr>A Financial Advisor Was Most Common Source of Advice When Moving Money from Employer’s Plan</vt:lpstr>
      <vt:lpstr>Workers with Savings Plan Prefer to Seek Advice from  Retirement Plan Provider or Independent Advisor</vt:lpstr>
      <vt:lpstr>More Workers Than Retirees Agree That a Professional Financial Advisor is Providing Advice in Their Best Interest</vt:lpstr>
      <vt:lpstr>Workers Show More Interest Than Retirees in Using Online Provider for Investment Education/Advice</vt:lpstr>
      <vt:lpstr>Few Have Obtained Financial Advice from an Online Advice Provider</vt:lpstr>
      <vt:lpstr>The Reasons for Obtaining Advice from an Online Provider Differs for Workers and Retirees </vt:lpstr>
      <vt:lpstr>Two-thirds of Workers, But Fewer Retirees, Found the Advice From Online Provider Helpful</vt:lpstr>
      <vt:lpstr>7 in 10 Workers and 1 in 2 Retirees Would Prefer to Meet an Advisor in Person Rather Than Online</vt:lpstr>
      <vt:lpstr>Expectations about retirement – Retirement Age</vt:lpstr>
      <vt:lpstr>17% of Workers Report a Change in Expected Retirement Age, Most Often a Postponement</vt:lpstr>
      <vt:lpstr>The Percentage of Workers Delaying their Expected Retirement Age Has Remained Steady in Past 2 Years</vt:lpstr>
      <vt:lpstr>Consistent with Previous Years, Retirees Report Having Retired Earlier Than Workers Expect to Retire</vt:lpstr>
      <vt:lpstr>Workers Are Increasingly Likely to Plan to Retire After Age 65, But Median Remains 65</vt:lpstr>
      <vt:lpstr>Trend Toward Older Retirement Not as Apparent Among Retirees</vt:lpstr>
      <vt:lpstr>Just Under Half of Retirees Retired Earlier Than Planned</vt:lpstr>
      <vt:lpstr>Health Problems Remain the Predominant Reason for Early Retirement</vt:lpstr>
      <vt:lpstr>Expectations about retirement – Sources of Income</vt:lpstr>
      <vt:lpstr>As in Previous Years, Workers Are More Likely to Think They Will Work in Retirement Than Retirees Actually Did</vt:lpstr>
      <vt:lpstr>Nearly 6 in 10 Retirees who Worked for Pay in Retirement Say They Did So to Stay Active and Involved</vt:lpstr>
      <vt:lpstr>More Than A Third of Workers Plan on Social Security as a Major Source of Retirement Income</vt:lpstr>
      <vt:lpstr>In Contrast, Almost 2 in 3 Retirees Say Social Security Is a Major Source of Income</vt:lpstr>
      <vt:lpstr>Worker Expectations of Pensions Being a Major Income Source Are Unchanged</vt:lpstr>
      <vt:lpstr>Some Workers Expect to Have Pension Income in Retirement But Do Not Have DB Benefits</vt:lpstr>
      <vt:lpstr>Pensions are a Major Source of Income for 3 in 10 Retirees</vt:lpstr>
      <vt:lpstr>Worker Expectations About Employer Savings Plans as a Source of Income Remains Level</vt:lpstr>
      <vt:lpstr>Employer-sponsored Plans as a Retiree Source of Income Has Also Remained Level</vt:lpstr>
      <vt:lpstr>Nearly 3 in 10 Workers Expect an IRA to be a Major Source of Retirement Income</vt:lpstr>
      <vt:lpstr>IRAs as a Retiree Income Source Remains Unchanged</vt:lpstr>
      <vt:lpstr>One-quarter of Workers Will Also Rely on Personal Savings and Investments in Retirement as a Major Source</vt:lpstr>
      <vt:lpstr>The Number of Retirees Citing Personal Savings as an Income Source Has Increased Since 2014</vt:lpstr>
      <vt:lpstr>Workers Citing Employment as a Major Source of Retirement Income Shows Uptick Since Past Year</vt:lpstr>
      <vt:lpstr>Employment Remains a Source of Income for About 1 in 4 of Retirees</vt:lpstr>
      <vt:lpstr>Expectations about retirement – Entitlement Programs</vt:lpstr>
      <vt:lpstr>Many Workers Continue to Lack Confidence in Future Social Security Benefits, But Overall Confidence Is Gradually Increasing</vt:lpstr>
      <vt:lpstr>Retiree Confidence in Social Security Stable Overall</vt:lpstr>
      <vt:lpstr>More Than Half of Workers Lack Confidence in Sustained Medicare Benefit Levels</vt:lpstr>
      <vt:lpstr>Retirees’ Overall Confidence in Medicare Benefits Is Unchanged</vt:lpstr>
      <vt:lpstr>Almost 4 in 10 Retirees Expect to Cut Back at Least Somewhat on Other Expenses Due to Medicare Premium Increases</vt:lpstr>
      <vt:lpstr>Expectations about retirement – Longevity</vt:lpstr>
      <vt:lpstr>7 in 10 Expect to Live to Age 85; Fewer Expect to Live to Age 95</vt:lpstr>
      <vt:lpstr>4 in 10 Workers, But Just 1 in 10 Retirees, Are Interested in Longevity Insurance</vt:lpstr>
      <vt:lpstr>Likewise, Half of Workers, But Just 16% of Retirees, Are Interested in Long-Term Care Insurance</vt:lpstr>
      <vt:lpstr>8 in 10 Workers Believe it is Important to Work with an Advisor Who Specializes in Converting Assets into Income</vt:lpstr>
      <vt:lpstr>Expectations about retirement – Managing Finances</vt:lpstr>
      <vt:lpstr>Retirees Split on How Expenses in Retirement Match with Expectations</vt:lpstr>
      <vt:lpstr>4 in 10 Retirees With Higher-Than-Expected Expenses Coped by Reducing Other Spending</vt:lpstr>
      <vt:lpstr>In the Past Year, 1 in 4 Retirees Withdrew Money for Major Expenses</vt:lpstr>
      <vt:lpstr>Almost 4 in 10 Retirees Report Savings Are Lower than Anticipated at this Point in Retirement</vt:lpstr>
      <vt:lpstr>3 in 10 Retirees Have Been Unable to Add to Savings and Investments</vt:lpstr>
      <vt:lpstr>Over a Third of Retirees Try to Maintain Their Current Asset Level by Withdrawing Only Earnings</vt:lpstr>
    </vt:vector>
  </TitlesOfParts>
  <Company>Mathew Greenwald &amp; Associates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2014 Retirement Confidence Survey Chart Book</dc:title>
  <dc:creator>Doug Kincaid</dc:creator>
  <cp:lastModifiedBy>Craig Copeland</cp:lastModifiedBy>
  <cp:revision>1229</cp:revision>
  <cp:lastPrinted>2014-02-12T21:04:40Z</cp:lastPrinted>
  <dcterms:created xsi:type="dcterms:W3CDTF">2012-01-10T18:39:42Z</dcterms:created>
  <dcterms:modified xsi:type="dcterms:W3CDTF">2016-03-14T15:53:08Z</dcterms:modified>
</cp:coreProperties>
</file>